
<file path=[Content_Types].xml><?xml version="1.0" encoding="utf-8"?>
<Types xmlns="http://schemas.openxmlformats.org/package/2006/content-types">
  <Default Extension="png" ContentType="image/png"/>
  <Default Extension="tmp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4"/>
    <p:sldMasterId id="2147483709" r:id="rId5"/>
    <p:sldMasterId id="2147483721" r:id="rId6"/>
    <p:sldMasterId id="2147483742" r:id="rId7"/>
  </p:sldMasterIdLst>
  <p:notesMasterIdLst>
    <p:notesMasterId r:id="rId51"/>
  </p:notesMasterIdLst>
  <p:handoutMasterIdLst>
    <p:handoutMasterId r:id="rId52"/>
  </p:handoutMasterIdLst>
  <p:sldIdLst>
    <p:sldId id="476" r:id="rId8"/>
    <p:sldId id="325" r:id="rId9"/>
    <p:sldId id="371" r:id="rId10"/>
    <p:sldId id="372" r:id="rId11"/>
    <p:sldId id="373" r:id="rId12"/>
    <p:sldId id="485" r:id="rId13"/>
    <p:sldId id="402" r:id="rId14"/>
    <p:sldId id="486" r:id="rId15"/>
    <p:sldId id="458" r:id="rId16"/>
    <p:sldId id="376" r:id="rId17"/>
    <p:sldId id="377" r:id="rId18"/>
    <p:sldId id="378" r:id="rId19"/>
    <p:sldId id="379" r:id="rId20"/>
    <p:sldId id="352" r:id="rId21"/>
    <p:sldId id="353" r:id="rId22"/>
    <p:sldId id="354" r:id="rId23"/>
    <p:sldId id="355" r:id="rId24"/>
    <p:sldId id="459" r:id="rId25"/>
    <p:sldId id="460" r:id="rId26"/>
    <p:sldId id="487" r:id="rId27"/>
    <p:sldId id="461" r:id="rId28"/>
    <p:sldId id="462" r:id="rId29"/>
    <p:sldId id="463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474" r:id="rId38"/>
    <p:sldId id="475" r:id="rId39"/>
    <p:sldId id="464" r:id="rId40"/>
    <p:sldId id="465" r:id="rId41"/>
    <p:sldId id="350" r:id="rId42"/>
    <p:sldId id="477" r:id="rId43"/>
    <p:sldId id="478" r:id="rId44"/>
    <p:sldId id="479" r:id="rId45"/>
    <p:sldId id="480" r:id="rId46"/>
    <p:sldId id="481" r:id="rId47"/>
    <p:sldId id="482" r:id="rId48"/>
    <p:sldId id="483" r:id="rId49"/>
    <p:sldId id="484" r:id="rId50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s, Maryanne" initials="WM" lastIdx="1" clrIdx="0">
    <p:extLst/>
  </p:cmAuthor>
  <p:cmAuthor id="2" name="briedis" initials="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316"/>
    <a:srgbClr val="000099"/>
    <a:srgbClr val="005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3" autoAdjust="0"/>
    <p:restoredTop sz="75646" autoAdjust="0"/>
  </p:normalViewPr>
  <p:slideViewPr>
    <p:cSldViewPr>
      <p:cViewPr varScale="1">
        <p:scale>
          <a:sx n="76" d="100"/>
          <a:sy n="76" d="100"/>
        </p:scale>
        <p:origin x="10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7856"/>
    </p:cViewPr>
  </p:sorterViewPr>
  <p:notesViewPr>
    <p:cSldViewPr>
      <p:cViewPr varScale="1">
        <p:scale>
          <a:sx n="83" d="100"/>
          <a:sy n="83" d="100"/>
        </p:scale>
        <p:origin x="201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2D62A-8A74-477D-95E1-CBF8F0868C5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D1A53-C186-481C-A5BF-A6601BA5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09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C30CD-B615-4D2A-B713-BF50FE72087B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06C12-12FC-41A0-AE29-B2D7202F4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7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6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091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the ISO designation!  Just received.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62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5472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0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90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61" indent="-277563" defTabSz="8959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48" indent="-222050" defTabSz="895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46" indent="-222050" defTabSz="895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445" indent="-222050" defTabSz="895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544" indent="-222050" defTabSz="895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642" indent="-222050" defTabSz="895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741" indent="-222050" defTabSz="895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840" indent="-222050" defTabSz="895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798CB-EE21-4C75-9E34-79611B5CB7D6}" type="datetime1">
              <a:rPr lang="en-US" smtClean="0">
                <a:latin typeface="Times New Roman" pitchFamily="18" charset="0"/>
              </a:rPr>
              <a:pPr eaLnBrk="1" hangingPunct="1"/>
              <a:t>6/25/2015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059"/>
            <a:ext cx="5030431" cy="41153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76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53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90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61" indent="-277563" defTabSz="8959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48" indent="-222050" defTabSz="895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46" indent="-222050" defTabSz="895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445" indent="-222050" defTabSz="895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544" indent="-222050" defTabSz="895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642" indent="-222050" defTabSz="895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741" indent="-222050" defTabSz="895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840" indent="-222050" defTabSz="895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B949AD-83ED-4BA2-A84B-C34B91067B86}" type="datetime1">
              <a:rPr lang="en-US" smtClean="0">
                <a:latin typeface="Times New Roman" pitchFamily="18" charset="0"/>
              </a:rPr>
              <a:pPr eaLnBrk="1" hangingPunct="1"/>
              <a:t>6/25/2015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059"/>
            <a:ext cx="5030431" cy="41153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25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415" indent="-282852" defTabSz="91298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1407" indent="-226281" defTabSz="91298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3968" indent="-226281" defTabSz="91298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6532" indent="-226281" defTabSz="91298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095" indent="-226281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1656" indent="-226281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4220" indent="-226281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6783" indent="-226281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B949AD-83ED-4BA2-A84B-C34B91067B86}" type="datetime1">
              <a:rPr lang="en-US" smtClean="0">
                <a:latin typeface="Times New Roman" pitchFamily="18" charset="0"/>
              </a:rPr>
              <a:pPr eaLnBrk="1" hangingPunct="1"/>
              <a:t>6/25/2015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415" indent="-282852" defTabSz="91298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1407" indent="-226281" defTabSz="91298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3968" indent="-226281" defTabSz="91298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6532" indent="-226281" defTabSz="91298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095" indent="-226281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1656" indent="-226281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4220" indent="-226281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6783" indent="-226281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404C87-75EF-4492-BD95-380622347326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2962" cy="3489325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93" y="4416462"/>
            <a:ext cx="5142218" cy="41839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53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Faculty Workshop on Accreditation Processes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8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Faculty Workshop on Accreditation Processes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23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7696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531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4767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19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761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751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U of Cincinnati - S Schall &amp; G Rogers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9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U of Cincinnati - S Schall &amp; G Rogers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37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U of Cincinnati - S Schall &amp; G Rogers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77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U of Cincinnati - S Schall &amp; G Rogers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6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42550-F3A7-47E0-9915-8937B054C8B0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ABET relies on the services of almost 2,200 volunteers supported by 35 full-time and eleven part-time staff.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27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What: Classrooms, laboratories and associated equipment, office space, library, etc.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U of Cincinnati - S Schall &amp; G Rogers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5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U of Cincinnati - S Schall &amp; G Rogers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97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74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Revised Master’s Level Criteria approved</a:t>
            </a:r>
            <a:r>
              <a:rPr lang="en-US" baseline="0" dirty="0" smtClean="0"/>
              <a:t> by ABET Board on first reading.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Out in the community for review and comment.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85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76453-4505-40B6-BC92-79BBDBDC9D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078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03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187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4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Accreditation Alerts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143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1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 briefly</a:t>
            </a:r>
            <a:r>
              <a:rPr lang="en-US" baseline="0" dirty="0" smtClean="0"/>
              <a:t> about the new governance structure.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106BF-3549-4A34-A226-84423776E1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276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60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922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3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ABET is a </a:t>
            </a:r>
            <a:r>
              <a:rPr lang="en-US" sz="1200" dirty="0" smtClean="0">
                <a:solidFill>
                  <a:srgbClr val="C79316"/>
                </a:solidFill>
                <a:latin typeface="Arial" pitchFamily="34" charset="0"/>
                <a:cs typeface="Arial" pitchFamily="34" charset="0"/>
              </a:rPr>
              <a:t>federation</a:t>
            </a: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of 34 professional engineering and technical societies. Neither institutions nor individuals are members of ABET.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 35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Member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Society was approved at the ABET Board of Directors March meeting but has yet to be ratified by the required number of Member Societies.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Represent “the profession”</a:t>
            </a:r>
          </a:p>
          <a:p>
            <a:r>
              <a:rPr lang="en-US" dirty="0" smtClean="0"/>
              <a:t>Develop program criteria</a:t>
            </a:r>
          </a:p>
          <a:p>
            <a:r>
              <a:rPr lang="en-US" dirty="0" smtClean="0"/>
              <a:t>Appoint Board Reps</a:t>
            </a:r>
          </a:p>
          <a:p>
            <a:r>
              <a:rPr lang="en-US" dirty="0" smtClean="0"/>
              <a:t>Nominate commissioners</a:t>
            </a:r>
          </a:p>
          <a:p>
            <a:r>
              <a:rPr lang="en-US" dirty="0" smtClean="0"/>
              <a:t>Recruit and assign program evaluators</a:t>
            </a:r>
          </a:p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89CD4-9671-4D3C-8CA0-AB34C3D7C1F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Board Orientation - March 2011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0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6C12-12FC-41A0-AE29-B2D7202F40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9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1375" cy="348932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2"/>
            <a:ext cx="5140960" cy="4184994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84613" y="1"/>
            <a:ext cx="2971801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 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groges@abet.org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Valparaiso, Chile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7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8667D-2757-456F-889B-2B1FC7F4D930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5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90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7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6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wo-Lin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365760" tIns="274320" anchor="t" anchorCtr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038600"/>
            <a:ext cx="3352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Presentation 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21" name="Picture 20" descr="ABET_Orange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431800"/>
            <a:ext cx="787400" cy="787400"/>
          </a:xfrm>
          <a:prstGeom prst="rect">
            <a:avLst/>
          </a:prstGeom>
        </p:spPr>
      </p:pic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0292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(First Last name)</a:t>
            </a:r>
          </a:p>
          <a:p>
            <a:pPr lvl="0"/>
            <a:endParaRPr lang="en-US" dirty="0" smtClean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64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(Month Day, Year)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0442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hree-Lin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365760" tIns="274320" anchor="t" anchorCtr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038600"/>
            <a:ext cx="33528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a Three-Line Presentation Title</a:t>
            </a:r>
          </a:p>
        </p:txBody>
      </p:sp>
      <p:pic>
        <p:nvPicPr>
          <p:cNvPr id="21" name="Picture 20" descr="ABET_Orange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431800"/>
            <a:ext cx="787400" cy="787400"/>
          </a:xfrm>
          <a:prstGeom prst="rect">
            <a:avLst/>
          </a:prstGeom>
        </p:spPr>
      </p:pic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3340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(First Last name)</a:t>
            </a:r>
          </a:p>
          <a:p>
            <a:pPr lvl="0"/>
            <a:endParaRPr lang="en-US" dirty="0" smtClean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(Month Day, Year)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0477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Three-Lin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365760" tIns="274320" anchor="t" anchorCtr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038600"/>
            <a:ext cx="33528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a Four-Line Presentation Title </a:t>
            </a:r>
            <a:br>
              <a:rPr lang="en-US" dirty="0" smtClean="0"/>
            </a:br>
            <a:r>
              <a:rPr lang="en-US" dirty="0" smtClean="0"/>
              <a:t>to the Slide</a:t>
            </a:r>
          </a:p>
        </p:txBody>
      </p:sp>
      <p:pic>
        <p:nvPicPr>
          <p:cNvPr id="21" name="Picture 20" descr="ABET_Orange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431800"/>
            <a:ext cx="787400" cy="787400"/>
          </a:xfrm>
          <a:prstGeom prst="rect">
            <a:avLst/>
          </a:prstGeom>
        </p:spPr>
      </p:pic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678424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(First Last name)</a:t>
            </a:r>
          </a:p>
          <a:p>
            <a:pPr lvl="0"/>
            <a:endParaRPr lang="en-US" dirty="0" smtClean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35624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(Month Day, Year)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3559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76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3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two-line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083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FF6600"/>
              </a:buClr>
              <a:buFont typeface="+mj-lt"/>
              <a:buAutoNum type="arabicParenR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3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two-line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FF6600"/>
              </a:buClr>
              <a:buFont typeface="+mj-lt"/>
              <a:buAutoNum type="arabicParenR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02336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63440" y="1600200"/>
            <a:ext cx="402336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8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3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two-line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02336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663440" y="1600200"/>
            <a:ext cx="402336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6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24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5" name="Picture 4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1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971800"/>
            <a:ext cx="6781800" cy="838200"/>
          </a:xfrm>
          <a:prstGeom prst="rect">
            <a:avLst/>
          </a:prstGeom>
        </p:spPr>
        <p:txBody>
          <a:bodyPr vert="horz" wrap="none"/>
          <a:lstStyle>
            <a:lvl1pPr>
              <a:defRPr sz="3000" b="1" i="0" baseline="0"/>
            </a:lvl1pPr>
          </a:lstStyle>
          <a:p>
            <a:r>
              <a:rPr lang="en-US" dirty="0" smtClean="0"/>
              <a:t>Click to Edit Divider Heading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191000" y="2514600"/>
            <a:ext cx="685800" cy="158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25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wo-Lin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365760" tIns="274320" anchor="t" anchorCtr="0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038600"/>
            <a:ext cx="3352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Presentation 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21" name="Picture 20" descr="ABET_Orange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31800"/>
            <a:ext cx="787400" cy="787400"/>
          </a:xfrm>
          <a:prstGeom prst="rect">
            <a:avLst/>
          </a:prstGeom>
        </p:spPr>
      </p:pic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0292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(First Last name)</a:t>
            </a:r>
          </a:p>
          <a:p>
            <a:pPr lvl="0"/>
            <a:endParaRPr lang="en-US" dirty="0" smtClean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64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(Month Day, Year)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373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hree-Lin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365760" tIns="274320" anchor="t" anchorCtr="0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038600"/>
            <a:ext cx="33528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a Three-Line Presentation Title</a:t>
            </a:r>
          </a:p>
        </p:txBody>
      </p:sp>
      <p:pic>
        <p:nvPicPr>
          <p:cNvPr id="21" name="Picture 20" descr="ABET_Orange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31800"/>
            <a:ext cx="787400" cy="787400"/>
          </a:xfrm>
          <a:prstGeom prst="rect">
            <a:avLst/>
          </a:prstGeom>
        </p:spPr>
      </p:pic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3340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(First Last name)</a:t>
            </a:r>
          </a:p>
          <a:p>
            <a:pPr lvl="0"/>
            <a:endParaRPr lang="en-US" dirty="0" smtClean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(Month Day, Year)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573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Three-Lin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365760" tIns="274320" anchor="t" anchorCtr="0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038600"/>
            <a:ext cx="33528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a Four-Line Presentation Title </a:t>
            </a:r>
            <a:br>
              <a:rPr lang="en-US" dirty="0" smtClean="0"/>
            </a:br>
            <a:r>
              <a:rPr lang="en-US" dirty="0" smtClean="0"/>
              <a:t>to the Slide</a:t>
            </a:r>
          </a:p>
        </p:txBody>
      </p:sp>
      <p:pic>
        <p:nvPicPr>
          <p:cNvPr id="21" name="Picture 20" descr="ABET_Orange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31800"/>
            <a:ext cx="787400" cy="787400"/>
          </a:xfrm>
          <a:prstGeom prst="rect">
            <a:avLst/>
          </a:prstGeom>
        </p:spPr>
      </p:pic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678424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(First Last name)</a:t>
            </a:r>
          </a:p>
          <a:p>
            <a:pPr lvl="0"/>
            <a:endParaRPr lang="en-US" dirty="0" smtClean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35624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(Month Day, Year)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440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339725" marR="0" indent="-303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tabLst/>
              <a:defRPr sz="32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8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4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18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02920"/>
            <a:ext cx="8229600" cy="792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rgbClr val="FC4F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10" name="Picture 9" descr="ABET_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339725" marR="0" indent="-303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tabLst/>
              <a:defRPr sz="32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8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4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18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4320"/>
            <a:ext cx="8229600" cy="792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FC4F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Two-Line Title</a:t>
            </a:r>
          </a:p>
        </p:txBody>
      </p:sp>
      <p:pic>
        <p:nvPicPr>
          <p:cNvPr id="10" name="Picture 9" descr="ABET_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576263" marR="0" indent="-576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90000"/>
              <a:buFont typeface="+mj-lt"/>
              <a:buAutoNum type="arabicParenR"/>
              <a:tabLst/>
              <a:defRPr sz="3200" baseline="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284163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800" baseline="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35100" indent="-239713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400" baseline="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41513" indent="-225425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4825" indent="-287338" eaLnBrk="1" latinLnBrk="0" hangingPunct="1">
              <a:buClr>
                <a:srgbClr val="FF6C2C"/>
              </a:buClr>
              <a:buSzPct val="100000"/>
              <a:buFont typeface="Arial"/>
              <a:buChar char="•"/>
              <a:defRPr sz="2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0" eaLnBrk="1" latinLnBrk="0" hangingPunct="1"/>
            <a:r>
              <a:rPr lang="en-US" dirty="0" smtClean="0"/>
              <a:t>Click to edit text</a:t>
            </a:r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02920"/>
            <a:ext cx="8229600" cy="792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rgbClr val="FC4F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7" name="Picture 6" descr="ABET_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576263" marR="0" indent="-576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90000"/>
              <a:buFont typeface="+mj-lt"/>
              <a:buAutoNum type="arabicParenR"/>
              <a:tabLst/>
              <a:defRPr sz="3200" baseline="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284163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800" baseline="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35100" indent="-239713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400" baseline="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41513" indent="-225425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4825" indent="-287338" eaLnBrk="1" latinLnBrk="0" hangingPunct="1">
              <a:buClr>
                <a:srgbClr val="FF6C2C"/>
              </a:buClr>
              <a:buSzPct val="100000"/>
              <a:buFont typeface="Arial"/>
              <a:buChar char="•"/>
              <a:defRPr sz="2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0" eaLnBrk="1" latinLnBrk="0" hangingPunct="1"/>
            <a:r>
              <a:rPr lang="en-US" dirty="0" smtClean="0"/>
              <a:t>Click to edit text</a:t>
            </a:r>
          </a:p>
        </p:txBody>
      </p:sp>
      <p:pic>
        <p:nvPicPr>
          <p:cNvPr id="7" name="Picture 6" descr="ABET_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4320"/>
            <a:ext cx="8229600" cy="792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FC4F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Two-Line Title</a:t>
            </a:r>
          </a:p>
        </p:txBody>
      </p:sp>
    </p:spTree>
    <p:extLst>
      <p:ext uri="{BB962C8B-B14F-4D97-AF65-F5344CB8AC3E}">
        <p14:creationId xmlns:p14="http://schemas.microsoft.com/office/powerpoint/2010/main" val="6396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5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4023360" cy="4343400"/>
          </a:xfrm>
          <a:prstGeom prst="rect">
            <a:avLst/>
          </a:prstGeom>
        </p:spPr>
        <p:txBody>
          <a:bodyPr/>
          <a:lstStyle>
            <a:lvl1pPr marL="339725" marR="0" indent="-303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tabLst/>
              <a:defRPr sz="3200">
                <a:solidFill>
                  <a:srgbClr val="545150"/>
                </a:solidFill>
              </a:defRPr>
            </a:lvl1pPr>
            <a:lvl2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800">
                <a:solidFill>
                  <a:srgbClr val="545150"/>
                </a:solidFill>
              </a:defRPr>
            </a:lvl2pPr>
            <a:lvl3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400">
                <a:solidFill>
                  <a:srgbClr val="545150"/>
                </a:solidFill>
              </a:defRPr>
            </a:lvl3pPr>
            <a:lvl4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</a:defRPr>
            </a:lvl4pPr>
            <a:lvl5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1800">
                <a:solidFill>
                  <a:srgbClr val="54515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0" y="1600200"/>
            <a:ext cx="4114800" cy="4343400"/>
          </a:xfrm>
          <a:prstGeom prst="rect">
            <a:avLst/>
          </a:prstGeom>
        </p:spPr>
        <p:txBody>
          <a:bodyPr/>
          <a:lstStyle>
            <a:lvl1pPr marL="382588" marR="0" indent="-322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tabLst/>
              <a:defRPr sz="3200">
                <a:solidFill>
                  <a:srgbClr val="545150"/>
                </a:solidFill>
              </a:defRPr>
            </a:lvl1pPr>
            <a:lvl2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800">
                <a:solidFill>
                  <a:srgbClr val="545150"/>
                </a:solidFill>
              </a:defRPr>
            </a:lvl2pPr>
            <a:lvl3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400">
                <a:solidFill>
                  <a:srgbClr val="545150"/>
                </a:solidFill>
              </a:defRPr>
            </a:lvl3pPr>
            <a:lvl4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</a:defRPr>
            </a:lvl4pPr>
            <a:lvl5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1800">
                <a:solidFill>
                  <a:srgbClr val="54515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02920"/>
            <a:ext cx="8229600" cy="792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rgbClr val="FC4F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10" name="Picture 9" descr="ABET_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4023360" cy="4343400"/>
          </a:xfrm>
          <a:prstGeom prst="rect">
            <a:avLst/>
          </a:prstGeom>
        </p:spPr>
        <p:txBody>
          <a:bodyPr/>
          <a:lstStyle>
            <a:lvl1pPr marL="339725" marR="0" indent="-303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tabLst/>
              <a:defRPr sz="3200">
                <a:solidFill>
                  <a:srgbClr val="545150"/>
                </a:solidFill>
              </a:defRPr>
            </a:lvl1pPr>
            <a:lvl2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800">
                <a:solidFill>
                  <a:srgbClr val="545150"/>
                </a:solidFill>
              </a:defRPr>
            </a:lvl2pPr>
            <a:lvl3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400">
                <a:solidFill>
                  <a:srgbClr val="545150"/>
                </a:solidFill>
              </a:defRPr>
            </a:lvl3pPr>
            <a:lvl4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</a:defRPr>
            </a:lvl4pPr>
            <a:lvl5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1800">
                <a:solidFill>
                  <a:srgbClr val="54515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0" y="1600200"/>
            <a:ext cx="4114800" cy="4343400"/>
          </a:xfrm>
          <a:prstGeom prst="rect">
            <a:avLst/>
          </a:prstGeom>
        </p:spPr>
        <p:txBody>
          <a:bodyPr/>
          <a:lstStyle>
            <a:lvl1pPr marL="382588" marR="0" indent="-322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tabLst/>
              <a:defRPr sz="3200">
                <a:solidFill>
                  <a:srgbClr val="545150"/>
                </a:solidFill>
              </a:defRPr>
            </a:lvl1pPr>
            <a:lvl2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800">
                <a:solidFill>
                  <a:srgbClr val="545150"/>
                </a:solidFill>
              </a:defRPr>
            </a:lvl2pPr>
            <a:lvl3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400">
                <a:solidFill>
                  <a:srgbClr val="545150"/>
                </a:solidFill>
              </a:defRPr>
            </a:lvl3pPr>
            <a:lvl4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</a:defRPr>
            </a:lvl4pPr>
            <a:lvl5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1800">
                <a:solidFill>
                  <a:srgbClr val="54515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0" name="Picture 9" descr="ABET_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4320"/>
            <a:ext cx="8229600" cy="792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FC4F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Two-Line Title</a:t>
            </a:r>
          </a:p>
        </p:txBody>
      </p:sp>
    </p:spTree>
    <p:extLst>
      <p:ext uri="{BB962C8B-B14F-4D97-AF65-F5344CB8AC3E}">
        <p14:creationId xmlns:p14="http://schemas.microsoft.com/office/powerpoint/2010/main" val="4535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t Text and 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02920"/>
            <a:ext cx="8229600" cy="792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rgbClr val="FC4F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1600200"/>
            <a:ext cx="4114800" cy="43434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7" name="Picture 6" descr="ABET_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8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4023360" cy="4343400"/>
          </a:xfrm>
          <a:prstGeom prst="rect">
            <a:avLst/>
          </a:prstGeom>
        </p:spPr>
        <p:txBody>
          <a:bodyPr/>
          <a:lstStyle>
            <a:lvl1pPr marL="339725" marR="0" indent="-303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tabLst/>
              <a:defRPr sz="3200">
                <a:solidFill>
                  <a:srgbClr val="545150"/>
                </a:solidFill>
              </a:defRPr>
            </a:lvl1pPr>
            <a:lvl2pPr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800">
                <a:solidFill>
                  <a:srgbClr val="545150"/>
                </a:solidFill>
              </a:defRPr>
            </a:lvl2pPr>
            <a:lvl3pPr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400">
                <a:solidFill>
                  <a:srgbClr val="545150"/>
                </a:solidFill>
              </a:defRPr>
            </a:lvl3pPr>
            <a:lvl4pPr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</a:defRPr>
            </a:lvl4pPr>
            <a:lvl5pPr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1800">
                <a:solidFill>
                  <a:srgbClr val="54515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96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t Text and Rt Image -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1600200"/>
            <a:ext cx="4114800" cy="43434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7" name="Picture 6" descr="ABET_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8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4023360" cy="4343400"/>
          </a:xfrm>
          <a:prstGeom prst="rect">
            <a:avLst/>
          </a:prstGeom>
        </p:spPr>
        <p:txBody>
          <a:bodyPr/>
          <a:lstStyle>
            <a:lvl1pPr marL="339725" marR="0" indent="-303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tabLst/>
              <a:defRPr sz="3200">
                <a:solidFill>
                  <a:srgbClr val="545150"/>
                </a:solidFill>
              </a:defRPr>
            </a:lvl1pPr>
            <a:lvl2pPr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800">
                <a:solidFill>
                  <a:srgbClr val="545150"/>
                </a:solidFill>
              </a:defRPr>
            </a:lvl2pPr>
            <a:lvl3pPr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400">
                <a:solidFill>
                  <a:srgbClr val="545150"/>
                </a:solidFill>
              </a:defRPr>
            </a:lvl3pPr>
            <a:lvl4pPr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</a:defRPr>
            </a:lvl4pPr>
            <a:lvl5pPr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2C"/>
              </a:buClr>
              <a:buSzPct val="100000"/>
              <a:buFont typeface="Arial"/>
              <a:buChar char="•"/>
              <a:defRPr sz="1800">
                <a:solidFill>
                  <a:srgbClr val="54515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4320"/>
            <a:ext cx="8229600" cy="792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FC4F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Two-Line Title</a:t>
            </a:r>
          </a:p>
        </p:txBody>
      </p:sp>
    </p:spTree>
    <p:extLst>
      <p:ext uri="{BB962C8B-B14F-4D97-AF65-F5344CB8AC3E}">
        <p14:creationId xmlns:p14="http://schemas.microsoft.com/office/powerpoint/2010/main" val="38756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24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5" name="Picture 4" descr="ABET_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971800"/>
            <a:ext cx="6781800" cy="838200"/>
          </a:xfrm>
          <a:prstGeom prst="rect">
            <a:avLst/>
          </a:prstGeom>
        </p:spPr>
        <p:txBody>
          <a:bodyPr vert="horz" wrap="none"/>
          <a:lstStyle>
            <a:lvl1pPr>
              <a:defRPr sz="3000" b="1" i="0" baseline="0"/>
            </a:lvl1pPr>
          </a:lstStyle>
          <a:p>
            <a:r>
              <a:rPr lang="en-US" dirty="0" smtClean="0"/>
              <a:t>Click to Edit Divider Heading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191000" y="2514600"/>
            <a:ext cx="685800" cy="158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5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>
            <a:lvl1pPr marL="420624" indent="-384048">
              <a:buClr>
                <a:srgbClr val="C793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 marL="722376" indent="-274320">
              <a:buClr>
                <a:srgbClr val="C79316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005840" indent="-256032">
              <a:buClr>
                <a:srgbClr val="C793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280160" indent="-237744">
              <a:buClr>
                <a:srgbClr val="C79316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1490472" indent="-182880">
              <a:buClr>
                <a:srgbClr val="C793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48400"/>
            <a:ext cx="1009564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schemeClr val="tx1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229600" y="76200"/>
            <a:ext cx="762000" cy="15778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bg1"/>
                </a:solidFill>
              </a:defRPr>
            </a:lvl1pPr>
          </a:lstStyle>
          <a:p>
            <a:fld id="{287C1A0F-ACDA-475F-BF5F-129805095849}" type="slidenum">
              <a:rPr lang="en-US" smtClean="0">
                <a:solidFill>
                  <a:srgbClr val="005C91"/>
                </a:solidFill>
              </a:rPr>
              <a:pPr/>
              <a:t>‹#›</a:t>
            </a:fld>
            <a:endParaRPr lang="en-US" dirty="0">
              <a:solidFill>
                <a:srgbClr val="005C9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48400"/>
            <a:ext cx="1009564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48400"/>
            <a:ext cx="100956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5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7467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76200"/>
            <a:ext cx="762000" cy="157789"/>
          </a:xfrm>
          <a:prstGeom prst="rect">
            <a:avLst/>
          </a:prstGeom>
        </p:spPr>
        <p:txBody>
          <a:bodyPr/>
          <a:lstStyle/>
          <a:p>
            <a:fld id="{287C1A0F-ACDA-475F-BF5F-129805095849}" type="slidenum">
              <a:rPr lang="en-US" smtClean="0">
                <a:solidFill>
                  <a:srgbClr val="005C91"/>
                </a:solidFill>
              </a:rPr>
              <a:pPr/>
              <a:t>‹#›</a:t>
            </a:fld>
            <a:endParaRPr lang="en-US" dirty="0">
              <a:solidFill>
                <a:srgbClr val="005C9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schemeClr val="tx1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E4E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48400"/>
            <a:ext cx="100956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58AD1-90D6-934D-B6B3-E454124D1C9C}" type="datetime1">
              <a:rPr lang="en-US" smtClean="0">
                <a:solidFill>
                  <a:srgbClr val="E2E4E6"/>
                </a:solidFill>
                <a:latin typeface="Arial"/>
              </a:rPr>
              <a:pPr/>
              <a:t>6/25/2015</a:t>
            </a:fld>
            <a:endParaRPr lang="en-US">
              <a:solidFill>
                <a:srgbClr val="E2E4E6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E2E4E6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76200"/>
            <a:ext cx="762000" cy="157789"/>
          </a:xfrm>
          <a:prstGeom prst="rect">
            <a:avLst/>
          </a:prstGeom>
        </p:spPr>
        <p:txBody>
          <a:bodyPr/>
          <a:lstStyle/>
          <a:p>
            <a:fld id="{F8DE7BB8-3791-314F-8F51-CFF600510362}" type="slidenum">
              <a:rPr lang="en-US" smtClean="0">
                <a:solidFill>
                  <a:srgbClr val="005C91"/>
                </a:solidFill>
              </a:rPr>
              <a:pPr/>
              <a:t>‹#›</a:t>
            </a:fld>
            <a:endParaRPr lang="en-US">
              <a:solidFill>
                <a:srgbClr val="005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8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18213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 dirty="0">
              <a:solidFill>
                <a:srgbClr val="E2E4E6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8213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 dirty="0">
              <a:solidFill>
                <a:srgbClr val="E2E4E6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8213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5E5A12A0-16F9-4C36-BDC4-ECDA332FB802}" type="slidenum">
              <a:rPr lang="en-US">
                <a:solidFill>
                  <a:srgbClr val="E2E4E6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2E4E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8" y="274649"/>
            <a:ext cx="8229744" cy="1143049"/>
          </a:xfrm>
          <a:prstGeom prst="rect">
            <a:avLst/>
          </a:prstGeom>
          <a:noFill/>
          <a:ln>
            <a:noFill/>
          </a:ln>
        </p:spPr>
        <p:txBody>
          <a:bodyPr lIns="93719" tIns="88349" rIns="93719" bIns="88349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457208" y="6356623"/>
            <a:ext cx="2133637" cy="365141"/>
          </a:xfrm>
          <a:prstGeom prst="rect">
            <a:avLst/>
          </a:prstGeom>
          <a:noFill/>
          <a:ln>
            <a:noFill/>
          </a:ln>
        </p:spPr>
        <p:txBody>
          <a:bodyPr lIns="93719" tIns="88349" rIns="93719" bIns="88349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498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4129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0627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7125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3623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61254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7752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425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124254" y="6356623"/>
            <a:ext cx="2895651" cy="365141"/>
          </a:xfrm>
          <a:prstGeom prst="rect">
            <a:avLst/>
          </a:prstGeom>
          <a:noFill/>
          <a:ln>
            <a:noFill/>
          </a:ln>
        </p:spPr>
        <p:txBody>
          <a:bodyPr lIns="93719" tIns="88349" rIns="93719" bIns="88349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498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4129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0627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7125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3623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61254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7752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425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553315" y="6356623"/>
            <a:ext cx="2133637" cy="365141"/>
          </a:xfrm>
          <a:prstGeom prst="rect">
            <a:avLst/>
          </a:prstGeom>
          <a:noFill/>
          <a:ln>
            <a:noFill/>
          </a:ln>
        </p:spPr>
        <p:txBody>
          <a:bodyPr lIns="93719" tIns="88349" rIns="93719" bIns="88349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498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4129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0627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7125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3623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61254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7752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425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6/25/2015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76200"/>
            <a:ext cx="762000" cy="1577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7575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wo-Lin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365760" tIns="274320" anchor="t" anchorCtr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038600"/>
            <a:ext cx="3352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Presentation 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21" name="Picture 20" descr="ABET_Orange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431800"/>
            <a:ext cx="787400" cy="787400"/>
          </a:xfrm>
          <a:prstGeom prst="rect">
            <a:avLst/>
          </a:prstGeom>
        </p:spPr>
      </p:pic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0292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(First Last name)</a:t>
            </a:r>
          </a:p>
          <a:p>
            <a:pPr lvl="0"/>
            <a:endParaRPr lang="en-US" dirty="0" smtClean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64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(Month Day, Year)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0386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hree-Lin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365760" tIns="274320" anchor="t" anchorCtr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038600"/>
            <a:ext cx="33528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a Three-Line Presentation Title</a:t>
            </a:r>
          </a:p>
        </p:txBody>
      </p:sp>
      <p:pic>
        <p:nvPicPr>
          <p:cNvPr id="21" name="Picture 20" descr="ABET_Orange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431800"/>
            <a:ext cx="787400" cy="787400"/>
          </a:xfrm>
          <a:prstGeom prst="rect">
            <a:avLst/>
          </a:prstGeom>
        </p:spPr>
      </p:pic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3340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(First Last name)</a:t>
            </a:r>
          </a:p>
          <a:p>
            <a:pPr lvl="0"/>
            <a:endParaRPr lang="en-US" dirty="0" smtClean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(Month Day, Year)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6726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Three-Lin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365760" tIns="274320" anchor="t" anchorCtr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038600"/>
            <a:ext cx="33528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a Four-Line Presentation Title </a:t>
            </a:r>
            <a:br>
              <a:rPr lang="en-US" dirty="0" smtClean="0"/>
            </a:br>
            <a:r>
              <a:rPr lang="en-US" dirty="0" smtClean="0"/>
              <a:t>to the Slide</a:t>
            </a:r>
          </a:p>
        </p:txBody>
      </p:sp>
      <p:pic>
        <p:nvPicPr>
          <p:cNvPr id="21" name="Picture 20" descr="ABET_Orange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431800"/>
            <a:ext cx="787400" cy="787400"/>
          </a:xfrm>
          <a:prstGeom prst="rect">
            <a:avLst/>
          </a:prstGeom>
        </p:spPr>
      </p:pic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678424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(First Last name)</a:t>
            </a:r>
          </a:p>
          <a:p>
            <a:pPr lvl="0"/>
            <a:endParaRPr lang="en-US" dirty="0" smtClean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35624"/>
            <a:ext cx="3352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(Month Day, Year)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8476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317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2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3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two-line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979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FF6600"/>
              </a:buClr>
              <a:buFont typeface="+mj-lt"/>
              <a:buAutoNum type="arabicParenR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0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3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two-line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FF6600"/>
              </a:buClr>
              <a:buFont typeface="+mj-lt"/>
              <a:buAutoNum type="arabicParenR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1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5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02336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63440" y="1600200"/>
            <a:ext cx="402336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9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320"/>
            <a:ext cx="8229600" cy="79552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two-line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02336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663440" y="1600200"/>
            <a:ext cx="4023360" cy="4343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7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24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5" name="Picture 4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9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971800"/>
            <a:ext cx="6781800" cy="838200"/>
          </a:xfrm>
          <a:prstGeom prst="rect">
            <a:avLst/>
          </a:prstGeom>
        </p:spPr>
        <p:txBody>
          <a:bodyPr vert="horz" wrap="none"/>
          <a:lstStyle>
            <a:lvl1pPr>
              <a:defRPr sz="3000" b="1" i="0" baseline="0"/>
            </a:lvl1pPr>
          </a:lstStyle>
          <a:p>
            <a:r>
              <a:rPr lang="en-US" dirty="0" smtClean="0"/>
              <a:t>Click to Edit Divider Heading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191000" y="2514600"/>
            <a:ext cx="685800" cy="158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6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 marL="339725" marR="0" indent="-303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tabLst/>
              <a:defRPr sz="32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8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4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20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1" latinLnBrk="0" hangingPunct="1">
              <a:spcBef>
                <a:spcPts val="0"/>
              </a:spcBef>
              <a:spcAft>
                <a:spcPts val="600"/>
              </a:spcAft>
              <a:buClr>
                <a:srgbClr val="FC4F08"/>
              </a:buClr>
              <a:buSzPct val="100000"/>
              <a:buFont typeface="Arial"/>
              <a:buChar char="•"/>
              <a:defRPr sz="1800">
                <a:solidFill>
                  <a:srgbClr val="5451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02920"/>
            <a:ext cx="8229600" cy="792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rgbClr val="FC4F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10" name="Picture 9" descr="ABET_White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3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5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d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2.pdf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434E-23C9-4FED-B71E-987F0CD25B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828F-638F-4F84-B03A-88EDF63AE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6459538"/>
            <a:ext cx="409575" cy="24606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fld id="{06E5F009-BD0D-8B40-8D0C-B16BD4BECA38}" type="slidenum">
              <a:rPr lang="en-US" sz="1000" b="1">
                <a:solidFill>
                  <a:prstClr val="white"/>
                </a:solidFill>
                <a:latin typeface="Arial" panose="020B0604020202020204" pitchFamily="34" charset="0"/>
                <a:ea typeface="Helvetica" pitchFamily="-105" charset="0"/>
                <a:cs typeface="Arial" panose="020B0604020202020204" pitchFamily="34" charset="0"/>
              </a:rPr>
              <a:pPr/>
              <a:t>‹#›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ea typeface="Helvetica" pitchFamily="-105" charset="0"/>
              <a:cs typeface="Arial" panose="020B0604020202020204" pitchFamily="34" charset="0"/>
            </a:endParaRPr>
          </a:p>
        </p:txBody>
      </p:sp>
      <p:pic>
        <p:nvPicPr>
          <p:cNvPr id="4" name="Picture 3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6459538"/>
            <a:ext cx="409575" cy="24606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fld id="{06E5F009-BD0D-8B40-8D0C-B16BD4BECA38}" type="slidenum">
              <a:rPr lang="en-US" sz="1000" b="1">
                <a:solidFill>
                  <a:prstClr val="white"/>
                </a:solidFill>
                <a:latin typeface="Arial" panose="020B0604020202020204" pitchFamily="34" charset="0"/>
                <a:ea typeface="Helvetica" pitchFamily="-105" charset="0"/>
                <a:cs typeface="Arial" panose="020B0604020202020204" pitchFamily="34" charset="0"/>
              </a:rPr>
              <a:pPr/>
              <a:t>‹#›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ea typeface="Helvetica" pitchFamily="-105" charset="0"/>
              <a:cs typeface="Arial" panose="020B0604020202020204" pitchFamily="34" charset="0"/>
            </a:endParaRPr>
          </a:p>
        </p:txBody>
      </p:sp>
      <p:pic>
        <p:nvPicPr>
          <p:cNvPr id="4" name="Picture 3" descr="ABET_White.eps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3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6459538"/>
            <a:ext cx="409575" cy="24606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fld id="{06E5F009-BD0D-8B40-8D0C-B16BD4BECA38}" type="slidenum">
              <a:rPr lang="en-US" sz="1000" b="1">
                <a:solidFill>
                  <a:prstClr val="white"/>
                </a:solidFill>
                <a:latin typeface="Arial" panose="020B0604020202020204" pitchFamily="34" charset="0"/>
                <a:ea typeface="Helvetica" pitchFamily="-105" charset="0"/>
                <a:cs typeface="Arial" panose="020B0604020202020204" pitchFamily="34" charset="0"/>
              </a:rPr>
              <a:pPr/>
              <a:t>‹#›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ea typeface="Helvetica" pitchFamily="-105" charset="0"/>
              <a:cs typeface="Arial" panose="020B0604020202020204" pitchFamily="34" charset="0"/>
            </a:endParaRPr>
          </a:p>
        </p:txBody>
      </p:sp>
      <p:pic>
        <p:nvPicPr>
          <p:cNvPr id="4" name="Picture 3" descr="ABET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6200" y="6417734"/>
            <a:ext cx="762000" cy="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t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abet.org/pev-refresher-trainin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t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abet.org/keep-up-with-accreditation-change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0.png"/><Relationship Id="rId26" Type="http://schemas.openxmlformats.org/officeDocument/2006/relationships/image" Target="../media/image28.jpeg"/><Relationship Id="rId3" Type="http://schemas.openxmlformats.org/officeDocument/2006/relationships/image" Target="../media/image7.png"/><Relationship Id="rId21" Type="http://schemas.openxmlformats.org/officeDocument/2006/relationships/image" Target="../media/image23.gif"/><Relationship Id="rId34" Type="http://schemas.openxmlformats.org/officeDocument/2006/relationships/image" Target="../media/image3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hyperlink" Target="http://bmes.org/index.asp" TargetMode="External"/><Relationship Id="rId25" Type="http://schemas.openxmlformats.org/officeDocument/2006/relationships/image" Target="../media/image27.png"/><Relationship Id="rId33" Type="http://schemas.openxmlformats.org/officeDocument/2006/relationships/image" Target="../media/image35.jpe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jpe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5" Type="http://schemas.openxmlformats.org/officeDocument/2006/relationships/hyperlink" Target="http://www.aaees.org/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jpeg"/><Relationship Id="rId10" Type="http://schemas.openxmlformats.org/officeDocument/2006/relationships/image" Target="../media/image13.jpeg"/><Relationship Id="rId19" Type="http://schemas.openxmlformats.org/officeDocument/2006/relationships/image" Target="../media/image21.gif"/><Relationship Id="rId31" Type="http://schemas.openxmlformats.org/officeDocument/2006/relationships/image" Target="../media/image3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gif"/><Relationship Id="rId27" Type="http://schemas.openxmlformats.org/officeDocument/2006/relationships/image" Target="../media/image29.gif"/><Relationship Id="rId30" Type="http://schemas.openxmlformats.org/officeDocument/2006/relationships/image" Target="../media/image32.png"/><Relationship Id="rId35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ubtitle 1"/>
          <p:cNvSpPr>
            <a:spLocks noGrp="1"/>
          </p:cNvSpPr>
          <p:nvPr>
            <p:ph type="body" sz="quarter" idx="11"/>
          </p:nvPr>
        </p:nvSpPr>
        <p:spPr>
          <a:xfrm>
            <a:off x="457200" y="3200400"/>
            <a:ext cx="3352800" cy="838200"/>
          </a:xfrm>
        </p:spPr>
        <p:txBody>
          <a:bodyPr/>
          <a:lstStyle/>
          <a:p>
            <a:r>
              <a:rPr lang="en-US" sz="2400" dirty="0"/>
              <a:t>What You Need to Know About ABET Accreditation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5257800"/>
            <a:ext cx="3352800" cy="381000"/>
          </a:xfrm>
        </p:spPr>
        <p:txBody>
          <a:bodyPr/>
          <a:lstStyle/>
          <a:p>
            <a:r>
              <a:rPr lang="en-US" dirty="0" smtClean="0"/>
              <a:t>June 15,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4419600"/>
            <a:ext cx="3352800" cy="381000"/>
          </a:xfrm>
        </p:spPr>
        <p:txBody>
          <a:bodyPr/>
          <a:lstStyle/>
          <a:p>
            <a:r>
              <a:rPr lang="en-US" dirty="0" smtClean="0"/>
              <a:t>Maryanne Weiss</a:t>
            </a:r>
          </a:p>
          <a:p>
            <a:r>
              <a:rPr lang="en-US" dirty="0" smtClean="0"/>
              <a:t>Daina Briedis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in the U.S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Non-governmental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Voluntary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Peer review</a:t>
            </a:r>
          </a:p>
        </p:txBody>
      </p:sp>
    </p:spTree>
    <p:extLst>
      <p:ext uri="{BB962C8B-B14F-4D97-AF65-F5344CB8AC3E}">
        <p14:creationId xmlns:p14="http://schemas.microsoft.com/office/powerpoint/2010/main" val="38337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ABET Accredit?</a:t>
            </a:r>
            <a:br>
              <a:rPr lang="en-US" dirty="0"/>
            </a:b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9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 academic program leading to a specific degree in a specific discipline.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Misconceptions clarified:</a:t>
            </a:r>
          </a:p>
          <a:p>
            <a:pPr lvl="1" eaLnBrk="1" hangingPunct="1">
              <a:spcBef>
                <a:spcPts val="9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institutions</a:t>
            </a:r>
          </a:p>
          <a:p>
            <a:pPr lvl="1" eaLnBrk="1" hangingPunct="1">
              <a:spcBef>
                <a:spcPts val="9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schools, colleges, or departments </a:t>
            </a:r>
          </a:p>
          <a:p>
            <a:pPr lvl="1" eaLnBrk="1" hangingPunct="1">
              <a:spcBef>
                <a:spcPts val="9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facilities, courses, or faculty</a:t>
            </a:r>
          </a:p>
          <a:p>
            <a:pPr lvl="1" eaLnBrk="1" hangingPunct="1">
              <a:spcBef>
                <a:spcPts val="9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graduates</a:t>
            </a:r>
          </a:p>
          <a:p>
            <a:pPr lvl="1" eaLnBrk="1" hangingPunct="1">
              <a:spcBef>
                <a:spcPts val="9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degrees</a:t>
            </a:r>
          </a:p>
        </p:txBody>
      </p:sp>
    </p:spTree>
    <p:extLst>
      <p:ext uri="{BB962C8B-B14F-4D97-AF65-F5344CB8AC3E}">
        <p14:creationId xmlns:p14="http://schemas.microsoft.com/office/powerpoint/2010/main" val="16811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in the U.S. Recognizes ABET?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r>
              <a:rPr lang="en-US" sz="2000" dirty="0" smtClean="0"/>
              <a:t>34 </a:t>
            </a:r>
            <a:r>
              <a:rPr lang="en-US" sz="2000" dirty="0"/>
              <a:t>Member &amp; Associate Member Societies of </a:t>
            </a:r>
            <a:r>
              <a:rPr lang="en-US" sz="2000" dirty="0" smtClean="0"/>
              <a:t>ABET</a:t>
            </a:r>
          </a:p>
          <a:p>
            <a:r>
              <a:rPr lang="en-US" sz="2000" dirty="0" smtClean="0"/>
              <a:t>ISO 9000-2008 certified</a:t>
            </a:r>
            <a:r>
              <a:rPr lang="en-US" sz="2000" dirty="0" smtClean="0">
                <a:solidFill>
                  <a:srgbClr val="FF6C2C"/>
                </a:solidFill>
              </a:rPr>
              <a:t>*</a:t>
            </a:r>
            <a:endParaRPr lang="en-US" sz="2000" dirty="0">
              <a:solidFill>
                <a:srgbClr val="FF6C2C"/>
              </a:solidFill>
            </a:endParaRPr>
          </a:p>
          <a:p>
            <a:r>
              <a:rPr lang="en-US" sz="2000" dirty="0"/>
              <a:t>Council for Higher Education Accreditation (CHEA)</a:t>
            </a:r>
          </a:p>
          <a:p>
            <a:r>
              <a:rPr lang="en-US" sz="2000" dirty="0"/>
              <a:t>State Boards for Engineering &amp; Surveying Licensure &amp; Registration (over 55 jurisdictions)</a:t>
            </a:r>
          </a:p>
          <a:p>
            <a:r>
              <a:rPr lang="en-US" sz="2000" dirty="0"/>
              <a:t>U.S. Patent Office</a:t>
            </a:r>
          </a:p>
          <a:p>
            <a:r>
              <a:rPr lang="en-US" sz="2000" dirty="0"/>
              <a:t>U.S. Reserve Officers Training Corps</a:t>
            </a:r>
          </a:p>
          <a:p>
            <a:r>
              <a:rPr lang="en-US" sz="2000" dirty="0"/>
              <a:t>Council of Engineering Specialty Boards (CESB)</a:t>
            </a:r>
          </a:p>
          <a:p>
            <a:r>
              <a:rPr lang="en-US" sz="2000" dirty="0"/>
              <a:t>Board of Certified Safety Professionals (BCSP) </a:t>
            </a:r>
          </a:p>
          <a:p>
            <a:r>
              <a:rPr lang="en-US" sz="2000" dirty="0"/>
              <a:t>Accreditors in other disciplines</a:t>
            </a:r>
          </a:p>
          <a:p>
            <a:r>
              <a:rPr lang="en-US" sz="2000" dirty="0"/>
              <a:t>U.S. Trade Office</a:t>
            </a:r>
          </a:p>
          <a:p>
            <a:r>
              <a:rPr lang="en-US" sz="2000" dirty="0"/>
              <a:t>U.S. State Department</a:t>
            </a:r>
          </a:p>
          <a:p>
            <a:r>
              <a:rPr lang="en-US" sz="2000" dirty="0"/>
              <a:t>Employers (position announcements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31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ABET Accreditation Process – What Does It Involve?</a:t>
            </a:r>
            <a:br>
              <a:rPr lang="en-US" dirty="0"/>
            </a:b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600" dirty="0" smtClean="0">
                <a:cs typeface="Arial" pitchFamily="34" charset="0"/>
              </a:rPr>
              <a:t>Criteria developed by member societies, practitioners, and educators</a:t>
            </a:r>
          </a:p>
          <a:p>
            <a:pPr eaLnBrk="1" hangingPunct="1">
              <a:spcBef>
                <a:spcPts val="1200"/>
              </a:spcBef>
            </a:pPr>
            <a:r>
              <a:rPr lang="en-US" sz="2600" dirty="0" smtClean="0">
                <a:cs typeface="Arial" pitchFamily="34" charset="0"/>
              </a:rPr>
              <a:t>Self-Study Report by the institution and program</a:t>
            </a:r>
          </a:p>
          <a:p>
            <a:pPr eaLnBrk="1" hangingPunct="1">
              <a:spcBef>
                <a:spcPts val="1200"/>
              </a:spcBef>
            </a:pPr>
            <a:r>
              <a:rPr lang="en-US" sz="2600" dirty="0" smtClean="0">
                <a:cs typeface="Arial" pitchFamily="34" charset="0"/>
              </a:rPr>
              <a:t>On-site evaluation by peers (from education, government, and industry)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cs typeface="Arial" pitchFamily="34" charset="0"/>
              </a:rPr>
              <a:t>Periodic re-evaluation (maximum 6 years</a:t>
            </a:r>
            <a:r>
              <a:rPr lang="en-US" sz="2600" dirty="0">
                <a:cs typeface="Arial" pitchFamily="34" charset="0"/>
              </a:rPr>
              <a:t>) </a:t>
            </a:r>
            <a:endParaRPr lang="en-US" sz="2600" dirty="0" smtClean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cs typeface="Arial" pitchFamily="34" charset="0"/>
              </a:rPr>
              <a:t>Publication </a:t>
            </a:r>
            <a:r>
              <a:rPr lang="en-US" sz="2600" dirty="0">
                <a:cs typeface="Arial" pitchFamily="34" charset="0"/>
              </a:rPr>
              <a:t>of lists of accredited programs</a:t>
            </a:r>
          </a:p>
          <a:p>
            <a:pPr eaLnBrk="1" hangingPunct="1">
              <a:spcBef>
                <a:spcPts val="1200"/>
              </a:spcBef>
            </a:pPr>
            <a:endParaRPr lang="en-US" sz="26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Report Basics and Context</a:t>
            </a:r>
            <a:br>
              <a:rPr lang="en-US" dirty="0"/>
            </a:b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Institutions and programs prepare the Self-Study documenting how they comply with </a:t>
            </a: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ABET criteria and policy</a:t>
            </a:r>
          </a:p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The self-study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Represents the program to the evaluation team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Affords team its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first impression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extent to which the program meets the criteria and policies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Gives an impression of the institution’s preparation for the upcoming visit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/>
          <a:lstStyle/>
          <a:p>
            <a:fld id="{6F752C0E-F65B-44AE-902D-5072ECD4D6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</a:t>
            </a:r>
            <a:br>
              <a:rPr lang="en-US" dirty="0"/>
            </a:b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Evaluation conducted by team of peer colleagues:</a:t>
            </a: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Faculty, industry, and government professionals, and administrators in the profession. </a:t>
            </a: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Review the Self-Study Report and conduct the site visit.</a:t>
            </a: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ABET resource pool of visitors consists of approximately 2,200 faculty, industry, and government representatives.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/>
          <a:lstStyle/>
          <a:p>
            <a:fld id="{6F752C0E-F65B-44AE-902D-5072ECD4D6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Team Members</a:t>
            </a:r>
            <a:br>
              <a:rPr lang="en-US" dirty="0"/>
            </a:b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One Team Chair (or, for large visits, one Team Chair and a Co-Chair).</a:t>
            </a: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Typically one Program Evaluator for each program being evaluated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(but a minimum of three team members for a single program visit).</a:t>
            </a:r>
          </a:p>
          <a:p>
            <a:pPr eaLnBrk="1" hangingPunct="1"/>
            <a:r>
              <a:rPr lang="en-US" sz="2400" dirty="0" smtClean="0">
                <a:cs typeface="Arial" pitchFamily="34" charset="0"/>
              </a:rPr>
              <a:t>Each program evaluator is assigned by the responsible </a:t>
            </a:r>
            <a:r>
              <a:rPr lang="en-US" sz="2400" smtClean="0">
                <a:cs typeface="Arial" pitchFamily="34" charset="0"/>
              </a:rPr>
              <a:t>professional society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Possibly one or more observers.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/>
          <a:lstStyle/>
          <a:p>
            <a:fld id="{6F752C0E-F65B-44AE-902D-5072ECD4D6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Visit</a:t>
            </a:r>
            <a:br>
              <a:rPr lang="en-US" dirty="0"/>
            </a:b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81000" y="1371600"/>
            <a:ext cx="8229600" cy="4343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Provides direct observation of the institution or programs’ functions and provides the opportunity to interview faculty, students, administrators, and other professional supporting personnel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Complements the Self-Study Report by providing direct, observable evidence that cannot be obtained from the written Self-Study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Team members are volunteers and are not compensated for their work (except for travel expenses)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/>
          <a:lstStyle/>
          <a:p>
            <a:fld id="{6F752C0E-F65B-44AE-902D-5072ECD4D6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Accreditation Timeline</a:t>
            </a:r>
            <a:br>
              <a:rPr lang="en-US" sz="3200" dirty="0"/>
            </a:br>
            <a:r>
              <a:rPr lang="en-US" sz="2800" dirty="0"/>
              <a:t>18-Month Process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0" y="2057400"/>
            <a:ext cx="1776129" cy="1197764"/>
          </a:xfrm>
          <a:prstGeom prst="rect">
            <a:avLst/>
          </a:prstGeom>
          <a:noFill/>
        </p:spPr>
        <p:txBody>
          <a:bodyPr vert="horz" wrap="none" lIns="90488" tIns="44450" rIns="90488" bIns="44450">
            <a:sp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January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Institution requests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accreditation for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programs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7513" y="4259262"/>
            <a:ext cx="1828800" cy="14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February - May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Institution prepares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self-evaluation 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(Program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Self-Study Report)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789113" y="1524000"/>
            <a:ext cx="1627188" cy="14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March - June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Team members assigned, dates set,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Self-Study Report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submitted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70113" y="3886200"/>
            <a:ext cx="2133600" cy="17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September - December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Visits take place, draft statements written and finalized following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7-day response period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417781" y="2085975"/>
            <a:ext cx="2144819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December - February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Draft statements edited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and sent to institutions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323443" y="4259262"/>
            <a:ext cx="1829028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February - April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Institutions respond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to draft statement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and return to ABET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414037" y="1447800"/>
            <a:ext cx="1901163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May - June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Necessary changes 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to statement,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if any, are made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208713" y="4259262"/>
            <a:ext cx="1868487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July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Commission meets 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to take final action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083910" y="2143125"/>
            <a:ext cx="1755290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August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Institutions notified</a:t>
            </a:r>
          </a:p>
          <a:p>
            <a:pPr algn="ctr" eaLnBrk="0" hangingPunct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of final action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615951" y="3810000"/>
            <a:ext cx="7908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5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957263" y="3213100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5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587626" y="2895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5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4456058" y="3005138"/>
            <a:ext cx="0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5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6386286" y="2667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5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5218113" y="3916363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5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7086600" y="3916363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5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8001000" y="3048000"/>
            <a:ext cx="0" cy="309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5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569913" y="3568700"/>
            <a:ext cx="1325562" cy="12700"/>
          </a:xfrm>
          <a:prstGeom prst="lin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5C91"/>
              </a:solidFill>
              <a:latin typeface="Arial" pitchFamily="34" charset="0"/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2703513" y="3581400"/>
            <a:ext cx="1600200" cy="0"/>
          </a:xfrm>
          <a:prstGeom prst="lin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5C91"/>
              </a:solidFill>
              <a:latin typeface="Arial" pitchFamily="34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728788" y="3409950"/>
            <a:ext cx="1127125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 Year 1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4379913" y="3432175"/>
            <a:ext cx="0" cy="276225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5C91"/>
              </a:solidFill>
              <a:latin typeface="Arial" pitchFamily="34" charset="0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4456113" y="3581400"/>
            <a:ext cx="1295400" cy="0"/>
          </a:xfrm>
          <a:prstGeom prst="lin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5C91"/>
              </a:solidFill>
              <a:latin typeface="Arial" pitchFamily="34" charset="0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6635751" y="3568700"/>
            <a:ext cx="1889125" cy="0"/>
          </a:xfrm>
          <a:prstGeom prst="lin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5C91"/>
              </a:solidFill>
              <a:latin typeface="Arial" pitchFamily="34" charset="0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5614988" y="3409950"/>
            <a:ext cx="98655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 Year 2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7351713" y="5191368"/>
            <a:ext cx="1868487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October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Accreditation status publically released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1331913" y="3916363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5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8266113" y="39624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5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</a:t>
            </a:r>
            <a:r>
              <a:rPr lang="en-US" sz="3200" dirty="0" smtClean="0"/>
              <a:t>(Engineering </a:t>
            </a:r>
            <a:r>
              <a:rPr lang="en-US" sz="3200" dirty="0"/>
              <a:t>provided here)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229600" cy="4343400"/>
          </a:xfrm>
        </p:spPr>
        <p:txBody>
          <a:bodyPr>
            <a:noAutofit/>
          </a:bodyPr>
          <a:lstStyle/>
          <a:p>
            <a:pPr marL="576263" indent="-576263" eaLnBrk="1" hangingPunct="1">
              <a:buFont typeface="+mj-lt"/>
              <a:buAutoNum type="arabicParenR"/>
            </a:pPr>
            <a:r>
              <a:rPr lang="en-US" sz="2800" dirty="0" smtClean="0"/>
              <a:t>Students</a:t>
            </a:r>
          </a:p>
          <a:p>
            <a:pPr marL="576263" indent="-576263" eaLnBrk="1" hangingPunct="1">
              <a:buFont typeface="+mj-lt"/>
              <a:buAutoNum type="arabicParenR"/>
            </a:pPr>
            <a:r>
              <a:rPr lang="en-US" sz="2800" dirty="0" smtClean="0"/>
              <a:t>Program Educational Objectives</a:t>
            </a:r>
          </a:p>
          <a:p>
            <a:pPr marL="576263" indent="-576263" eaLnBrk="1" hangingPunct="1">
              <a:buFont typeface="+mj-lt"/>
              <a:buAutoNum type="arabicParenR"/>
            </a:pPr>
            <a:r>
              <a:rPr lang="en-US" sz="2800" dirty="0" smtClean="0"/>
              <a:t>Student Outcomes</a:t>
            </a:r>
          </a:p>
          <a:p>
            <a:pPr marL="576263" indent="-576263" eaLnBrk="1" hangingPunct="1">
              <a:buFont typeface="+mj-lt"/>
              <a:buAutoNum type="arabicParenR"/>
            </a:pPr>
            <a:r>
              <a:rPr lang="en-US" sz="2800" dirty="0" smtClean="0"/>
              <a:t>Continuous Improvement</a:t>
            </a:r>
          </a:p>
          <a:p>
            <a:pPr marL="576263" indent="-576263" eaLnBrk="1" hangingPunct="1">
              <a:buFont typeface="+mj-lt"/>
              <a:buAutoNum type="arabicParenR"/>
            </a:pPr>
            <a:r>
              <a:rPr lang="en-US" sz="2800" dirty="0" smtClean="0"/>
              <a:t>Curriculum</a:t>
            </a:r>
          </a:p>
          <a:p>
            <a:pPr marL="576263" indent="-576263" eaLnBrk="1" hangingPunct="1">
              <a:buFont typeface="+mj-lt"/>
              <a:buAutoNum type="arabicParenR"/>
            </a:pPr>
            <a:r>
              <a:rPr lang="en-US" sz="2800" dirty="0" smtClean="0"/>
              <a:t>Faculty</a:t>
            </a:r>
          </a:p>
          <a:p>
            <a:pPr marL="576263" indent="-576263" eaLnBrk="1" hangingPunct="1">
              <a:buFont typeface="+mj-lt"/>
              <a:buAutoNum type="arabicParenR"/>
            </a:pPr>
            <a:r>
              <a:rPr lang="en-US" sz="2800" dirty="0" smtClean="0"/>
              <a:t>Facilities</a:t>
            </a:r>
          </a:p>
          <a:p>
            <a:pPr marL="576263" indent="-576263" eaLnBrk="1" hangingPunct="1">
              <a:buFont typeface="+mj-lt"/>
              <a:buAutoNum type="arabicParenR"/>
            </a:pPr>
            <a:r>
              <a:rPr lang="en-US" sz="2800" dirty="0" smtClean="0"/>
              <a:t>Institutional Support</a:t>
            </a:r>
          </a:p>
          <a:p>
            <a:pPr marL="0" indent="0" defTabSz="566738" eaLnBrk="1" hangingPunct="1">
              <a:buNone/>
            </a:pPr>
            <a:r>
              <a:rPr lang="en-US" sz="2800" dirty="0"/>
              <a:t>	</a:t>
            </a:r>
            <a:r>
              <a:rPr lang="en-US" sz="2800" dirty="0" smtClean="0"/>
              <a:t>Program Criteria</a:t>
            </a:r>
          </a:p>
        </p:txBody>
      </p:sp>
    </p:spTree>
    <p:extLst>
      <p:ext uri="{BB962C8B-B14F-4D97-AF65-F5344CB8AC3E}">
        <p14:creationId xmlns:p14="http://schemas.microsoft.com/office/powerpoint/2010/main" val="3833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ABET Vision</a:t>
            </a:r>
            <a:br>
              <a:rPr lang="en-US" dirty="0"/>
            </a:b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00" y="1600200"/>
            <a:ext cx="8249478" cy="43434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/>
              <a:t>ABET </a:t>
            </a:r>
            <a:r>
              <a:rPr lang="en-US" dirty="0" smtClean="0"/>
              <a:t>is recognized as the world leadership in assuring </a:t>
            </a:r>
            <a:r>
              <a:rPr lang="en-US" dirty="0"/>
              <a:t>quality and </a:t>
            </a:r>
            <a:r>
              <a:rPr lang="en-US" dirty="0" smtClean="0"/>
              <a:t>stimulating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innovation </a:t>
            </a:r>
            <a:r>
              <a:rPr lang="en-US" dirty="0"/>
              <a:t>in applied science, computing, </a:t>
            </a: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engineering</a:t>
            </a:r>
            <a:r>
              <a:rPr lang="en-US" dirty="0"/>
              <a:t>, and engineering technology </a:t>
            </a: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education</a:t>
            </a:r>
            <a:r>
              <a:rPr lang="en-US" dirty="0"/>
              <a:t>.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C7931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229600" cy="2590800"/>
          </a:xfrm>
        </p:spPr>
        <p:txBody>
          <a:bodyPr>
            <a:noAutofit/>
          </a:bodyPr>
          <a:lstStyle/>
          <a:p>
            <a:r>
              <a:rPr lang="en-US" dirty="0" smtClean="0"/>
              <a:t>Program Educational Objectives</a:t>
            </a:r>
          </a:p>
          <a:p>
            <a:r>
              <a:rPr lang="en-US" dirty="0" smtClean="0"/>
              <a:t>Student Outcomes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351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1</a:t>
            </a:r>
            <a:br>
              <a:rPr lang="en-US" dirty="0"/>
            </a:br>
            <a:r>
              <a:rPr lang="en-US" dirty="0"/>
              <a:t>Students</a:t>
            </a:r>
            <a:br>
              <a:rPr lang="en-US" dirty="0"/>
            </a:b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The quality and performance of students and graduates is an important success factor.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To determine success, the institution must </a:t>
            </a:r>
            <a:r>
              <a:rPr lang="en-US" b="1" dirty="0" smtClean="0"/>
              <a:t>evaluate</a:t>
            </a:r>
            <a:r>
              <a:rPr lang="en-US" dirty="0" smtClean="0"/>
              <a:t>,</a:t>
            </a:r>
            <a:r>
              <a:rPr lang="en-US" b="1" dirty="0" smtClean="0"/>
              <a:t> advise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monitor</a:t>
            </a:r>
            <a:r>
              <a:rPr lang="en-US" dirty="0" smtClean="0"/>
              <a:t> students.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Policies/procedures must be in place and enforced for acceptance of transfer students and validation of courses taken elsewhere.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Assure that all students meet all program 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5015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2</a:t>
            </a:r>
            <a:br>
              <a:rPr lang="en-US" dirty="0"/>
            </a:br>
            <a:r>
              <a:rPr lang="en-US" dirty="0"/>
              <a:t>Program Educational Objectives</a:t>
            </a:r>
            <a:br>
              <a:rPr lang="en-US" dirty="0"/>
            </a:b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program must have published program educational objectives.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Consistent with the mission of the institution, the needs of the program’s various constituents, and the criteria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There must be a documented and effective process, involving program constituents, for the periodic review and revision of these program educational objectives.</a:t>
            </a:r>
          </a:p>
        </p:txBody>
      </p:sp>
    </p:spTree>
    <p:extLst>
      <p:ext uri="{BB962C8B-B14F-4D97-AF65-F5344CB8AC3E}">
        <p14:creationId xmlns:p14="http://schemas.microsoft.com/office/powerpoint/2010/main" val="4772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3</a:t>
            </a:r>
            <a:br>
              <a:rPr lang="en-US" dirty="0"/>
            </a:br>
            <a:r>
              <a:rPr lang="en-US" dirty="0"/>
              <a:t>Student Outcomes (slide 1)</a:t>
            </a:r>
            <a:br>
              <a:rPr lang="en-US" dirty="0"/>
            </a:b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program must have documented student outcomes that prepare graduates to attain the program educational objectives.</a:t>
            </a:r>
          </a:p>
          <a:p>
            <a:pPr lvl="1"/>
            <a:r>
              <a:rPr lang="en-US" sz="2400" dirty="0" smtClean="0"/>
              <a:t>Narrow statements that describe what students are expected to know and be able to do by the time of graduation</a:t>
            </a:r>
          </a:p>
          <a:p>
            <a:pPr lvl="1"/>
            <a:r>
              <a:rPr lang="en-US" sz="2400" dirty="0" smtClean="0"/>
              <a:t>These relate to the skills, knowledge, and behaviors that students acquire in their matriculation through the program.</a:t>
            </a:r>
          </a:p>
        </p:txBody>
      </p:sp>
    </p:spTree>
    <p:extLst>
      <p:ext uri="{BB962C8B-B14F-4D97-AF65-F5344CB8AC3E}">
        <p14:creationId xmlns:p14="http://schemas.microsoft.com/office/powerpoint/2010/main" val="16724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</a:t>
            </a:r>
            <a:r>
              <a:rPr lang="en-US" dirty="0" smtClean="0"/>
              <a:t>3 </a:t>
            </a:r>
            <a:br>
              <a:rPr lang="en-US" dirty="0" smtClean="0"/>
            </a:br>
            <a:r>
              <a:rPr lang="en-US" dirty="0" smtClean="0"/>
              <a:t>Student </a:t>
            </a:r>
            <a:r>
              <a:rPr lang="en-US" dirty="0"/>
              <a:t>Outcomes (slide 2)</a:t>
            </a:r>
            <a:br>
              <a:rPr lang="en-US" dirty="0"/>
            </a:b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The program </a:t>
            </a:r>
            <a:r>
              <a:rPr lang="en-US" b="1" dirty="0" smtClean="0"/>
              <a:t>must demonstrate</a:t>
            </a:r>
            <a:r>
              <a:rPr lang="en-US" dirty="0" smtClean="0"/>
              <a:t> that their students attain the following outcomes:</a:t>
            </a:r>
          </a:p>
          <a:p>
            <a:pPr marL="962406" lvl="1" indent="-514350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dirty="0" smtClean="0"/>
              <a:t>An ability to apply knowledge of mathematics, science, and engineering</a:t>
            </a:r>
          </a:p>
          <a:p>
            <a:pPr marL="962406" lvl="1" indent="-514350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dirty="0" smtClean="0"/>
              <a:t>An ability to design and conduct experiments, as well as to analyze and interpret data</a:t>
            </a:r>
          </a:p>
          <a:p>
            <a:pPr marL="962406" lvl="1" indent="-514350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dirty="0" smtClean="0"/>
              <a:t>An ability to design a system, component, or process to meet desired needs within realistic constraints such as economic, environmental, social, political, ethical, health and safety, manufacturability,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1789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3</a:t>
            </a:r>
            <a:br>
              <a:rPr lang="en-US" dirty="0"/>
            </a:br>
            <a:r>
              <a:rPr lang="en-US" dirty="0"/>
              <a:t>Student Outcomes (slide 3)</a:t>
            </a:r>
            <a:br>
              <a:rPr lang="en-US" dirty="0"/>
            </a:b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858838" lvl="1" indent="-411163">
              <a:spcBef>
                <a:spcPts val="600"/>
              </a:spcBef>
              <a:buFont typeface="+mj-lt"/>
              <a:buAutoNum type="alphaLcParenR" startAt="4"/>
            </a:pPr>
            <a:r>
              <a:rPr lang="en-US" sz="2400" dirty="0" smtClean="0"/>
              <a:t>An ability to function on multidisciplinary teams</a:t>
            </a:r>
          </a:p>
          <a:p>
            <a:pPr marL="858838" lvl="1" indent="-411163">
              <a:spcBef>
                <a:spcPts val="600"/>
              </a:spcBef>
              <a:buFont typeface="+mj-lt"/>
              <a:buAutoNum type="alphaLcParenR" startAt="4"/>
            </a:pPr>
            <a:r>
              <a:rPr lang="en-US" sz="2400" dirty="0" smtClean="0"/>
              <a:t>An ability to identify, formulate, and solve engineering problems</a:t>
            </a:r>
          </a:p>
          <a:p>
            <a:pPr marL="858838" lvl="1" indent="-411163">
              <a:spcBef>
                <a:spcPts val="600"/>
              </a:spcBef>
              <a:buFont typeface="+mj-lt"/>
              <a:buAutoNum type="alphaLcParenR" startAt="4"/>
            </a:pPr>
            <a:r>
              <a:rPr lang="en-US" sz="2400" dirty="0" smtClean="0"/>
              <a:t>An understanding of professional and ethical responsibility</a:t>
            </a:r>
          </a:p>
          <a:p>
            <a:pPr marL="858838" lvl="1" indent="-411163">
              <a:spcBef>
                <a:spcPts val="600"/>
              </a:spcBef>
              <a:buFont typeface="+mj-lt"/>
              <a:buAutoNum type="alphaLcParenR" startAt="4"/>
            </a:pPr>
            <a:r>
              <a:rPr lang="en-US" sz="2400" dirty="0" smtClean="0"/>
              <a:t>An ability to communicate effectively</a:t>
            </a:r>
          </a:p>
          <a:p>
            <a:pPr marL="858838" lvl="1" indent="-411163">
              <a:spcBef>
                <a:spcPts val="600"/>
              </a:spcBef>
              <a:buFont typeface="+mj-lt"/>
              <a:buAutoNum type="alphaLcParenR" startAt="4"/>
            </a:pPr>
            <a:r>
              <a:rPr lang="en-US" sz="2400" dirty="0" smtClean="0"/>
              <a:t>The broad education necessary to understand the impact of engineering solutions in a global, economic, environmental, and societal context</a:t>
            </a:r>
          </a:p>
        </p:txBody>
      </p:sp>
    </p:spTree>
    <p:extLst>
      <p:ext uri="{BB962C8B-B14F-4D97-AF65-F5344CB8AC3E}">
        <p14:creationId xmlns:p14="http://schemas.microsoft.com/office/powerpoint/2010/main" val="26152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3</a:t>
            </a:r>
            <a:br>
              <a:rPr lang="en-US" dirty="0"/>
            </a:br>
            <a:r>
              <a:rPr lang="en-US" dirty="0"/>
              <a:t>Student Outcomes (slide 4)</a:t>
            </a:r>
            <a:br>
              <a:rPr lang="en-US" dirty="0"/>
            </a:b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858838" lvl="1" indent="-411163">
              <a:spcBef>
                <a:spcPts val="600"/>
              </a:spcBef>
              <a:buFont typeface="+mj-lt"/>
              <a:buAutoNum type="alphaLcParenR" startAt="9"/>
            </a:pPr>
            <a:r>
              <a:rPr lang="en-US" sz="2400" dirty="0" smtClean="0"/>
              <a:t>A recognition of the need for, and an ability to engage in, lifelong learning</a:t>
            </a:r>
          </a:p>
          <a:p>
            <a:pPr marL="858838" lvl="1" indent="-411163">
              <a:spcBef>
                <a:spcPts val="600"/>
              </a:spcBef>
              <a:buFont typeface="+mj-lt"/>
              <a:buAutoNum type="alphaLcParenR" startAt="9"/>
            </a:pPr>
            <a:r>
              <a:rPr lang="en-US" sz="2400" dirty="0" smtClean="0"/>
              <a:t>A knowledge of contemporary issues</a:t>
            </a:r>
          </a:p>
          <a:p>
            <a:pPr marL="858838" lvl="1" indent="-411163">
              <a:spcBef>
                <a:spcPts val="600"/>
              </a:spcBef>
              <a:buFont typeface="+mj-lt"/>
              <a:buAutoNum type="alphaLcParenR" startAt="9"/>
            </a:pPr>
            <a:r>
              <a:rPr lang="en-US" sz="2400" dirty="0" smtClean="0"/>
              <a:t>An ability to use the techniques, skills, and modern engineering tools necessary for engineering practice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Plus any outcomes specific to field of study</a:t>
            </a:r>
          </a:p>
        </p:txBody>
      </p:sp>
    </p:spTree>
    <p:extLst>
      <p:ext uri="{BB962C8B-B14F-4D97-AF65-F5344CB8AC3E}">
        <p14:creationId xmlns:p14="http://schemas.microsoft.com/office/powerpoint/2010/main" val="13797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4</a:t>
            </a:r>
            <a:br>
              <a:rPr lang="en-US" dirty="0"/>
            </a:br>
            <a:r>
              <a:rPr lang="en-US" dirty="0"/>
              <a:t>Continuous Improvement</a:t>
            </a:r>
            <a:br>
              <a:rPr lang="en-US" dirty="0"/>
            </a:b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The program must use a </a:t>
            </a:r>
            <a:r>
              <a:rPr lang="en-US" b="1" dirty="0" smtClean="0"/>
              <a:t>documented</a:t>
            </a:r>
            <a:r>
              <a:rPr lang="en-US" dirty="0" smtClean="0"/>
              <a:t> process incorporating </a:t>
            </a:r>
            <a:r>
              <a:rPr lang="en-US" b="1" dirty="0" smtClean="0"/>
              <a:t>relevant data </a:t>
            </a:r>
            <a:r>
              <a:rPr lang="en-US" dirty="0" smtClean="0"/>
              <a:t>to </a:t>
            </a:r>
            <a:r>
              <a:rPr lang="en-US" b="1" dirty="0" smtClean="0"/>
              <a:t>regularly assess </a:t>
            </a:r>
            <a:r>
              <a:rPr lang="en-US" dirty="0" smtClean="0"/>
              <a:t>its student outcomes, and to evaluate the extent to which they are being met.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results</a:t>
            </a:r>
            <a:r>
              <a:rPr lang="en-US" dirty="0" smtClean="0"/>
              <a:t> of these evaluations of program outcomes </a:t>
            </a:r>
            <a:r>
              <a:rPr lang="en-US" b="1" dirty="0" smtClean="0"/>
              <a:t>must be used to effect continuous improvement</a:t>
            </a:r>
            <a:r>
              <a:rPr lang="en-US" dirty="0" smtClean="0"/>
              <a:t> of the program through a documented plan. Other information may also be used to assist in the continuous improvement of the program.</a:t>
            </a:r>
          </a:p>
        </p:txBody>
      </p:sp>
    </p:spTree>
    <p:extLst>
      <p:ext uri="{BB962C8B-B14F-4D97-AF65-F5344CB8AC3E}">
        <p14:creationId xmlns:p14="http://schemas.microsoft.com/office/powerpoint/2010/main" val="32872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5</a:t>
            </a:r>
            <a:br>
              <a:rPr lang="en-US" dirty="0"/>
            </a:br>
            <a:r>
              <a:rPr lang="en-US" dirty="0"/>
              <a:t>Curriculum (slide 1)</a:t>
            </a:r>
            <a:br>
              <a:rPr lang="en-US" dirty="0"/>
            </a:b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 smtClean="0"/>
              <a:t>Faculty must assure that the curriculum devotes adequate attention and time to each component, consistent with objectives of the program and institution.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One year of a combination of college-level </a:t>
            </a:r>
            <a:r>
              <a:rPr lang="en-US" i="1" dirty="0" smtClean="0"/>
              <a:t>mathematics and basic sciences</a:t>
            </a:r>
            <a:r>
              <a:rPr lang="en-US" dirty="0" smtClean="0"/>
              <a:t> appropriate to the discipline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One and one-half years of </a:t>
            </a:r>
            <a:r>
              <a:rPr lang="en-US" i="1" dirty="0"/>
              <a:t>engineering topics</a:t>
            </a:r>
            <a:r>
              <a:rPr lang="en-US" dirty="0" smtClean="0"/>
              <a:t>, consisting of engineering sciences and engineering design appropriate to the student’s field of study</a:t>
            </a:r>
          </a:p>
        </p:txBody>
      </p:sp>
    </p:spTree>
    <p:extLst>
      <p:ext uri="{BB962C8B-B14F-4D97-AF65-F5344CB8AC3E}">
        <p14:creationId xmlns:p14="http://schemas.microsoft.com/office/powerpoint/2010/main" val="32752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5</a:t>
            </a:r>
            <a:br>
              <a:rPr lang="en-US" dirty="0"/>
            </a:br>
            <a:r>
              <a:rPr lang="en-US" dirty="0"/>
              <a:t>Curriculum (slide 2)</a:t>
            </a:r>
            <a:br>
              <a:rPr lang="en-US" dirty="0"/>
            </a:b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401638" lvl="1" indent="-347663">
              <a:buFont typeface="Arial" pitchFamily="34" charset="0"/>
              <a:buChar char="•"/>
            </a:pPr>
            <a:r>
              <a:rPr lang="en-US" i="1" dirty="0"/>
              <a:t>General education component </a:t>
            </a:r>
            <a:r>
              <a:rPr lang="en-US" sz="2800" dirty="0" smtClean="0"/>
              <a:t>that complements technical content and is consistent with program and institutional objectives</a:t>
            </a:r>
          </a:p>
          <a:p>
            <a:pPr marL="401638" lvl="1" indent="-347663">
              <a:buFont typeface="Arial" pitchFamily="34" charset="0"/>
              <a:buChar char="•"/>
            </a:pPr>
            <a:r>
              <a:rPr lang="en-US" sz="2800" dirty="0" smtClean="0"/>
              <a:t>Students prepared for engineering practice through curriculum </a:t>
            </a:r>
            <a:r>
              <a:rPr lang="en-US" i="1" dirty="0"/>
              <a:t>culminating in a major design experience</a:t>
            </a:r>
          </a:p>
          <a:p>
            <a:pPr marL="675958" lvl="3" indent="-234950">
              <a:buFont typeface="Wingdings" pitchFamily="2" charset="2"/>
              <a:buChar char="§"/>
            </a:pPr>
            <a:r>
              <a:rPr lang="en-US" sz="2400" dirty="0" smtClean="0"/>
              <a:t>Based on knowledge and skills acquired in earlier course work</a:t>
            </a:r>
          </a:p>
          <a:p>
            <a:pPr marL="675958" lvl="3" indent="-234950">
              <a:buFont typeface="Wingdings" pitchFamily="2" charset="2"/>
              <a:buChar char="§"/>
            </a:pPr>
            <a:r>
              <a:rPr lang="en-US" sz="2400" dirty="0" smtClean="0"/>
              <a:t>Incorporates appropriate engineering standards and multiple realistic constraints</a:t>
            </a:r>
          </a:p>
        </p:txBody>
      </p:sp>
    </p:spTree>
    <p:extLst>
      <p:ext uri="{BB962C8B-B14F-4D97-AF65-F5344CB8AC3E}">
        <p14:creationId xmlns:p14="http://schemas.microsoft.com/office/powerpoint/2010/main" val="30306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ABET Mission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1"/>
          </p:nvPr>
        </p:nvSpPr>
        <p:spPr>
          <a:xfrm>
            <a:off x="381000" y="1295400"/>
            <a:ext cx="8229600" cy="48006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800" dirty="0" smtClean="0"/>
              <a:t>ABET serves the public globally through the promotion and advancement of education in applied science, computing, engineering, and engineering technology.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800" dirty="0" smtClean="0"/>
              <a:t>ABET: </a:t>
            </a:r>
          </a:p>
          <a:p>
            <a:pPr lvl="0">
              <a:lnSpc>
                <a:spcPct val="120000"/>
              </a:lnSpc>
            </a:pPr>
            <a:r>
              <a:rPr lang="en-US" sz="3600" dirty="0" smtClean="0"/>
              <a:t>Accredits educational programs. </a:t>
            </a:r>
          </a:p>
          <a:p>
            <a:pPr lvl="0">
              <a:lnSpc>
                <a:spcPct val="120000"/>
              </a:lnSpc>
            </a:pPr>
            <a:r>
              <a:rPr lang="en-US" sz="3600" dirty="0" smtClean="0"/>
              <a:t>Promotes quality and innovation in education. </a:t>
            </a:r>
          </a:p>
          <a:p>
            <a:pPr lvl="0">
              <a:lnSpc>
                <a:spcPct val="120000"/>
              </a:lnSpc>
            </a:pPr>
            <a:r>
              <a:rPr lang="en-US" sz="3600" dirty="0" smtClean="0"/>
              <a:t>Consults and assists in the development and advancement of education worldwide. </a:t>
            </a:r>
          </a:p>
          <a:p>
            <a:pPr lvl="0">
              <a:lnSpc>
                <a:spcPct val="120000"/>
              </a:lnSpc>
            </a:pPr>
            <a:r>
              <a:rPr lang="en-US" sz="3600" dirty="0" smtClean="0"/>
              <a:t>Communicates and collaborates with its constituents and the public. </a:t>
            </a:r>
          </a:p>
          <a:p>
            <a:pPr lvl="0">
              <a:lnSpc>
                <a:spcPct val="120000"/>
              </a:lnSpc>
            </a:pPr>
            <a:r>
              <a:rPr lang="en-US" sz="3600" dirty="0" smtClean="0"/>
              <a:t>Anticipates and prepares for the changing educational environment and the future needs of its constituents. </a:t>
            </a:r>
          </a:p>
          <a:p>
            <a:pPr lvl="0">
              <a:lnSpc>
                <a:spcPct val="120000"/>
              </a:lnSpc>
            </a:pPr>
            <a:r>
              <a:rPr lang="en-US" sz="3600" dirty="0" smtClean="0"/>
              <a:t>Manages its operations and resources in an effective and fiscally responsible manner.</a:t>
            </a:r>
          </a:p>
        </p:txBody>
      </p:sp>
    </p:spTree>
    <p:extLst>
      <p:ext uri="{BB962C8B-B14F-4D97-AF65-F5344CB8AC3E}">
        <p14:creationId xmlns:p14="http://schemas.microsoft.com/office/powerpoint/2010/main" val="15155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6</a:t>
            </a:r>
            <a:br>
              <a:rPr lang="en-US" dirty="0"/>
            </a:br>
            <a:r>
              <a:rPr lang="en-US" dirty="0"/>
              <a:t>Faculty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dirty="0" smtClean="0"/>
              <a:t>Sufficient number to achieve program objectives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Competent to cover all curricular areas of program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Authority for creation, delivery, evaluation, modification, and continuous improvement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8928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7</a:t>
            </a:r>
            <a:br>
              <a:rPr lang="en-US" dirty="0"/>
            </a:br>
            <a:r>
              <a:rPr lang="en-US" dirty="0"/>
              <a:t>Facilities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Adequate to (safely) accomplish educational objectives and outcomes of the program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CAC: Computing resources are available, accessible, systematically maintained and upgraded, and supported.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EAC: Foster faculty-student interaction; encourages professional development and professional activities; and provide opportunities to use modern engineering tools.</a:t>
            </a:r>
          </a:p>
        </p:txBody>
      </p:sp>
    </p:spTree>
    <p:extLst>
      <p:ext uri="{BB962C8B-B14F-4D97-AF65-F5344CB8AC3E}">
        <p14:creationId xmlns:p14="http://schemas.microsoft.com/office/powerpoint/2010/main" val="26504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8</a:t>
            </a:r>
            <a:br>
              <a:rPr lang="en-US" dirty="0"/>
            </a:br>
            <a:r>
              <a:rPr lang="en-US" dirty="0"/>
              <a:t>Institutional Support</a:t>
            </a:r>
            <a:br>
              <a:rPr lang="en-US" dirty="0"/>
            </a:b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Sufficient to attract, retain, and provide for continued professional development of faculty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Sufficient to acquire, maintain, and operate facilities and equipment appropriate for the program</a:t>
            </a:r>
          </a:p>
        </p:txBody>
      </p:sp>
    </p:spTree>
    <p:extLst>
      <p:ext uri="{BB962C8B-B14F-4D97-AF65-F5344CB8AC3E}">
        <p14:creationId xmlns:p14="http://schemas.microsoft.com/office/powerpoint/2010/main" val="9288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Criteria</a:t>
            </a:r>
            <a:br>
              <a:rPr lang="en-US" dirty="0"/>
            </a:b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Each program must satisfy applicable program criteria that may, depending upon the commission, amplify:</a:t>
            </a:r>
          </a:p>
          <a:p>
            <a:pPr marL="804863" lvl="1" indent="-347663">
              <a:lnSpc>
                <a:spcPct val="11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Objectives</a:t>
            </a:r>
          </a:p>
          <a:p>
            <a:pPr marL="804863" lvl="1" indent="-347663">
              <a:lnSpc>
                <a:spcPct val="11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Outcomes</a:t>
            </a:r>
          </a:p>
          <a:p>
            <a:pPr marL="804863" lvl="1" indent="-347663" eaLnBrk="1" hangingPunct="1">
              <a:lnSpc>
                <a:spcPct val="11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Curricular topics</a:t>
            </a:r>
          </a:p>
          <a:p>
            <a:pPr marL="804863" lvl="1" indent="-347663" eaLnBrk="1" hangingPunct="1">
              <a:lnSpc>
                <a:spcPct val="11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Faculty qualifications</a:t>
            </a:r>
          </a:p>
          <a:p>
            <a:pPr marL="482537" indent="-347663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Must satisfy all Program Criteria implied by title of </a:t>
            </a:r>
            <a:r>
              <a:rPr lang="en-US" dirty="0" smtClean="0">
                <a:cs typeface="Arial" pitchFamily="34" charset="0"/>
              </a:rPr>
              <a:t>program</a:t>
            </a: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05800" cy="795528"/>
          </a:xfrm>
        </p:spPr>
        <p:txBody>
          <a:bodyPr/>
          <a:lstStyle/>
          <a:p>
            <a:r>
              <a:rPr lang="en-US" dirty="0"/>
              <a:t>Master’s Level </a:t>
            </a:r>
            <a:r>
              <a:rPr lang="en-US" dirty="0" smtClean="0"/>
              <a:t>Programs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Criteria*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 smtClean="0"/>
              <a:t>Fulfillment of baccalaureate-level general criteria</a:t>
            </a:r>
          </a:p>
          <a:p>
            <a:r>
              <a:rPr lang="en-US" sz="2600" dirty="0" smtClean="0"/>
              <a:t>One academic year of study beyond the baccalaureate level</a:t>
            </a:r>
          </a:p>
          <a:p>
            <a:r>
              <a:rPr lang="en-US" sz="2600" dirty="0" smtClean="0"/>
              <a:t>Ability to apply master’s level knowledge in a specialized area related to program area</a:t>
            </a:r>
          </a:p>
          <a:p>
            <a:r>
              <a:rPr lang="en-US" sz="2600" dirty="0" smtClean="0"/>
              <a:t>Fulfillment of program criteria appropriate to master’s specialization area</a:t>
            </a:r>
          </a:p>
          <a:p>
            <a:r>
              <a:rPr lang="en-US" sz="2600" dirty="0" smtClean="0"/>
              <a:t>Develop, publish, and periodically review educational objectives and student outcomes</a:t>
            </a:r>
          </a:p>
        </p:txBody>
      </p:sp>
    </p:spTree>
    <p:extLst>
      <p:ext uri="{BB962C8B-B14F-4D97-AF65-F5344CB8AC3E}">
        <p14:creationId xmlns:p14="http://schemas.microsoft.com/office/powerpoint/2010/main" val="12246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ABET Accreditation Activities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>
                <a:cs typeface="Arial" pitchFamily="34" charset="0"/>
              </a:rPr>
              <a:t>Accredited </a:t>
            </a:r>
            <a:r>
              <a:rPr lang="en-US" sz="3200" b="1" dirty="0" smtClean="0">
                <a:cs typeface="Arial" pitchFamily="34" charset="0"/>
              </a:rPr>
              <a:t>3,466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>
                <a:cs typeface="Arial" pitchFamily="34" charset="0"/>
              </a:rPr>
              <a:t>programs at </a:t>
            </a:r>
            <a:r>
              <a:rPr lang="en-US" sz="3200" b="1" dirty="0" smtClean="0">
                <a:cs typeface="Arial" pitchFamily="34" charset="0"/>
              </a:rPr>
              <a:t>698 </a:t>
            </a:r>
            <a:r>
              <a:rPr lang="en-US" sz="3200" dirty="0">
                <a:cs typeface="Arial" pitchFamily="34" charset="0"/>
              </a:rPr>
              <a:t>colleges and universities in </a:t>
            </a:r>
            <a:r>
              <a:rPr lang="en-US" sz="3200" b="1" dirty="0" smtClean="0">
                <a:cs typeface="Arial" pitchFamily="34" charset="0"/>
              </a:rPr>
              <a:t>28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>
                <a:cs typeface="Arial" pitchFamily="34" charset="0"/>
              </a:rPr>
              <a:t>countries</a:t>
            </a:r>
          </a:p>
          <a:p>
            <a:r>
              <a:rPr lang="en-US" sz="3200" dirty="0">
                <a:cs typeface="Arial" pitchFamily="34" charset="0"/>
              </a:rPr>
              <a:t>Non-U.S. Programs</a:t>
            </a:r>
          </a:p>
          <a:p>
            <a:pPr lvl="1"/>
            <a:r>
              <a:rPr lang="en-US" dirty="0">
                <a:cs typeface="Arial" pitchFamily="34" charset="0"/>
              </a:rPr>
              <a:t>Accredited </a:t>
            </a:r>
            <a:r>
              <a:rPr lang="en-US" b="1" dirty="0" smtClean="0">
                <a:cs typeface="Arial" pitchFamily="34" charset="0"/>
              </a:rPr>
              <a:t>420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programs at </a:t>
            </a:r>
            <a:r>
              <a:rPr lang="en-US" b="1" dirty="0" smtClean="0">
                <a:cs typeface="Arial" pitchFamily="34" charset="0"/>
              </a:rPr>
              <a:t>87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institutions in </a:t>
            </a:r>
            <a:r>
              <a:rPr lang="en-US" b="1" dirty="0" smtClean="0">
                <a:cs typeface="Arial" pitchFamily="34" charset="0"/>
              </a:rPr>
              <a:t>27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countries </a:t>
            </a:r>
          </a:p>
          <a:p>
            <a:pPr lvl="1"/>
            <a:r>
              <a:rPr lang="en-US" dirty="0">
                <a:cs typeface="Arial" pitchFamily="34" charset="0"/>
              </a:rPr>
              <a:t>Uniform accreditation criteria, policies and procedures used for all visits, </a:t>
            </a:r>
            <a:r>
              <a:rPr lang="en-US" u="sng" dirty="0">
                <a:cs typeface="Arial" pitchFamily="34" charset="0"/>
              </a:rPr>
              <a:t>regardless of location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Out in Front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Make sure your Program Educational Objectives address the needs of employers and the graduates</a:t>
            </a:r>
          </a:p>
          <a:p>
            <a:pPr lvl="1"/>
            <a:r>
              <a:rPr lang="en-US" sz="2600" dirty="0" smtClean="0"/>
              <a:t>Provide a meaningful, periodic review of their relevance</a:t>
            </a:r>
          </a:p>
          <a:p>
            <a:pPr lvl="1"/>
            <a:r>
              <a:rPr lang="en-US" sz="2600" dirty="0" smtClean="0"/>
              <a:t>Avoid writing PEOs as Student Outcomes without constituent engagement</a:t>
            </a:r>
          </a:p>
        </p:txBody>
      </p:sp>
    </p:spTree>
    <p:extLst>
      <p:ext uri="{BB962C8B-B14F-4D97-AF65-F5344CB8AC3E}">
        <p14:creationId xmlns:p14="http://schemas.microsoft.com/office/powerpoint/2010/main" val="25149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Attention to </a:t>
            </a:r>
            <a:r>
              <a:rPr lang="en-US" i="1" dirty="0"/>
              <a:t>Only</a:t>
            </a:r>
            <a:r>
              <a:rPr lang="en-US" dirty="0"/>
              <a:t> the Data Needed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Faculty and/or staff fail to put adequate attention to which data need to be gathered to assess and evaluate, especially for Student Outcomes</a:t>
            </a:r>
          </a:p>
          <a:p>
            <a:pPr lvl="1"/>
            <a:r>
              <a:rPr lang="en-US" sz="2600" dirty="0" smtClean="0"/>
              <a:t>Common mistake is to gather many, many more data than needed</a:t>
            </a:r>
          </a:p>
          <a:p>
            <a:pPr lvl="1"/>
            <a:r>
              <a:rPr lang="en-US" sz="2600" dirty="0" smtClean="0"/>
              <a:t>Failure to logically evaluate data prevents reasonable, evidence-based conclusion that an outcome is being attained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698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Must be Involved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Many large programs hand off all assessment activities to a staff person (some qualified, some not)</a:t>
            </a:r>
          </a:p>
          <a:p>
            <a:pPr lvl="1"/>
            <a:r>
              <a:rPr lang="en-US" sz="2600" dirty="0" smtClean="0"/>
              <a:t>Program Evaluators look for faculty knowledge of processes and results</a:t>
            </a:r>
          </a:p>
          <a:p>
            <a:pPr lvl="1"/>
            <a:r>
              <a:rPr lang="en-US" sz="2600" dirty="0" smtClean="0"/>
              <a:t>Experience shows that most (preferably all) faculty members must be involved for the requirements of Criterion 4 to be fully met.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617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Prepared… the Program Evaluator Will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cour the ABET website for useful information available to all who are willing to look</a:t>
            </a:r>
          </a:p>
          <a:p>
            <a:pPr lvl="1"/>
            <a:r>
              <a:rPr lang="en-US" sz="2400" dirty="0"/>
              <a:t>(</a:t>
            </a:r>
            <a:r>
              <a:rPr lang="en-US" sz="2400" dirty="0">
                <a:hlinkClick r:id="rId3"/>
              </a:rPr>
              <a:t>www.abet.org</a:t>
            </a:r>
            <a:r>
              <a:rPr lang="en-US" sz="2400" dirty="0"/>
              <a:t>)</a:t>
            </a:r>
            <a:endParaRPr lang="en-US" sz="2400" dirty="0" smtClean="0"/>
          </a:p>
          <a:p>
            <a:r>
              <a:rPr lang="en-US" sz="2800" dirty="0" smtClean="0"/>
              <a:t>Review Program Evaluator refresher training to find a list of common shortcomings associated with each criterion</a:t>
            </a:r>
          </a:p>
          <a:p>
            <a:pPr lvl="1"/>
            <a:r>
              <a:rPr lang="en-US" sz="2000" dirty="0"/>
              <a:t>(</a:t>
            </a:r>
            <a:r>
              <a:rPr lang="en-US" sz="2000" dirty="0">
                <a:hlinkClick r:id="rId4"/>
              </a:rPr>
              <a:t>www.abet.org/pev-refresher-training/</a:t>
            </a:r>
            <a:r>
              <a:rPr lang="en-US" sz="2000" dirty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38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ABET Organization Design</a:t>
            </a:r>
            <a:br>
              <a:rPr lang="en-US" dirty="0"/>
            </a:b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ABET is a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federation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34 professional engineering and technical societies.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Neither institutions nor individuals are members of ABET.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ABET relies on the services of almost 2,200 volunteers supported by 35 full-time and eleven part-time staff.</a:t>
            </a:r>
          </a:p>
        </p:txBody>
      </p:sp>
    </p:spTree>
    <p:extLst>
      <p:ext uri="{BB962C8B-B14F-4D97-AF65-F5344CB8AC3E}">
        <p14:creationId xmlns:p14="http://schemas.microsoft.com/office/powerpoint/2010/main" val="21580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20946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http://www.abet.org/pev-refresher-training-module5/</a:t>
            </a:r>
          </a:p>
        </p:txBody>
      </p:sp>
      <p:pic>
        <p:nvPicPr>
          <p:cNvPr id="4" name="Picture 3" descr="Module 5: Applying the Criteria | ABET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12222" r="1989" b="5556"/>
          <a:stretch/>
        </p:blipFill>
        <p:spPr>
          <a:xfrm>
            <a:off x="228600" y="609600"/>
            <a:ext cx="855878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Up To Date… The Team Chair Will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cour the ABET website for useful information available to all who are willing to look</a:t>
            </a:r>
          </a:p>
          <a:p>
            <a:pPr lvl="1"/>
            <a:r>
              <a:rPr lang="en-US" sz="2400" dirty="0"/>
              <a:t>(</a:t>
            </a:r>
            <a:r>
              <a:rPr lang="en-US" sz="2400" dirty="0">
                <a:hlinkClick r:id="rId3"/>
              </a:rPr>
              <a:t>www.abet.org</a:t>
            </a:r>
            <a:r>
              <a:rPr lang="en-US" sz="2400" dirty="0"/>
              <a:t>)</a:t>
            </a:r>
            <a:endParaRPr lang="en-US" sz="2400" dirty="0" smtClean="0"/>
          </a:p>
          <a:p>
            <a:r>
              <a:rPr lang="en-US" sz="2800" dirty="0" smtClean="0"/>
              <a:t>Review the website Accreditation section to learn about important changes to criteria and Accreditation Policy and Procedure</a:t>
            </a:r>
          </a:p>
          <a:p>
            <a:pPr lvl="1"/>
            <a:r>
              <a:rPr lang="en-US" sz="2400" dirty="0">
                <a:hlinkClick r:id="rId4"/>
              </a:rPr>
              <a:t>(</a:t>
            </a:r>
            <a:r>
              <a:rPr lang="en-US" sz="2400" dirty="0" smtClean="0">
                <a:hlinkClick r:id="rId4"/>
              </a:rPr>
              <a:t>www.abet.org/keep-up-with-accreditation-changes/</a:t>
            </a:r>
            <a:r>
              <a:rPr lang="en-US" sz="2400" dirty="0" smtClean="0"/>
              <a:t>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92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9051" y="23054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http://www.abet.org/keep-up-with-accreditation-changes/</a:t>
            </a:r>
          </a:p>
        </p:txBody>
      </p:sp>
      <p:pic>
        <p:nvPicPr>
          <p:cNvPr id="3" name="Picture 2" descr="Accreditation Alerts | ABET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12222" r="1990" b="5556"/>
          <a:stretch/>
        </p:blipFill>
        <p:spPr>
          <a:xfrm>
            <a:off x="342900" y="609600"/>
            <a:ext cx="8610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7" b="26917"/>
          <a:stretch>
            <a:fillRect/>
          </a:stretch>
        </p:blipFill>
        <p:spPr>
          <a:xfrm>
            <a:off x="0" y="-8106"/>
            <a:ext cx="9144000" cy="6324600"/>
          </a:xfrm>
        </p:spPr>
      </p:pic>
    </p:spTree>
    <p:extLst>
      <p:ext uri="{BB962C8B-B14F-4D97-AF65-F5344CB8AC3E}">
        <p14:creationId xmlns:p14="http://schemas.microsoft.com/office/powerpoint/2010/main" val="19109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Societies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Represent “the profession”</a:t>
            </a:r>
          </a:p>
          <a:p>
            <a:r>
              <a:rPr lang="en-US" dirty="0"/>
              <a:t>Develop program criteria</a:t>
            </a:r>
          </a:p>
          <a:p>
            <a:r>
              <a:rPr lang="en-US" dirty="0"/>
              <a:t>Appoint Board </a:t>
            </a:r>
            <a:r>
              <a:rPr lang="en-US" dirty="0" smtClean="0"/>
              <a:t>Reps</a:t>
            </a:r>
            <a:r>
              <a:rPr lang="en-US" dirty="0" smtClean="0">
                <a:solidFill>
                  <a:srgbClr val="FF6C2C"/>
                </a:solidFill>
              </a:rPr>
              <a:t>*</a:t>
            </a:r>
            <a:endParaRPr lang="en-US" dirty="0">
              <a:solidFill>
                <a:srgbClr val="FF6C2C"/>
              </a:solidFill>
            </a:endParaRPr>
          </a:p>
          <a:p>
            <a:r>
              <a:rPr lang="en-US" dirty="0"/>
              <a:t>Nominate commissioners</a:t>
            </a:r>
          </a:p>
          <a:p>
            <a:r>
              <a:rPr lang="en-US" dirty="0"/>
              <a:t>Recruit and assign program evaluators</a:t>
            </a:r>
          </a:p>
        </p:txBody>
      </p:sp>
    </p:spTree>
    <p:extLst>
      <p:ext uri="{BB962C8B-B14F-4D97-AF65-F5344CB8AC3E}">
        <p14:creationId xmlns:p14="http://schemas.microsoft.com/office/powerpoint/2010/main" val="6648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930" y="152400"/>
            <a:ext cx="8947460" cy="6553200"/>
            <a:chOff x="60461" y="152400"/>
            <a:chExt cx="8947460" cy="6553200"/>
          </a:xfrm>
        </p:grpSpPr>
        <p:grpSp>
          <p:nvGrpSpPr>
            <p:cNvPr id="5" name="Group 4"/>
            <p:cNvGrpSpPr/>
            <p:nvPr/>
          </p:nvGrpSpPr>
          <p:grpSpPr>
            <a:xfrm>
              <a:off x="60461" y="152400"/>
              <a:ext cx="8947460" cy="6553200"/>
              <a:chOff x="120340" y="152400"/>
              <a:chExt cx="8947460" cy="6553200"/>
            </a:xfrm>
          </p:grpSpPr>
          <p:pic>
            <p:nvPicPr>
              <p:cNvPr id="9240" name="Picture 2" descr="http://www.smenet.org/images/masthead/masthead.gif"/>
              <p:cNvPicPr>
                <a:picLocks noChangeArrowheads="1"/>
              </p:cNvPicPr>
              <p:nvPr/>
            </p:nvPicPr>
            <p:blipFill>
              <a:blip r:embed="rId3" cstate="print"/>
              <a:srcRect l="12108" r="39784"/>
              <a:stretch>
                <a:fillRect/>
              </a:stretch>
            </p:blipFill>
            <p:spPr bwMode="auto">
              <a:xfrm>
                <a:off x="5334000" y="5270749"/>
                <a:ext cx="2259013" cy="67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19" name="Picture 2" descr="http://t3.gstatic.com/images?q=tbn:6CP7z9hTZwWtuM:http://www.badgermeter.com/getfile/1476cad8-6182-49b1-9df0-1ffc0f597ae3/ISA-Logo-gif-(2).aspx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040" t="12886" r="12137" b="16242"/>
              <a:stretch>
                <a:fillRect/>
              </a:stretch>
            </p:blipFill>
            <p:spPr bwMode="auto">
              <a:xfrm>
                <a:off x="7086600" y="3581400"/>
                <a:ext cx="983441" cy="902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62" name="Picture 2" descr="AAEES Logo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6112" y="1905000"/>
                <a:ext cx="2325338" cy="651094"/>
              </a:xfrm>
              <a:prstGeom prst="rect">
                <a:avLst/>
              </a:prstGeom>
              <a:noFill/>
            </p:spPr>
          </p:pic>
          <p:pic>
            <p:nvPicPr>
              <p:cNvPr id="9222" name="Picture 6" descr="http://t0.gstatic.com/images?q=tbn:I5VMok88jxauHM:http://cameron-moser.com/images/ASME%2520Logo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10400" y="2297113"/>
                <a:ext cx="1631139" cy="979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8" name="Picture 4" descr="TMS Logo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10000" y="304800"/>
                <a:ext cx="1231900" cy="536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0" name="Picture 5" descr="C:\Documents and Settings\elambert\Desktop\Society Logos\NICE.t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133600" y="1670462"/>
                <a:ext cx="2292350" cy="615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5" name="Picture 4" descr="http://t2.gstatic.com/images?q=tbn:8OUqOcdb70rzzM:http://sumatra.spe.org/images/sumatra/setup/spe_logo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43800" y="172773"/>
                <a:ext cx="1376578" cy="817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6" name="Picture 11" descr="C:\Documents and Settings\elambert\Desktop\Society Logos\nspe.tif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276600" y="6019800"/>
                <a:ext cx="3275822" cy="645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7" name="Picture 2" descr="http://www.mrs.org/s_mrs/images/client/header.gif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28600" y="6275388"/>
                <a:ext cx="2892425" cy="430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8" name="Picture 2" descr="http://t3.gstatic.com/images?q=tbn:W74X5ZCH0HkNpM:http://www.aichemgt.org/aicheweb.gif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362200" y="1066800"/>
                <a:ext cx="1465649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2" name="Picture 2" descr="NCEES logo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04800" y="1066800"/>
                <a:ext cx="1752600" cy="54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96850" y="279401"/>
                <a:ext cx="1447800" cy="482599"/>
              </a:xfrm>
              <a:prstGeom prst="rect">
                <a:avLst/>
              </a:prstGeom>
            </p:spPr>
          </p:pic>
          <p:pic>
            <p:nvPicPr>
              <p:cNvPr id="40966" name="Picture 6" descr="http://www.csab.org/internal/slices/internal_r2_c1_s1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9412" t="13445" r="15294" b="12605"/>
              <a:stretch>
                <a:fillRect/>
              </a:stretch>
            </p:blipFill>
            <p:spPr bwMode="auto">
              <a:xfrm>
                <a:off x="4495800" y="1759744"/>
                <a:ext cx="1752600" cy="602456"/>
              </a:xfrm>
              <a:prstGeom prst="rect">
                <a:avLst/>
              </a:prstGeom>
              <a:noFill/>
            </p:spPr>
          </p:pic>
          <p:pic>
            <p:nvPicPr>
              <p:cNvPr id="40968" name="Picture 8" descr="BMES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28600" y="5504497"/>
                <a:ext cx="2482850" cy="547688"/>
              </a:xfrm>
              <a:prstGeom prst="rect">
                <a:avLst/>
              </a:prstGeom>
              <a:noFill/>
            </p:spPr>
          </p:pic>
          <p:pic>
            <p:nvPicPr>
              <p:cNvPr id="40972" name="Picture 12" descr="IEEE logo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b="45205"/>
              <a:stretch>
                <a:fillRect/>
              </a:stretch>
            </p:blipFill>
            <p:spPr bwMode="auto">
              <a:xfrm>
                <a:off x="4084955" y="1055074"/>
                <a:ext cx="1524000" cy="468926"/>
              </a:xfrm>
              <a:prstGeom prst="rect">
                <a:avLst/>
              </a:prstGeom>
              <a:noFill/>
            </p:spPr>
          </p:pic>
          <p:pic>
            <p:nvPicPr>
              <p:cNvPr id="9232" name="Picture 2" descr="http://www.sfpe.org/graphics/home/logo.gif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 b="38461"/>
              <a:stretch>
                <a:fillRect/>
              </a:stretch>
            </p:blipFill>
            <p:spPr bwMode="auto">
              <a:xfrm>
                <a:off x="1268867" y="4390788"/>
                <a:ext cx="1857975" cy="1095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74" name="Picture 14" descr="http://www.odysseysr.com/news/images/AIAA_Logo.gif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750052" y="6052185"/>
                <a:ext cx="2089148" cy="575160"/>
              </a:xfrm>
              <a:prstGeom prst="rect">
                <a:avLst/>
              </a:prstGeom>
              <a:noFill/>
            </p:spPr>
          </p:pic>
          <p:pic>
            <p:nvPicPr>
              <p:cNvPr id="37" name="Picture 36" descr="ASHRAE_logo-giant-transparent.gif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606874" y="1251744"/>
                <a:ext cx="1384726" cy="958056"/>
              </a:xfrm>
              <a:prstGeom prst="rect">
                <a:avLst/>
              </a:prstGeom>
            </p:spPr>
          </p:pic>
          <p:pic>
            <p:nvPicPr>
              <p:cNvPr id="36" name="Picture 35" descr="SME Logo and Tagline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 b="18019"/>
              <a:stretch>
                <a:fillRect/>
              </a:stretch>
            </p:blipFill>
            <p:spPr bwMode="auto">
              <a:xfrm>
                <a:off x="2057400" y="152400"/>
                <a:ext cx="1752600" cy="693383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C:\Documents and Settings\kcryer\Desktop\CMAA Logo-Blue.jp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304800"/>
                <a:ext cx="1805492" cy="382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39" name="Picture 2" descr="AIHA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5921375" y="990600"/>
                <a:ext cx="1470025" cy="52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1" name="Picture 2" descr="http://t1.gstatic.com/images?q=tbn:RoKVpUs_XDbFLM:http://www.iso-architecture.org/wicsa2008/logos/incose_logo.jpg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2638645" y="4114800"/>
                <a:ext cx="1247555" cy="815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0" name="Picture 2" descr="http://www.summit-surveying.com/img/Logo-NSPS.gif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287601" y="4419600"/>
                <a:ext cx="1283424" cy="914400"/>
              </a:xfrm>
              <a:prstGeom prst="rect">
                <a:avLst/>
              </a:prstGeom>
              <a:noFill/>
            </p:spPr>
          </p:pic>
          <p:pic>
            <p:nvPicPr>
              <p:cNvPr id="40978" name="Picture 18" descr="http://libraries.mit.edu/img/blog/spie-logo.png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 l="37757" b="20000"/>
              <a:stretch>
                <a:fillRect/>
              </a:stretch>
            </p:blipFill>
            <p:spPr bwMode="auto">
              <a:xfrm>
                <a:off x="6477000" y="1768169"/>
                <a:ext cx="1133475" cy="517831"/>
              </a:xfrm>
              <a:prstGeom prst="rect">
                <a:avLst/>
              </a:prstGeom>
              <a:noFill/>
            </p:spPr>
          </p:pic>
          <p:pic>
            <p:nvPicPr>
              <p:cNvPr id="9226" name="Picture 2" descr="American Nuclear Society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4114800" y="5087106"/>
                <a:ext cx="965079" cy="96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2" descr="\\fs01\sd&amp;m\Publications\Logos\Non-ABET Logos\SAE Logo\Raster\Small\sae_vrt_dbl_rgb_pos_s.png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5011423"/>
                <a:ext cx="1308952" cy="1008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 b="15359"/>
              <a:stretch>
                <a:fillRect/>
              </a:stretch>
            </p:blipFill>
            <p:spPr bwMode="auto">
              <a:xfrm>
                <a:off x="7686675" y="4583691"/>
                <a:ext cx="1381125" cy="1283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76" name="Picture 16" descr="https://www.navalengineers.org/NNE/PublishingImages/logo_sname.jpg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6705600" y="4648200"/>
                <a:ext cx="916240" cy="916240"/>
              </a:xfrm>
              <a:prstGeom prst="rect">
                <a:avLst/>
              </a:prstGeom>
              <a:noFill/>
            </p:spPr>
          </p:pic>
          <p:pic>
            <p:nvPicPr>
              <p:cNvPr id="9243" name="Picture 8" descr="http://t3.gstatic.com/images?q=tbn:Ly1ji4OqgCpOJM:http://www.assemobile.org/graphic/asse1.jpg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8105774" y="3384909"/>
                <a:ext cx="841705" cy="882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5" name="Picture 4" descr="http://t3.gstatic.com/images?q=tbn:HD4LwrpWIxyPtM:http://www.ie.tsinghua.edu.cn/~iiechina/backup/the%2520institute%2520of%2520industrial%2520engineers%2520logo.files/iie.logo.large.jpg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4446183" y="4191000"/>
                <a:ext cx="735417" cy="735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9" name="Picture 6" descr="http://t1.gstatic.com/images?q=tbn:0nVxZpETIh4RHM:http://www.ftdichip.com/Images/ASEE-LOGO_lr.jpg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5576449" y="4110549"/>
                <a:ext cx="976751" cy="976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8" descr="http://www.swe-hi.org/images/swe.jpg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40" y="2698833"/>
                <a:ext cx="1041913" cy="1041913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9227" name="Picture 2" descr="http://t2.gstatic.com/images?q=tbn:Cht-YtHJMtiWaM:http://www.abe.psu.edu/images2/ASABE%2520LOGO.jpg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1250897" y="2641615"/>
                <a:ext cx="990600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81954" name="Picture 2" descr="https://pbs.twimg.com/profile_images/3763597595/9ca4483948df0d929b5923b8e49c48fd_400x400.png"/>
            <p:cNvPicPr>
              <a:picLocks noChangeAspect="1" noChangeArrowheads="1"/>
            </p:cNvPicPr>
            <p:nvPr/>
          </p:nvPicPr>
          <p:blipFill rotWithShape="1"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 b="18000"/>
            <a:stretch/>
          </p:blipFill>
          <p:spPr bwMode="auto">
            <a:xfrm>
              <a:off x="997916" y="3609702"/>
              <a:ext cx="1155062" cy="73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2326735" y="2618529"/>
            <a:ext cx="4682592" cy="1200329"/>
          </a:xfrm>
          <a:prstGeom prst="rect">
            <a:avLst/>
          </a:prstGeom>
          <a:solidFill>
            <a:schemeClr val="bg2"/>
          </a:solidFill>
          <a:ln>
            <a:solidFill>
              <a:srgbClr val="005C91"/>
            </a:solidFill>
          </a:ln>
          <a:effectLst>
            <a:glow rad="63500">
              <a:schemeClr val="accent6">
                <a:tint val="30000"/>
                <a:shade val="95000"/>
                <a:satMod val="300000"/>
                <a:alpha val="50000"/>
              </a:schemeClr>
            </a:glow>
            <a:outerShdw blurRad="101600" dist="88900" dir="3000000" sx="101000" sy="101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algn="ctr">
              <a:spcBef>
                <a:spcPts val="200"/>
              </a:spcBef>
              <a:buClr>
                <a:srgbClr val="002E8A"/>
              </a:buClr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</a:rPr>
              <a:t>ABET’s 34 Member Societies</a:t>
            </a:r>
          </a:p>
        </p:txBody>
      </p:sp>
    </p:spTree>
    <p:extLst>
      <p:ext uri="{BB962C8B-B14F-4D97-AF65-F5344CB8AC3E}">
        <p14:creationId xmlns:p14="http://schemas.microsoft.com/office/powerpoint/2010/main" val="28040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ABET History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609600" y="1219200"/>
            <a:ext cx="82296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76" indent="0" defTabSz="1320800">
              <a:spcBef>
                <a:spcPct val="50000"/>
              </a:spcBef>
              <a:buNone/>
              <a:defRPr/>
            </a:pP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1932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Engineers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Council for Professional Development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ECPD)</a:t>
            </a:r>
          </a:p>
          <a:p>
            <a:pPr marL="36576" indent="0" defTabSz="1320800">
              <a:spcBef>
                <a:spcPct val="50000"/>
              </a:spcBef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established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" indent="0" defTabSz="1320800">
              <a:spcBef>
                <a:spcPct val="50000"/>
              </a:spcBef>
              <a:buNone/>
              <a:defRPr/>
            </a:pP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1936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ECPD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first evaluated engineering degree programs</a:t>
            </a:r>
          </a:p>
          <a:p>
            <a:pPr marL="36576" indent="0" defTabSz="1320800">
              <a:spcBef>
                <a:spcPct val="50000"/>
              </a:spcBef>
              <a:buNone/>
              <a:defRPr/>
            </a:pP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1980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Name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changed to “Accreditation Board for Engineering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Technology” (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ABET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" indent="0" defTabSz="1320800">
              <a:spcBef>
                <a:spcPct val="50000"/>
              </a:spcBef>
              <a:buNone/>
              <a:defRPr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1980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Mutual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Recognition Agreement (MRA) signed with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Canada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international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agreement)</a:t>
            </a:r>
          </a:p>
          <a:p>
            <a:pPr marL="36576" indent="0" defTabSz="1320800">
              <a:spcBef>
                <a:spcPct val="50000"/>
              </a:spcBef>
              <a:buNone/>
              <a:defRPr/>
            </a:pP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1989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Washington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Accord Agreement signed with Canada,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Ireland,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Australia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and New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Zealand</a:t>
            </a:r>
          </a:p>
          <a:p>
            <a:pPr marL="36576" indent="0" defTabSz="1320800">
              <a:spcBef>
                <a:spcPct val="50000"/>
              </a:spcBef>
              <a:buNone/>
              <a:defRPr/>
            </a:pP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1994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Policies and Procedures for Substantial Equivalency evaluations 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(evaluations outside the US) approved</a:t>
            </a:r>
          </a:p>
          <a:p>
            <a:pPr marL="36576" indent="0" defTabSz="1320800">
              <a:spcBef>
                <a:spcPct val="50000"/>
              </a:spcBef>
              <a:buNone/>
              <a:defRPr/>
            </a:pP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1995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2000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Major criteria reform (Engineering Criteria 2000=EC2000)</a:t>
            </a:r>
          </a:p>
          <a:p>
            <a:pPr marL="36576" indent="0" defTabSz="1320800">
              <a:spcBef>
                <a:spcPct val="50000"/>
              </a:spcBef>
              <a:buNone/>
              <a:defRPr/>
            </a:pP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2006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Substantial Equivalency discontinued</a:t>
            </a:r>
          </a:p>
          <a:p>
            <a:pPr marL="36576" indent="0" defTabSz="1320800">
              <a:spcBef>
                <a:spcPct val="50000"/>
              </a:spcBef>
              <a:buNone/>
              <a:defRPr/>
            </a:pP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Accreditation of Programs outside the US began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r>
              <a:rPr lang="en-US" dirty="0"/>
              <a:t>ABET Organizational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20485" name="Line 11"/>
          <p:cNvSpPr>
            <a:spLocks noChangeShapeType="1"/>
          </p:cNvSpPr>
          <p:nvPr/>
        </p:nvSpPr>
        <p:spPr bwMode="auto">
          <a:xfrm>
            <a:off x="5857794" y="1455360"/>
            <a:ext cx="924006" cy="4625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2183494" y="1447800"/>
            <a:ext cx="2388505" cy="42994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>
            <a:off x="2107198" y="1524000"/>
            <a:ext cx="1398001" cy="730734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4572000" y="1600200"/>
            <a:ext cx="1143000" cy="685799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H="1">
            <a:off x="3505198" y="1447801"/>
            <a:ext cx="1066801" cy="838200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425023" y="3256827"/>
            <a:ext cx="5715000" cy="0"/>
          </a:xfrm>
          <a:prstGeom prst="line">
            <a:avLst/>
          </a:prstGeom>
          <a:ln w="57150">
            <a:solidFill>
              <a:srgbClr val="FC4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6731903" y="1129774"/>
            <a:ext cx="1650097" cy="69187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</a:rPr>
              <a:t>Accreditation </a:t>
            </a:r>
          </a:p>
          <a:p>
            <a:pPr algn="ctr">
              <a:defRPr/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</a:rPr>
              <a:t>Council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102411" y="3606230"/>
            <a:ext cx="1497697" cy="2146869"/>
            <a:chOff x="280" y="1992"/>
            <a:chExt cx="1104" cy="1493"/>
          </a:xfrm>
          <a:solidFill>
            <a:schemeClr val="tx1"/>
          </a:solidFill>
        </p:grpSpPr>
        <p:sp>
          <p:nvSpPr>
            <p:cNvPr id="20501" name="Rectangle 14"/>
            <p:cNvSpPr>
              <a:spLocks noChangeArrowheads="1"/>
            </p:cNvSpPr>
            <p:nvPr/>
          </p:nvSpPr>
          <p:spPr bwMode="auto">
            <a:xfrm>
              <a:off x="280" y="1992"/>
              <a:ext cx="1104" cy="1493"/>
            </a:xfrm>
            <a:prstGeom prst="rect">
              <a:avLst/>
            </a:prstGeom>
            <a:grpFill/>
            <a:ln w="635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502" name="Text Box 15"/>
            <p:cNvSpPr txBox="1">
              <a:spLocks noChangeArrowheads="1"/>
            </p:cNvSpPr>
            <p:nvPr/>
          </p:nvSpPr>
          <p:spPr bwMode="auto">
            <a:xfrm>
              <a:off x="280" y="2050"/>
              <a:ext cx="1097" cy="66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Applied Science Accreditation Commission</a:t>
              </a:r>
            </a:p>
          </p:txBody>
        </p:sp>
        <p:sp>
          <p:nvSpPr>
            <p:cNvPr id="20503" name="Text Box 16"/>
            <p:cNvSpPr txBox="1">
              <a:spLocks noChangeArrowheads="1"/>
            </p:cNvSpPr>
            <p:nvPr/>
          </p:nvSpPr>
          <p:spPr bwMode="auto">
            <a:xfrm>
              <a:off x="304" y="2743"/>
              <a:ext cx="1052" cy="64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kumimoji="1" lang="en-US" sz="1400" b="1" dirty="0" smtClean="0">
                  <a:solidFill>
                    <a:prstClr val="white"/>
                  </a:solidFill>
                  <a:latin typeface="Arial" pitchFamily="34" charset="0"/>
                </a:rPr>
                <a:t>74 </a:t>
              </a:r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accredited programs at </a:t>
              </a:r>
              <a:r>
                <a:rPr kumimoji="1" lang="en-US" sz="1400" b="1" dirty="0" smtClean="0">
                  <a:solidFill>
                    <a:prstClr val="white"/>
                  </a:solidFill>
                  <a:latin typeface="Arial" pitchFamily="34" charset="0"/>
                </a:rPr>
                <a:t>56 </a:t>
              </a:r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institutions</a:t>
              </a:r>
              <a:endParaRPr kumimoji="1" lang="en-US" sz="1400" b="1" i="1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876856" y="3606230"/>
            <a:ext cx="1499053" cy="2146869"/>
            <a:chOff x="1588" y="1992"/>
            <a:chExt cx="1105" cy="1493"/>
          </a:xfrm>
          <a:solidFill>
            <a:schemeClr val="tx1"/>
          </a:solidFill>
        </p:grpSpPr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1589" y="1992"/>
              <a:ext cx="1104" cy="1493"/>
            </a:xfrm>
            <a:prstGeom prst="rect">
              <a:avLst/>
            </a:prstGeom>
            <a:grpFill/>
            <a:ln w="635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1592" y="2045"/>
              <a:ext cx="1097" cy="51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Computing Accreditation Commission</a:t>
              </a: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1588" y="2743"/>
              <a:ext cx="1095" cy="64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kumimoji="1" lang="en-US" sz="1400" b="1" dirty="0" smtClean="0">
                  <a:solidFill>
                    <a:prstClr val="white"/>
                  </a:solidFill>
                  <a:latin typeface="Arial" pitchFamily="34" charset="0"/>
                </a:rPr>
                <a:t>419 </a:t>
              </a:r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accredited </a:t>
              </a:r>
              <a:b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</a:br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programs at </a:t>
              </a:r>
              <a:r>
                <a:rPr kumimoji="1" lang="en-US" sz="1400" b="1" dirty="0" smtClean="0">
                  <a:solidFill>
                    <a:prstClr val="white"/>
                  </a:solidFill>
                  <a:latin typeface="Arial" pitchFamily="34" charset="0"/>
                </a:rPr>
                <a:t>322 </a:t>
              </a:r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institutions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643164" y="3604792"/>
            <a:ext cx="1527543" cy="2148307"/>
            <a:chOff x="2890" y="1991"/>
            <a:chExt cx="1126" cy="1494"/>
          </a:xfrm>
          <a:solidFill>
            <a:schemeClr val="tx1"/>
          </a:solidFill>
        </p:grpSpPr>
        <p:sp>
          <p:nvSpPr>
            <p:cNvPr id="20495" name="Rectangle 22"/>
            <p:cNvSpPr>
              <a:spLocks noChangeArrowheads="1"/>
            </p:cNvSpPr>
            <p:nvPr/>
          </p:nvSpPr>
          <p:spPr bwMode="auto">
            <a:xfrm>
              <a:off x="2901" y="1991"/>
              <a:ext cx="1104" cy="1494"/>
            </a:xfrm>
            <a:prstGeom prst="rect">
              <a:avLst/>
            </a:prstGeom>
            <a:grpFill/>
            <a:ln w="635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496" name="Text Box 23"/>
            <p:cNvSpPr txBox="1">
              <a:spLocks noChangeArrowheads="1"/>
            </p:cNvSpPr>
            <p:nvPr/>
          </p:nvSpPr>
          <p:spPr bwMode="auto">
            <a:xfrm>
              <a:off x="2910" y="2048"/>
              <a:ext cx="1085" cy="51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Engineering Accreditation Commission</a:t>
              </a:r>
            </a:p>
          </p:txBody>
        </p:sp>
        <p:sp>
          <p:nvSpPr>
            <p:cNvPr id="20497" name="Text Box 24"/>
            <p:cNvSpPr txBox="1">
              <a:spLocks noChangeArrowheads="1"/>
            </p:cNvSpPr>
            <p:nvPr/>
          </p:nvSpPr>
          <p:spPr bwMode="auto">
            <a:xfrm>
              <a:off x="2890" y="2712"/>
              <a:ext cx="1126" cy="67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anchor="b" anchorCtr="0">
              <a:spAutoFit/>
            </a:bodyPr>
            <a:lstStyle/>
            <a:p>
              <a:pPr algn="ctr" eaLnBrk="0" hangingPunct="0">
                <a:lnSpc>
                  <a:spcPct val="130000"/>
                </a:lnSpc>
                <a:spcBef>
                  <a:spcPct val="20000"/>
                </a:spcBef>
              </a:pPr>
              <a:r>
                <a:rPr kumimoji="1" lang="en-US" sz="1400" b="1" dirty="0" smtClean="0">
                  <a:solidFill>
                    <a:prstClr val="white"/>
                  </a:solidFill>
                  <a:latin typeface="Arial" pitchFamily="34" charset="0"/>
                </a:rPr>
                <a:t>2364 accredited</a:t>
              </a:r>
            </a:p>
            <a:p>
              <a:pPr algn="ctr" eaLnBrk="0" hangingPunct="0">
                <a:lnSpc>
                  <a:spcPct val="130000"/>
                </a:lnSpc>
                <a:spcBef>
                  <a:spcPct val="20000"/>
                </a:spcBef>
              </a:pPr>
              <a:r>
                <a:rPr kumimoji="1" lang="en-US" sz="1400" b="1" dirty="0" smtClean="0">
                  <a:solidFill>
                    <a:prstClr val="white"/>
                  </a:solidFill>
                  <a:latin typeface="Arial" pitchFamily="34" charset="0"/>
                </a:rPr>
                <a:t>programs </a:t>
              </a:r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at </a:t>
              </a:r>
              <a:r>
                <a:rPr kumimoji="1" lang="en-US" sz="1400" b="1" dirty="0" smtClean="0">
                  <a:solidFill>
                    <a:prstClr val="white"/>
                  </a:solidFill>
                  <a:latin typeface="Arial" pitchFamily="34" charset="0"/>
                </a:rPr>
                <a:t>484 </a:t>
              </a:r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institutions</a:t>
              </a:r>
              <a:endParaRPr kumimoji="1" lang="en-US" sz="1400" b="1" i="1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427101" y="3604793"/>
            <a:ext cx="1503123" cy="2148307"/>
            <a:chOff x="4205" y="1991"/>
            <a:chExt cx="1108" cy="1494"/>
          </a:xfrm>
          <a:solidFill>
            <a:schemeClr val="tx1"/>
          </a:solidFill>
        </p:grpSpPr>
        <p:sp>
          <p:nvSpPr>
            <p:cNvPr id="20492" name="Rectangle 26"/>
            <p:cNvSpPr>
              <a:spLocks noChangeArrowheads="1"/>
            </p:cNvSpPr>
            <p:nvPr/>
          </p:nvSpPr>
          <p:spPr bwMode="auto">
            <a:xfrm>
              <a:off x="4205" y="1991"/>
              <a:ext cx="1104" cy="1494"/>
            </a:xfrm>
            <a:prstGeom prst="rect">
              <a:avLst/>
            </a:prstGeom>
            <a:grpFill/>
            <a:ln w="635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493" name="Text Box 27"/>
            <p:cNvSpPr txBox="1">
              <a:spLocks noChangeArrowheads="1"/>
            </p:cNvSpPr>
            <p:nvPr/>
          </p:nvSpPr>
          <p:spPr bwMode="auto">
            <a:xfrm>
              <a:off x="4216" y="2743"/>
              <a:ext cx="1097" cy="64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1400" b="1" dirty="0" smtClean="0">
                  <a:solidFill>
                    <a:prstClr val="white"/>
                  </a:solidFill>
                  <a:latin typeface="Arial" pitchFamily="34" charset="0"/>
                </a:rPr>
                <a:t>625 </a:t>
              </a:r>
              <a:r>
                <a:rPr lang="en-US" sz="1400" b="1" dirty="0">
                  <a:solidFill>
                    <a:prstClr val="white"/>
                  </a:solidFill>
                  <a:latin typeface="Arial" pitchFamily="34" charset="0"/>
                </a:rPr>
                <a:t>accredited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US" sz="1400" b="1" dirty="0">
                  <a:solidFill>
                    <a:prstClr val="white"/>
                  </a:solidFill>
                  <a:latin typeface="Arial" pitchFamily="34" charset="0"/>
                </a:rPr>
                <a:t> programs at </a:t>
              </a:r>
              <a:r>
                <a:rPr lang="en-US" sz="1400" b="1" dirty="0" smtClean="0">
                  <a:solidFill>
                    <a:prstClr val="white"/>
                  </a:solidFill>
                  <a:latin typeface="Arial" pitchFamily="34" charset="0"/>
                </a:rPr>
                <a:t>214 </a:t>
              </a:r>
              <a:r>
                <a:rPr lang="en-US" sz="1400" b="1" dirty="0">
                  <a:solidFill>
                    <a:prstClr val="white"/>
                  </a:solidFill>
                  <a:latin typeface="Arial" pitchFamily="34" charset="0"/>
                </a:rPr>
                <a:t>institutions</a:t>
              </a:r>
            </a:p>
          </p:txBody>
        </p:sp>
        <p:sp>
          <p:nvSpPr>
            <p:cNvPr id="20494" name="Text Box 28"/>
            <p:cNvSpPr txBox="1">
              <a:spLocks noChangeArrowheads="1"/>
            </p:cNvSpPr>
            <p:nvPr/>
          </p:nvSpPr>
          <p:spPr bwMode="auto">
            <a:xfrm>
              <a:off x="4214" y="2048"/>
              <a:ext cx="1082" cy="66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1" lang="en-US" sz="1400" b="1" dirty="0" smtClean="0">
                  <a:solidFill>
                    <a:prstClr val="white"/>
                  </a:solidFill>
                  <a:latin typeface="Arial" pitchFamily="34" charset="0"/>
                </a:rPr>
                <a:t>Engineering Technology </a:t>
              </a:r>
              <a:r>
                <a:rPr kumimoji="1" lang="en-US" sz="1400" b="1" dirty="0">
                  <a:solidFill>
                    <a:prstClr val="white"/>
                  </a:solidFill>
                  <a:latin typeface="Arial" pitchFamily="34" charset="0"/>
                </a:rPr>
                <a:t>Accreditation Commission</a:t>
              </a:r>
            </a:p>
          </p:txBody>
        </p:sp>
      </p:grp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609600" y="2279929"/>
            <a:ext cx="1594683" cy="69187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</a:rPr>
              <a:t>Industry Advisory</a:t>
            </a:r>
            <a:br>
              <a:rPr lang="en-US" sz="1400" b="1" dirty="0" smtClean="0">
                <a:solidFill>
                  <a:prstClr val="white"/>
                </a:solidFill>
                <a:latin typeface="Arial" pitchFamily="34" charset="0"/>
              </a:rPr>
            </a:br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</a:rPr>
              <a:t>Council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529869" y="2279929"/>
            <a:ext cx="1752654" cy="69187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</a:rPr>
              <a:t>Academic Advisory</a:t>
            </a:r>
            <a:br>
              <a:rPr lang="en-US" sz="1400" b="1" dirty="0" smtClean="0">
                <a:solidFill>
                  <a:prstClr val="white"/>
                </a:solidFill>
                <a:latin typeface="Arial" pitchFamily="34" charset="0"/>
              </a:rPr>
            </a:br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</a:rPr>
              <a:t>Council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800600" y="2279929"/>
            <a:ext cx="1661592" cy="69187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</a:rPr>
              <a:t>Global</a:t>
            </a:r>
            <a:br>
              <a:rPr lang="en-US" sz="1600" b="1" dirty="0" smtClean="0">
                <a:solidFill>
                  <a:prstClr val="white"/>
                </a:solidFill>
                <a:latin typeface="Arial" pitchFamily="34" charset="0"/>
              </a:rPr>
            </a:b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</a:rPr>
              <a:t>Council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85800" y="1104900"/>
            <a:ext cx="1497697" cy="69187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</a:rPr>
              <a:t>Committees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6705600" y="2279929"/>
            <a:ext cx="1752600" cy="69187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</a:rPr>
              <a:t>ABET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</a:rPr>
              <a:t>Headquarters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 flipH="1">
            <a:off x="1447800" y="3238500"/>
            <a:ext cx="0" cy="390704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H="1">
            <a:off x="3530110" y="3238500"/>
            <a:ext cx="9496" cy="390704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 flipH="1">
            <a:off x="7144939" y="3238500"/>
            <a:ext cx="0" cy="390704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flipH="1">
            <a:off x="5402184" y="3238500"/>
            <a:ext cx="0" cy="390704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>
            <a:off x="4572000" y="1447800"/>
            <a:ext cx="2286000" cy="838200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4569193" y="1409700"/>
            <a:ext cx="5615" cy="1878647"/>
          </a:xfrm>
          <a:prstGeom prst="line">
            <a:avLst/>
          </a:prstGeom>
          <a:noFill/>
          <a:ln w="63500">
            <a:solidFill>
              <a:srgbClr val="FC4F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3124200" y="1104900"/>
            <a:ext cx="2895600" cy="69187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</a:rPr>
              <a:t>Board of Directors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31" grpId="0" animBg="1"/>
      <p:bldP spid="38" grpId="0" animBg="1"/>
      <p:bldP spid="39" grpId="0" animBg="1"/>
      <p:bldP spid="40" grpId="0" animBg="1"/>
      <p:bldP spid="318466" grpId="0" animBg="1"/>
      <p:bldP spid="30" grpId="0" animBg="1"/>
      <p:bldP spid="35" grpId="0" animBg="1"/>
      <p:bldP spid="36" grpId="0" animBg="1"/>
      <p:bldP spid="37" grpId="0" animBg="1"/>
      <p:bldP spid="44" grpId="0" animBg="1"/>
      <p:bldP spid="42" grpId="0" animBg="1"/>
      <p:bldP spid="43" grpId="0" animBg="1"/>
      <p:bldP spid="45" grpId="0" animBg="1"/>
      <p:bldP spid="48" grpId="0" animBg="1"/>
      <p:bldP spid="46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ABET Board of Directors</a:t>
            </a:r>
            <a:br>
              <a:rPr lang="en-US" dirty="0"/>
            </a:b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81000" y="1295400"/>
            <a:ext cx="8229600" cy="472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5 Officers</a:t>
            </a:r>
          </a:p>
          <a:p>
            <a:pPr marL="682625" lvl="1" indent="-233363" eaLnBrk="1" hangingPunct="1">
              <a:buSzPct val="1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President, President-Elect, Past President, Secretary, Treasurer</a:t>
            </a:r>
          </a:p>
          <a:p>
            <a:pPr marL="966089" lvl="2" indent="-233363">
              <a:buSzPct val="1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1-year terms, except for Treasurer who serves for 2 years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cs typeface="Arial" pitchFamily="34" charset="0"/>
              </a:rPr>
              <a:t>41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Directors</a:t>
            </a:r>
          </a:p>
          <a:p>
            <a:pPr lvl="1" eaLnBrk="1" hangingPunct="1">
              <a:buSzPct val="1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1-3 Directors from each member society</a:t>
            </a:r>
          </a:p>
          <a:p>
            <a:pPr lvl="1" eaLnBrk="1" hangingPunct="1">
              <a:buSzPct val="1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3-year term, renewable for additional term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 Public Directors </a:t>
            </a:r>
          </a:p>
          <a:p>
            <a:pPr lvl="1" eaLnBrk="1" hangingPunct="1">
              <a:buSzPct val="1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Right to vote; no affiliation with member societies</a:t>
            </a:r>
          </a:p>
          <a:p>
            <a:pPr lvl="1" eaLnBrk="1" hangingPunct="1">
              <a:buSzPct val="1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3-year term, renewable for additional term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Associate Member Representatives </a:t>
            </a:r>
          </a:p>
          <a:p>
            <a:pPr lvl="1" eaLnBrk="1" hangingPunct="1">
              <a:buSzPct val="1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Privilege of the floor, but no vote</a:t>
            </a:r>
          </a:p>
        </p:txBody>
      </p:sp>
    </p:spTree>
    <p:extLst>
      <p:ext uri="{BB962C8B-B14F-4D97-AF65-F5344CB8AC3E}">
        <p14:creationId xmlns:p14="http://schemas.microsoft.com/office/powerpoint/2010/main" val="31947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76&quot;/&gt;&lt;/object&gt;&lt;object type=&quot;3&quot; unique_id=&quot;10004&quot;&gt;&lt;property id=&quot;20148&quot; value=&quot;5&quot;/&gt;&lt;property id=&quot;20300&quot; value=&quot;Slide 2 - &amp;quot;ABET Vision &amp;quot;&quot;/&gt;&lt;property id=&quot;20307&quot; value=&quot;325&quot;/&gt;&lt;/object&gt;&lt;object type=&quot;3&quot; unique_id=&quot;10005&quot;&gt;&lt;property id=&quot;20148&quot; value=&quot;5&quot;/&gt;&lt;property id=&quot;20300&quot; value=&quot;Slide 3 - &amp;quot;ABET Mission&amp;quot;&quot;/&gt;&lt;property id=&quot;20307&quot; value=&quot;371&quot;/&gt;&lt;/object&gt;&lt;object type=&quot;3&quot; unique_id=&quot;10006&quot;&gt;&lt;property id=&quot;20148&quot; value=&quot;5&quot;/&gt;&lt;property id=&quot;20300&quot; value=&quot;Slide 4 - &amp;quot;ABET Organization Design &amp;quot;&quot;/&gt;&lt;property id=&quot;20307&quot; value=&quot;372&quot;/&gt;&lt;/object&gt;&lt;object type=&quot;3&quot; unique_id=&quot;10007&quot;&gt;&lt;property id=&quot;20148&quot; value=&quot;5&quot;/&gt;&lt;property id=&quot;20300&quot; value=&quot;Slide 5 - &amp;quot;Member Societies &amp;quot;&quot;/&gt;&lt;property id=&quot;20307&quot; value=&quot;373&quot;/&gt;&lt;/object&gt;&lt;object type=&quot;3&quot; unique_id=&quot;10009&quot;&gt;&lt;property id=&quot;20148&quot; value=&quot;5&quot;/&gt;&lt;property id=&quot;20300&quot; value=&quot;Slide 7 - &amp;quot;Brief ABET History &amp;quot;&quot;/&gt;&lt;property id=&quot;20307&quot; value=&quot;402&quot;/&gt;&lt;/object&gt;&lt;object type=&quot;3&quot; unique_id=&quot;10011&quot;&gt;&lt;property id=&quot;20148&quot; value=&quot;5&quot;/&gt;&lt;property id=&quot;20300&quot; value=&quot;Slide 9 - &amp;quot;ABET Board of Directors &amp;quot;&quot;/&gt;&lt;property id=&quot;20307&quot; value=&quot;458&quot;/&gt;&lt;/object&gt;&lt;object type=&quot;3&quot; unique_id=&quot;10012&quot;&gt;&lt;property id=&quot;20148&quot; value=&quot;5&quot;/&gt;&lt;property id=&quot;20300&quot; value=&quot;Slide 10 - &amp;quot;Accreditation in the U.S&amp;quot;&quot;/&gt;&lt;property id=&quot;20307&quot; value=&quot;376&quot;/&gt;&lt;/object&gt;&lt;object type=&quot;3&quot; unique_id=&quot;10013&quot;&gt;&lt;property id=&quot;20148&quot; value=&quot;5&quot;/&gt;&lt;property id=&quot;20300&quot; value=&quot;Slide 11 - &amp;quot;What Does ABET Accredit? &amp;quot;&quot;/&gt;&lt;property id=&quot;20307&quot; value=&quot;377&quot;/&gt;&lt;/object&gt;&lt;object type=&quot;3&quot; unique_id=&quot;10014&quot;&gt;&lt;property id=&quot;20148&quot; value=&quot;5&quot;/&gt;&lt;property id=&quot;20300&quot; value=&quot;Slide 12 - &amp;quot;Who in the U.S. Recognizes ABET? &amp;quot;&quot;/&gt;&lt;property id=&quot;20307&quot; value=&quot;378&quot;/&gt;&lt;/object&gt;&lt;object type=&quot;3&quot; unique_id=&quot;10015&quot;&gt;&lt;property id=&quot;20148&quot; value=&quot;5&quot;/&gt;&lt;property id=&quot;20300&quot; value=&quot;Slide 13 - &amp;quot;ABET Accreditation Process – What Does It Involve? &amp;quot;&quot;/&gt;&lt;property id=&quot;20307&quot; value=&quot;379&quot;/&gt;&lt;/object&gt;&lt;object type=&quot;3&quot; unique_id=&quot;10016&quot;&gt;&lt;property id=&quot;20148&quot; value=&quot;5&quot;/&gt;&lt;property id=&quot;20300&quot; value=&quot;Slide 14 - &amp;quot;Self-Study Report Basics and Context &amp;quot;&quot;/&gt;&lt;property id=&quot;20307&quot; value=&quot;352&quot;/&gt;&lt;/object&gt;&lt;object type=&quot;3&quot; unique_id=&quot;10017&quot;&gt;&lt;property id=&quot;20148&quot; value=&quot;5&quot;/&gt;&lt;property id=&quot;20300&quot; value=&quot;Slide 15 - &amp;quot;Peer Review &amp;quot;&quot;/&gt;&lt;property id=&quot;20307&quot; value=&quot;353&quot;/&gt;&lt;/object&gt;&lt;object type=&quot;3&quot; unique_id=&quot;10018&quot;&gt;&lt;property id=&quot;20148&quot; value=&quot;5&quot;/&gt;&lt;property id=&quot;20300&quot; value=&quot;Slide 16 - &amp;quot;Visit Team Members &amp;quot;&quot;/&gt;&lt;property id=&quot;20307&quot; value=&quot;354&quot;/&gt;&lt;/object&gt;&lt;object type=&quot;3&quot; unique_id=&quot;10019&quot;&gt;&lt;property id=&quot;20148&quot; value=&quot;5&quot;/&gt;&lt;property id=&quot;20300&quot; value=&quot;Slide 17 - &amp;quot;On-Site Visit &amp;quot;&quot;/&gt;&lt;property id=&quot;20307&quot; value=&quot;355&quot;/&gt;&lt;/object&gt;&lt;object type=&quot;3&quot; unique_id=&quot;10020&quot;&gt;&lt;property id=&quot;20148&quot; value=&quot;5&quot;/&gt;&lt;property id=&quot;20300&quot; value=&quot;Slide 18 - &amp;quot;Accreditation Timeline 18-Month Process &amp;quot;&quot;/&gt;&lt;property id=&quot;20307&quot; value=&quot;459&quot;/&gt;&lt;/object&gt;&lt;object type=&quot;3&quot; unique_id=&quot;10021&quot;&gt;&lt;property id=&quot;20148&quot; value=&quot;5&quot;/&gt;&lt;property id=&quot;20300&quot; value=&quot;Slide 19 - &amp;quot;Criteria (Engineering provided here)  &amp;quot;&quot;/&gt;&lt;property id=&quot;20307&quot; value=&quot;460&quot;/&gt;&lt;/object&gt;&lt;object type=&quot;3&quot; unique_id=&quot;10022&quot;&gt;&lt;property id=&quot;20148&quot; value=&quot;5&quot;/&gt;&lt;property id=&quot;20300&quot; value=&quot;Slide 21 - &amp;quot;Criterion 1 Students &amp;quot;&quot;/&gt;&lt;property id=&quot;20307&quot; value=&quot;461&quot;/&gt;&lt;/object&gt;&lt;object type=&quot;3&quot; unique_id=&quot;10023&quot;&gt;&lt;property id=&quot;20148&quot; value=&quot;5&quot;/&gt;&lt;property id=&quot;20300&quot; value=&quot;Slide 22 - &amp;quot;Criterion 2 Program Educational Objectives &amp;quot;&quot;/&gt;&lt;property id=&quot;20307&quot; value=&quot;462&quot;/&gt;&lt;/object&gt;&lt;object type=&quot;3&quot; unique_id=&quot;10024&quot;&gt;&lt;property id=&quot;20148&quot; value=&quot;5&quot;/&gt;&lt;property id=&quot;20300&quot; value=&quot;Slide 23 - &amp;quot;Criterion 3 Student Outcomes (slide 1) &amp;quot;&quot;/&gt;&lt;property id=&quot;20307&quot; value=&quot;463&quot;/&gt;&lt;/object&gt;&lt;object type=&quot;3&quot; unique_id=&quot;10025&quot;&gt;&lt;property id=&quot;20148&quot; value=&quot;5&quot;/&gt;&lt;property id=&quot;20300&quot; value=&quot;Slide 24 - &amp;quot;Criterion 3  Student Outcomes (slide 2) &amp;quot;&quot;/&gt;&lt;property id=&quot;20307&quot; value=&quot;467&quot;/&gt;&lt;/object&gt;&lt;object type=&quot;3&quot; unique_id=&quot;10026&quot;&gt;&lt;property id=&quot;20148&quot; value=&quot;5&quot;/&gt;&lt;property id=&quot;20300&quot; value=&quot;Slide 25 - &amp;quot;Criterion 3 Student Outcomes (slide 3) &amp;quot;&quot;/&gt;&lt;property id=&quot;20307&quot; value=&quot;468&quot;/&gt;&lt;/object&gt;&lt;object type=&quot;3&quot; unique_id=&quot;10027&quot;&gt;&lt;property id=&quot;20148&quot; value=&quot;5&quot;/&gt;&lt;property id=&quot;20300&quot; value=&quot;Slide 26 - &amp;quot;Criterion 3 Student Outcomes (slide 4) &amp;quot;&quot;/&gt;&lt;property id=&quot;20307&quot; value=&quot;469&quot;/&gt;&lt;/object&gt;&lt;object type=&quot;3&quot; unique_id=&quot;10028&quot;&gt;&lt;property id=&quot;20148&quot; value=&quot;5&quot;/&gt;&lt;property id=&quot;20300&quot; value=&quot;Slide 27 - &amp;quot;Criterion 4 Continuous Improvement &amp;quot;&quot;/&gt;&lt;property id=&quot;20307&quot; value=&quot;470&quot;/&gt;&lt;/object&gt;&lt;object type=&quot;3&quot; unique_id=&quot;10029&quot;&gt;&lt;property id=&quot;20148&quot; value=&quot;5&quot;/&gt;&lt;property id=&quot;20300&quot; value=&quot;Slide 28 - &amp;quot;Criterion 5 Curriculum (slide 1) &amp;quot;&quot;/&gt;&lt;property id=&quot;20307&quot; value=&quot;471&quot;/&gt;&lt;/object&gt;&lt;object type=&quot;3&quot; unique_id=&quot;10030&quot;&gt;&lt;property id=&quot;20148&quot; value=&quot;5&quot;/&gt;&lt;property id=&quot;20300&quot; value=&quot;Slide 29 - &amp;quot;Criterion 5 Curriculum (slide 2) &amp;quot;&quot;/&gt;&lt;property id=&quot;20307&quot; value=&quot;472&quot;/&gt;&lt;/object&gt;&lt;object type=&quot;3&quot; unique_id=&quot;10031&quot;&gt;&lt;property id=&quot;20148&quot; value=&quot;5&quot;/&gt;&lt;property id=&quot;20300&quot; value=&quot;Slide 30 - &amp;quot;Criterion 6 Faculty &amp;quot;&quot;/&gt;&lt;property id=&quot;20307&quot; value=&quot;473&quot;/&gt;&lt;/object&gt;&lt;object type=&quot;3&quot; unique_id=&quot;10032&quot;&gt;&lt;property id=&quot;20148&quot; value=&quot;5&quot;/&gt;&lt;property id=&quot;20300&quot; value=&quot;Slide 31 - &amp;quot;Criterion 7 Facilities &amp;quot;&quot;/&gt;&lt;property id=&quot;20307&quot; value=&quot;474&quot;/&gt;&lt;/object&gt;&lt;object type=&quot;3&quot; unique_id=&quot;10033&quot;&gt;&lt;property id=&quot;20148&quot; value=&quot;5&quot;/&gt;&lt;property id=&quot;20300&quot; value=&quot;Slide 32 - &amp;quot;Criterion 8 Institutional Support &amp;quot;&quot;/&gt;&lt;property id=&quot;20307&quot; value=&quot;475&quot;/&gt;&lt;/object&gt;&lt;object type=&quot;3&quot; unique_id=&quot;10034&quot;&gt;&lt;property id=&quot;20148&quot; value=&quot;5&quot;/&gt;&lt;property id=&quot;20300&quot; value=&quot;Slide 33 - &amp;quot;Program Criteria &amp;quot;&quot;/&gt;&lt;property id=&quot;20307&quot; value=&quot;464&quot;/&gt;&lt;/object&gt;&lt;object type=&quot;3&quot; unique_id=&quot;10035&quot;&gt;&lt;property id=&quot;20148&quot; value=&quot;5&quot;/&gt;&lt;property id=&quot;20300&quot; value=&quot;Slide 34 - &amp;quot;Master’s Level Programs Criteria* &amp;quot;&quot;/&gt;&lt;property id=&quot;20307&quot; value=&quot;465&quot;/&gt;&lt;/object&gt;&lt;object type=&quot;3&quot; unique_id=&quot;10036&quot;&gt;&lt;property id=&quot;20148&quot; value=&quot;5&quot;/&gt;&lt;property id=&quot;20300&quot; value=&quot;Slide 35 - &amp;quot;ABET Accreditation Activities &amp;quot;&quot;/&gt;&lt;property id=&quot;20307&quot; value=&quot;350&quot;/&gt;&lt;/object&gt;&lt;object type=&quot;3&quot; unique_id=&quot;10037&quot;&gt;&lt;property id=&quot;20148&quot; value=&quot;5&quot;/&gt;&lt;property id=&quot;20300&quot; value=&quot;Slide 36 - &amp;quot;Getting Out in Front &amp;quot;&quot;/&gt;&lt;property id=&quot;20307&quot; value=&quot;477&quot;/&gt;&lt;/object&gt;&lt;object type=&quot;3&quot; unique_id=&quot;10038&quot;&gt;&lt;property id=&quot;20148&quot; value=&quot;5&quot;/&gt;&lt;property id=&quot;20300&quot; value=&quot;Slide 37 - &amp;quot;Pay Attention to Only the Data Needed &amp;quot;&quot;/&gt;&lt;property id=&quot;20307&quot; value=&quot;478&quot;/&gt;&lt;/object&gt;&lt;object type=&quot;3&quot; unique_id=&quot;10039&quot;&gt;&lt;property id=&quot;20148&quot; value=&quot;5&quot;/&gt;&lt;property id=&quot;20300&quot; value=&quot;Slide 38 - &amp;quot;Faculty Must be Involved &amp;quot;&quot;/&gt;&lt;property id=&quot;20307&quot; value=&quot;479&quot;/&gt;&lt;/object&gt;&lt;object type=&quot;3&quot; unique_id=&quot;10040&quot;&gt;&lt;property id=&quot;20148&quot; value=&quot;5&quot;/&gt;&lt;property id=&quot;20300&quot; value=&quot;Slide 39 - &amp;quot;Be Prepared… the Program Evaluator Will &amp;quot;&quot;/&gt;&lt;property id=&quot;20307&quot; value=&quot;480&quot;/&gt;&lt;/object&gt;&lt;object type=&quot;3&quot; unique_id=&quot;10041&quot;&gt;&lt;property id=&quot;20148&quot; value=&quot;5&quot;/&gt;&lt;property id=&quot;20300&quot; value=&quot;Slide 40&quot;/&gt;&lt;property id=&quot;20307&quot; value=&quot;481&quot;/&gt;&lt;/object&gt;&lt;object type=&quot;3&quot; unique_id=&quot;10042&quot;&gt;&lt;property id=&quot;20148&quot; value=&quot;5&quot;/&gt;&lt;property id=&quot;20300&quot; value=&quot;Slide 41 - &amp;quot;Be Up To Date… The Team Chair Will &amp;quot;&quot;/&gt;&lt;property id=&quot;20307&quot; value=&quot;482&quot;/&gt;&lt;/object&gt;&lt;object type=&quot;3&quot; unique_id=&quot;10043&quot;&gt;&lt;property id=&quot;20148&quot; value=&quot;5&quot;/&gt;&lt;property id=&quot;20300&quot; value=&quot;Slide 42&quot;/&gt;&lt;property id=&quot;20307&quot; value=&quot;483&quot;/&gt;&lt;/object&gt;&lt;object type=&quot;3&quot; unique_id=&quot;10216&quot;&gt;&lt;property id=&quot;20148&quot; value=&quot;5&quot;/&gt;&lt;property id=&quot;20300&quot; value=&quot;Slide 43&quot;/&gt;&lt;property id=&quot;20307&quot; value=&quot;484&quot;/&gt;&lt;/object&gt;&lt;object type=&quot;3&quot; unique_id=&quot;10218&quot;&gt;&lt;property id=&quot;20148&quot; value=&quot;5&quot;/&gt;&lt;property id=&quot;20300&quot; value=&quot;Slide 6&quot;/&gt;&lt;property id=&quot;20307&quot; value=&quot;485&quot;/&gt;&lt;/object&gt;&lt;object type=&quot;3&quot; unique_id=&quot;10219&quot;&gt;&lt;property id=&quot;20148&quot; value=&quot;5&quot;/&gt;&lt;property id=&quot;20300&quot; value=&quot;Slide 8&quot;/&gt;&lt;property id=&quot;20307&quot; value=&quot;486&quot;/&gt;&lt;/object&gt;&lt;object type=&quot;3&quot; unique_id=&quot;10398&quot;&gt;&lt;property id=&quot;20148&quot; value=&quot;5&quot;/&gt;&lt;property id=&quot;20300&quot; value=&quot;Slide 20 - &amp;quot;Definitions &amp;quot;&quot;/&gt;&lt;property id=&quot;20307&quot; value=&quot;487&quot;/&gt;&lt;/object&gt;&lt;/object&gt;&lt;object type=&quot;8&quot; unique_id=&quot;100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BET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ET_PPT_Template_defaultfont_keryl's version" id="{B3062FAA-CBEC-4579-B082-D3BE3F1866FE}" vid="{01F446C0-F9E3-4401-926D-DAC29B48DFB4}"/>
    </a:ext>
  </a:extLst>
</a:theme>
</file>

<file path=ppt/theme/theme3.xml><?xml version="1.0" encoding="utf-8"?>
<a:theme xmlns:a="http://schemas.openxmlformats.org/drawingml/2006/main" name="ABET_PPT_Template_defaultfont_abet-ver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ET_PPT_Template_defaultfont_keryl's version" id="{99220F46-39A1-4EE2-95AC-5F2666A20C72}" vid="{7D62E835-3C4D-498D-896E-25B0E5088FC3}"/>
    </a:ext>
  </a:extLst>
</a:theme>
</file>

<file path=ppt/theme/theme4.xml><?xml version="1.0" encoding="utf-8"?>
<a:theme xmlns:a="http://schemas.openxmlformats.org/drawingml/2006/main" name="1_ABET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ET_PPT_Template_defaultfont_keryl's version" id="{B3062FAA-CBEC-4579-B082-D3BE3F1866FE}" vid="{01F446C0-F9E3-4401-926D-DAC29B48DFB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32008312C6E438E6CA70B56A866BC" ma:contentTypeVersion="0" ma:contentTypeDescription="Create a new document." ma:contentTypeScope="" ma:versionID="94d7a58fe7cd96caf782080ce6fb12d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919F9E7-CA47-4127-B2F6-151F85C54AAF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5315101-339B-4F02-9411-D31F36A8B4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E7F0B1-D025-48B9-8D5E-8AF760143C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AIAA Slides Nashville January 2012</Template>
  <TotalTime>8428</TotalTime>
  <Words>2159</Words>
  <Application>Microsoft Office PowerPoint</Application>
  <PresentationFormat>On-screen Show (4:3)</PresentationFormat>
  <Paragraphs>324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Arial Narrow</vt:lpstr>
      <vt:lpstr>Calibri</vt:lpstr>
      <vt:lpstr>Calibri Light</vt:lpstr>
      <vt:lpstr>Helvetica</vt:lpstr>
      <vt:lpstr>Times New Roman</vt:lpstr>
      <vt:lpstr>Wingdings</vt:lpstr>
      <vt:lpstr>Custom Design</vt:lpstr>
      <vt:lpstr>ABET_PPT</vt:lpstr>
      <vt:lpstr>ABET_PPT_Template_defaultfont_abet-version</vt:lpstr>
      <vt:lpstr>1_ABET_PPT</vt:lpstr>
      <vt:lpstr>PowerPoint Presentation</vt:lpstr>
      <vt:lpstr>ABET Vision </vt:lpstr>
      <vt:lpstr>ABET Mission</vt:lpstr>
      <vt:lpstr>ABET Organization Design </vt:lpstr>
      <vt:lpstr>Member Societies </vt:lpstr>
      <vt:lpstr>PowerPoint Presentation</vt:lpstr>
      <vt:lpstr>Brief ABET History </vt:lpstr>
      <vt:lpstr>PowerPoint Presentation</vt:lpstr>
      <vt:lpstr>ABET Board of Directors </vt:lpstr>
      <vt:lpstr>Accreditation in the U.S</vt:lpstr>
      <vt:lpstr>What Does ABET Accredit? </vt:lpstr>
      <vt:lpstr>Who in the U.S. Recognizes ABET? </vt:lpstr>
      <vt:lpstr>ABET Accreditation Process – What Does It Involve? </vt:lpstr>
      <vt:lpstr>Self-Study Report Basics and Context </vt:lpstr>
      <vt:lpstr>Peer Review </vt:lpstr>
      <vt:lpstr>Visit Team Members </vt:lpstr>
      <vt:lpstr>On-Site Visit </vt:lpstr>
      <vt:lpstr>Accreditation Timeline 18-Month Process </vt:lpstr>
      <vt:lpstr>Criteria (Engineering provided here)  </vt:lpstr>
      <vt:lpstr>Definitions </vt:lpstr>
      <vt:lpstr>Criterion 1 Students </vt:lpstr>
      <vt:lpstr>Criterion 2 Program Educational Objectives </vt:lpstr>
      <vt:lpstr>Criterion 3 Student Outcomes (slide 1) </vt:lpstr>
      <vt:lpstr>Criterion 3  Student Outcomes (slide 2) </vt:lpstr>
      <vt:lpstr>Criterion 3 Student Outcomes (slide 3) </vt:lpstr>
      <vt:lpstr>Criterion 3 Student Outcomes (slide 4) </vt:lpstr>
      <vt:lpstr>Criterion 4 Continuous Improvement </vt:lpstr>
      <vt:lpstr>Criterion 5 Curriculum (slide 1) </vt:lpstr>
      <vt:lpstr>Criterion 5 Curriculum (slide 2) </vt:lpstr>
      <vt:lpstr>Criterion 6 Faculty </vt:lpstr>
      <vt:lpstr>Criterion 7 Facilities </vt:lpstr>
      <vt:lpstr>Criterion 8 Institutional Support </vt:lpstr>
      <vt:lpstr>Program Criteria </vt:lpstr>
      <vt:lpstr>Master’s Level Programs Criteria* </vt:lpstr>
      <vt:lpstr>ABET Accreditation Activities </vt:lpstr>
      <vt:lpstr>Getting Out in Front </vt:lpstr>
      <vt:lpstr>Pay Attention to Only the Data Needed </vt:lpstr>
      <vt:lpstr>Faculty Must be Involved </vt:lpstr>
      <vt:lpstr>Be Prepared… the Program Evaluator Will </vt:lpstr>
      <vt:lpstr>PowerPoint Presentation</vt:lpstr>
      <vt:lpstr>Be Up To Date… The Team Chair Will 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update</dc:title>
  <dc:creator>Sussman, Joe</dc:creator>
  <cp:lastModifiedBy>Weiss, Maryanne</cp:lastModifiedBy>
  <cp:revision>218</cp:revision>
  <dcterms:created xsi:type="dcterms:W3CDTF">2012-01-01T19:29:34Z</dcterms:created>
  <dcterms:modified xsi:type="dcterms:W3CDTF">2015-06-25T18:15:16Z</dcterms:modified>
</cp:coreProperties>
</file>