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88"/>
  </p:notesMasterIdLst>
  <p:sldIdLst>
    <p:sldId id="256" r:id="rId2"/>
    <p:sldId id="258" r:id="rId3"/>
    <p:sldId id="259" r:id="rId4"/>
    <p:sldId id="1091" r:id="rId5"/>
    <p:sldId id="260" r:id="rId6"/>
    <p:sldId id="261" r:id="rId7"/>
    <p:sldId id="262" r:id="rId8"/>
    <p:sldId id="263" r:id="rId9"/>
    <p:sldId id="264" r:id="rId10"/>
    <p:sldId id="1181" r:id="rId11"/>
    <p:sldId id="1092" r:id="rId12"/>
    <p:sldId id="1161" r:id="rId13"/>
    <p:sldId id="1182" r:id="rId14"/>
    <p:sldId id="1164" r:id="rId15"/>
    <p:sldId id="1163" r:id="rId16"/>
    <p:sldId id="267" r:id="rId17"/>
    <p:sldId id="270" r:id="rId18"/>
    <p:sldId id="1183" r:id="rId19"/>
    <p:sldId id="1152" r:id="rId20"/>
    <p:sldId id="293" r:id="rId21"/>
    <p:sldId id="1148" r:id="rId22"/>
    <p:sldId id="1160" r:id="rId23"/>
    <p:sldId id="268" r:id="rId24"/>
    <p:sldId id="1184" r:id="rId25"/>
    <p:sldId id="1185" r:id="rId26"/>
    <p:sldId id="1186" r:id="rId27"/>
    <p:sldId id="938" r:id="rId28"/>
    <p:sldId id="1015" r:id="rId29"/>
    <p:sldId id="1110" r:id="rId30"/>
    <p:sldId id="1111" r:id="rId31"/>
    <p:sldId id="1112" r:id="rId32"/>
    <p:sldId id="1113" r:id="rId33"/>
    <p:sldId id="1114" r:id="rId34"/>
    <p:sldId id="1122" r:id="rId35"/>
    <p:sldId id="1093" r:id="rId36"/>
    <p:sldId id="1084" r:id="rId37"/>
    <p:sldId id="271" r:id="rId38"/>
    <p:sldId id="1166" r:id="rId39"/>
    <p:sldId id="272" r:id="rId40"/>
    <p:sldId id="273" r:id="rId41"/>
    <p:sldId id="1167" r:id="rId42"/>
    <p:sldId id="1085" r:id="rId43"/>
    <p:sldId id="1086" r:id="rId44"/>
    <p:sldId id="1087" r:id="rId45"/>
    <p:sldId id="274" r:id="rId46"/>
    <p:sldId id="275" r:id="rId47"/>
    <p:sldId id="277" r:id="rId48"/>
    <p:sldId id="278" r:id="rId49"/>
    <p:sldId id="1168" r:id="rId50"/>
    <p:sldId id="1169" r:id="rId51"/>
    <p:sldId id="1170" r:id="rId52"/>
    <p:sldId id="1171" r:id="rId53"/>
    <p:sldId id="1176" r:id="rId54"/>
    <p:sldId id="1173" r:id="rId55"/>
    <p:sldId id="1172" r:id="rId56"/>
    <p:sldId id="1177" r:id="rId57"/>
    <p:sldId id="1144" r:id="rId58"/>
    <p:sldId id="1095" r:id="rId59"/>
    <p:sldId id="281" r:id="rId60"/>
    <p:sldId id="282" r:id="rId61"/>
    <p:sldId id="283" r:id="rId62"/>
    <p:sldId id="1096" r:id="rId63"/>
    <p:sldId id="1136" r:id="rId64"/>
    <p:sldId id="287" r:id="rId65"/>
    <p:sldId id="288" r:id="rId66"/>
    <p:sldId id="289" r:id="rId67"/>
    <p:sldId id="1174" r:id="rId68"/>
    <p:sldId id="1094" r:id="rId69"/>
    <p:sldId id="290" r:id="rId70"/>
    <p:sldId id="301" r:id="rId71"/>
    <p:sldId id="292" r:id="rId72"/>
    <p:sldId id="1159" r:id="rId73"/>
    <p:sldId id="1150" r:id="rId74"/>
    <p:sldId id="291" r:id="rId75"/>
    <p:sldId id="1151" r:id="rId76"/>
    <p:sldId id="1154" r:id="rId77"/>
    <p:sldId id="1153" r:id="rId78"/>
    <p:sldId id="276" r:id="rId79"/>
    <p:sldId id="294" r:id="rId80"/>
    <p:sldId id="1155" r:id="rId81"/>
    <p:sldId id="1156" r:id="rId82"/>
    <p:sldId id="296" r:id="rId83"/>
    <p:sldId id="1157" r:id="rId84"/>
    <p:sldId id="297" r:id="rId85"/>
    <p:sldId id="1158" r:id="rId86"/>
    <p:sldId id="1175"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e Binning" initials="DB" lastIdx="8" clrIdx="0">
    <p:extLst>
      <p:ext uri="{19B8F6BF-5375-455C-9EA6-DF929625EA0E}">
        <p15:presenceInfo xmlns:p15="http://schemas.microsoft.com/office/powerpoint/2012/main" userId="Dave Binning" providerId="None"/>
      </p:ext>
    </p:extLst>
  </p:cmAuthor>
  <p:cmAuthor id="2" name="Anne" initials="A" lastIdx="3" clrIdx="1">
    <p:extLst>
      <p:ext uri="{19B8F6BF-5375-455C-9EA6-DF929625EA0E}">
        <p15:presenceInfo xmlns:p15="http://schemas.microsoft.com/office/powerpoint/2012/main" userId="bbb4fbfbf1e342f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7D8D6"/>
    <a:srgbClr val="7F7F7F"/>
    <a:srgbClr val="C79316"/>
    <a:srgbClr val="005C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11" autoAdjust="0"/>
    <p:restoredTop sz="94660"/>
  </p:normalViewPr>
  <p:slideViewPr>
    <p:cSldViewPr snapToGrid="0">
      <p:cViewPr varScale="1">
        <p:scale>
          <a:sx n="111" d="100"/>
          <a:sy n="111" d="100"/>
        </p:scale>
        <p:origin x="840" y="96"/>
      </p:cViewPr>
      <p:guideLst>
        <p:guide orient="horz" pos="2160"/>
        <p:guide pos="3840"/>
      </p:guideLst>
    </p:cSldViewPr>
  </p:slideViewPr>
  <p:notesTextViewPr>
    <p:cViewPr>
      <p:scale>
        <a:sx n="1" d="1"/>
        <a:sy n="1" d="1"/>
      </p:scale>
      <p:origin x="0" y="0"/>
    </p:cViewPr>
  </p:notesTextViewPr>
  <p:sorterViewPr>
    <p:cViewPr>
      <p:scale>
        <a:sx n="100" d="100"/>
        <a:sy n="100" d="100"/>
      </p:scale>
      <p:origin x="0" y="-376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8F34C8-D50D-455D-A585-F092ECC69106}" type="datetimeFigureOut">
              <a:rPr lang="en-US" smtClean="0"/>
              <a:t>5/4/2026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F93A2C-4B2E-4347-9FC2-39F47E130CE5}" type="slidenum">
              <a:rPr lang="en-US" smtClean="0"/>
              <a:t>‹#›</a:t>
            </a:fld>
            <a:endParaRPr lang="en-US" dirty="0"/>
          </a:p>
        </p:txBody>
      </p:sp>
    </p:spTree>
    <p:extLst>
      <p:ext uri="{BB962C8B-B14F-4D97-AF65-F5344CB8AC3E}">
        <p14:creationId xmlns:p14="http://schemas.microsoft.com/office/powerpoint/2010/main" val="4206056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1</a:t>
            </a:fld>
            <a:endParaRPr lang="en-US" dirty="0"/>
          </a:p>
        </p:txBody>
      </p:sp>
    </p:spTree>
    <p:extLst>
      <p:ext uri="{BB962C8B-B14F-4D97-AF65-F5344CB8AC3E}">
        <p14:creationId xmlns:p14="http://schemas.microsoft.com/office/powerpoint/2010/main" val="62068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16</a:t>
            </a:fld>
            <a:endParaRPr lang="en-US" dirty="0"/>
          </a:p>
        </p:txBody>
      </p:sp>
    </p:spTree>
    <p:extLst>
      <p:ext uri="{BB962C8B-B14F-4D97-AF65-F5344CB8AC3E}">
        <p14:creationId xmlns:p14="http://schemas.microsoft.com/office/powerpoint/2010/main" val="2613677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17</a:t>
            </a:fld>
            <a:endParaRPr lang="en-US" dirty="0"/>
          </a:p>
        </p:txBody>
      </p:sp>
    </p:spTree>
    <p:extLst>
      <p:ext uri="{BB962C8B-B14F-4D97-AF65-F5344CB8AC3E}">
        <p14:creationId xmlns:p14="http://schemas.microsoft.com/office/powerpoint/2010/main" val="38983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2D25D-09D3-9512-33E2-C620545BE8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07BAD1-D366-6D8E-368D-14035FE32DA7}"/>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F65CC815-81E1-67D0-8581-1F81414D481A}"/>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2D088833-B774-C35A-E876-DF114B01D2B5}"/>
              </a:ext>
            </a:extLst>
          </p:cNvPr>
          <p:cNvSpPr>
            <a:spLocks noGrp="1"/>
          </p:cNvSpPr>
          <p:nvPr>
            <p:ph type="sldNum" sz="quarter" idx="10"/>
          </p:nvPr>
        </p:nvSpPr>
        <p:spPr/>
        <p:txBody>
          <a:bodyPr/>
          <a:lstStyle/>
          <a:p>
            <a:fld id="{22F93A2C-4B2E-4347-9FC2-39F47E130CE5}" type="slidenum">
              <a:rPr lang="en-US" smtClean="0"/>
              <a:t>18</a:t>
            </a:fld>
            <a:endParaRPr lang="en-US" dirty="0"/>
          </a:p>
        </p:txBody>
      </p:sp>
    </p:spTree>
    <p:extLst>
      <p:ext uri="{BB962C8B-B14F-4D97-AF65-F5344CB8AC3E}">
        <p14:creationId xmlns:p14="http://schemas.microsoft.com/office/powerpoint/2010/main" val="589955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22</a:t>
            </a:fld>
            <a:endParaRPr lang="en-US" dirty="0"/>
          </a:p>
        </p:txBody>
      </p:sp>
    </p:spTree>
    <p:extLst>
      <p:ext uri="{BB962C8B-B14F-4D97-AF65-F5344CB8AC3E}">
        <p14:creationId xmlns:p14="http://schemas.microsoft.com/office/powerpoint/2010/main" val="3312567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23</a:t>
            </a:fld>
            <a:endParaRPr lang="en-US" dirty="0"/>
          </a:p>
        </p:txBody>
      </p:sp>
    </p:spTree>
    <p:extLst>
      <p:ext uri="{BB962C8B-B14F-4D97-AF65-F5344CB8AC3E}">
        <p14:creationId xmlns:p14="http://schemas.microsoft.com/office/powerpoint/2010/main" val="2631866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FAC1D-4341-0374-ADB5-36C193FE33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B4216D-5571-1163-01D5-4D32E021526D}"/>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1CA38DAB-CF35-0D41-DF85-1BB2D9A598A0}"/>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241B5A44-E93B-C452-DB16-6540A926DE43}"/>
              </a:ext>
            </a:extLst>
          </p:cNvPr>
          <p:cNvSpPr>
            <a:spLocks noGrp="1"/>
          </p:cNvSpPr>
          <p:nvPr>
            <p:ph type="sldNum" sz="quarter" idx="10"/>
          </p:nvPr>
        </p:nvSpPr>
        <p:spPr/>
        <p:txBody>
          <a:bodyPr/>
          <a:lstStyle/>
          <a:p>
            <a:fld id="{22F93A2C-4B2E-4347-9FC2-39F47E130CE5}" type="slidenum">
              <a:rPr lang="en-US" smtClean="0"/>
              <a:t>24</a:t>
            </a:fld>
            <a:endParaRPr lang="en-US" dirty="0"/>
          </a:p>
        </p:txBody>
      </p:sp>
    </p:spTree>
    <p:extLst>
      <p:ext uri="{BB962C8B-B14F-4D97-AF65-F5344CB8AC3E}">
        <p14:creationId xmlns:p14="http://schemas.microsoft.com/office/powerpoint/2010/main" val="4152245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72150-564F-55DA-AEF9-4CB06E700B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51D9D9-9CFC-57C3-7F9B-AA9F85926EAE}"/>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FF1457C-56B2-DEEF-F9E3-EAF81C64C80A}"/>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2639E46B-4972-571B-C238-D2A41B563901}"/>
              </a:ext>
            </a:extLst>
          </p:cNvPr>
          <p:cNvSpPr>
            <a:spLocks noGrp="1"/>
          </p:cNvSpPr>
          <p:nvPr>
            <p:ph type="sldNum" sz="quarter" idx="10"/>
          </p:nvPr>
        </p:nvSpPr>
        <p:spPr/>
        <p:txBody>
          <a:bodyPr/>
          <a:lstStyle/>
          <a:p>
            <a:fld id="{22F93A2C-4B2E-4347-9FC2-39F47E130CE5}" type="slidenum">
              <a:rPr lang="en-US" smtClean="0"/>
              <a:t>25</a:t>
            </a:fld>
            <a:endParaRPr lang="en-US" dirty="0"/>
          </a:p>
        </p:txBody>
      </p:sp>
    </p:spTree>
    <p:extLst>
      <p:ext uri="{BB962C8B-B14F-4D97-AF65-F5344CB8AC3E}">
        <p14:creationId xmlns:p14="http://schemas.microsoft.com/office/powerpoint/2010/main" val="3910981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12D11-A98D-24D1-45E7-B80C03055A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F4803-62C4-FB62-1787-FF69388CA4AA}"/>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AA990810-F2EC-B32D-699F-EC44CE9A1576}"/>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4913ABAA-0307-3FFA-B01F-3CCB83E901F3}"/>
              </a:ext>
            </a:extLst>
          </p:cNvPr>
          <p:cNvSpPr>
            <a:spLocks noGrp="1"/>
          </p:cNvSpPr>
          <p:nvPr>
            <p:ph type="sldNum" sz="quarter" idx="10"/>
          </p:nvPr>
        </p:nvSpPr>
        <p:spPr/>
        <p:txBody>
          <a:bodyPr/>
          <a:lstStyle/>
          <a:p>
            <a:fld id="{22F93A2C-4B2E-4347-9FC2-39F47E130CE5}" type="slidenum">
              <a:rPr lang="en-US" smtClean="0"/>
              <a:t>26</a:t>
            </a:fld>
            <a:endParaRPr lang="en-US" dirty="0"/>
          </a:p>
        </p:txBody>
      </p:sp>
    </p:spTree>
    <p:extLst>
      <p:ext uri="{BB962C8B-B14F-4D97-AF65-F5344CB8AC3E}">
        <p14:creationId xmlns:p14="http://schemas.microsoft.com/office/powerpoint/2010/main" val="12091008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3850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4032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2</a:t>
            </a:fld>
            <a:endParaRPr lang="en-US" dirty="0"/>
          </a:p>
        </p:txBody>
      </p:sp>
    </p:spTree>
    <p:extLst>
      <p:ext uri="{BB962C8B-B14F-4D97-AF65-F5344CB8AC3E}">
        <p14:creationId xmlns:p14="http://schemas.microsoft.com/office/powerpoint/2010/main" val="223384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339725" y="701675"/>
            <a:ext cx="5921375" cy="3332163"/>
          </a:xfrm>
          <a:ln cap="flat">
            <a:solidFill>
              <a:schemeClr val="tx1"/>
            </a:solidFill>
          </a:ln>
        </p:spPr>
        <p:txBody>
          <a:bodyPr/>
          <a:lstStyle/>
          <a:p>
            <a:endParaRPr lang="en-US" dirty="0"/>
          </a:p>
        </p:txBody>
      </p:sp>
      <p:sp>
        <p:nvSpPr>
          <p:cNvPr id="78851" name="Rectangle 3"/>
          <p:cNvSpPr>
            <a:spLocks noGrp="1" noChangeArrowheads="1"/>
          </p:cNvSpPr>
          <p:nvPr>
            <p:ph type="body" idx="1"/>
          </p:nvPr>
        </p:nvSpPr>
        <p:spPr>
          <a:xfrm>
            <a:off x="876303" y="4282374"/>
            <a:ext cx="4842471" cy="4037971"/>
          </a:xfrm>
          <a:noFill/>
          <a:ln/>
        </p:spPr>
        <p:txBody>
          <a:bodyPr lIns="90753" tIns="46145" rIns="90753" bIns="46145"/>
          <a:lstStyle/>
          <a:p>
            <a:pPr eaLnBrk="1" hangingPunct="1"/>
            <a:endParaRPr lang="en-US" dirty="0">
              <a:latin typeface="Arial" pitchFamily="34" charset="0"/>
            </a:endParaRPr>
          </a:p>
        </p:txBody>
      </p:sp>
    </p:spTree>
    <p:extLst>
      <p:ext uri="{BB962C8B-B14F-4D97-AF65-F5344CB8AC3E}">
        <p14:creationId xmlns:p14="http://schemas.microsoft.com/office/powerpoint/2010/main" val="1554574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57527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95222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82234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60151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53780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37</a:t>
            </a:fld>
            <a:endParaRPr lang="en-US" dirty="0"/>
          </a:p>
        </p:txBody>
      </p:sp>
    </p:spTree>
    <p:extLst>
      <p:ext uri="{BB962C8B-B14F-4D97-AF65-F5344CB8AC3E}">
        <p14:creationId xmlns:p14="http://schemas.microsoft.com/office/powerpoint/2010/main" val="27875206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13569-7B82-9A1A-CF0E-F1DA24888C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898CB-8881-EDC9-4949-B8DBB71FB405}"/>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B96AED58-C38A-833D-3A58-981327DDADC4}"/>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C9234341-C392-1F5B-0BA0-681F39ED78E6}"/>
              </a:ext>
            </a:extLst>
          </p:cNvPr>
          <p:cNvSpPr>
            <a:spLocks noGrp="1"/>
          </p:cNvSpPr>
          <p:nvPr>
            <p:ph type="sldNum" sz="quarter" idx="10"/>
          </p:nvPr>
        </p:nvSpPr>
        <p:spPr/>
        <p:txBody>
          <a:bodyPr/>
          <a:lstStyle/>
          <a:p>
            <a:fld id="{22F93A2C-4B2E-4347-9FC2-39F47E130CE5}" type="slidenum">
              <a:rPr lang="en-US" smtClean="0"/>
              <a:t>38</a:t>
            </a:fld>
            <a:endParaRPr lang="en-US" dirty="0"/>
          </a:p>
        </p:txBody>
      </p:sp>
    </p:spTree>
    <p:extLst>
      <p:ext uri="{BB962C8B-B14F-4D97-AF65-F5344CB8AC3E}">
        <p14:creationId xmlns:p14="http://schemas.microsoft.com/office/powerpoint/2010/main" val="329090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39</a:t>
            </a:fld>
            <a:endParaRPr lang="en-US" dirty="0"/>
          </a:p>
        </p:txBody>
      </p:sp>
    </p:spTree>
    <p:extLst>
      <p:ext uri="{BB962C8B-B14F-4D97-AF65-F5344CB8AC3E}">
        <p14:creationId xmlns:p14="http://schemas.microsoft.com/office/powerpoint/2010/main" val="11120214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40</a:t>
            </a:fld>
            <a:endParaRPr lang="en-US" dirty="0"/>
          </a:p>
        </p:txBody>
      </p:sp>
    </p:spTree>
    <p:extLst>
      <p:ext uri="{BB962C8B-B14F-4D97-AF65-F5344CB8AC3E}">
        <p14:creationId xmlns:p14="http://schemas.microsoft.com/office/powerpoint/2010/main" val="2776945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3</a:t>
            </a:fld>
            <a:endParaRPr lang="en-US" dirty="0"/>
          </a:p>
        </p:txBody>
      </p:sp>
    </p:spTree>
    <p:extLst>
      <p:ext uri="{BB962C8B-B14F-4D97-AF65-F5344CB8AC3E}">
        <p14:creationId xmlns:p14="http://schemas.microsoft.com/office/powerpoint/2010/main" val="23800382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BE76F-837A-1FE0-9E77-4B31FC7769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D28B7C-13E4-777F-D7C0-029E21D9DCF9}"/>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9A045D74-8073-E58A-0ACB-3B11E967B6DC}"/>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8E9DAD8E-4F80-E384-689D-5A3600631901}"/>
              </a:ext>
            </a:extLst>
          </p:cNvPr>
          <p:cNvSpPr>
            <a:spLocks noGrp="1"/>
          </p:cNvSpPr>
          <p:nvPr>
            <p:ph type="sldNum" sz="quarter" idx="10"/>
          </p:nvPr>
        </p:nvSpPr>
        <p:spPr/>
        <p:txBody>
          <a:bodyPr/>
          <a:lstStyle/>
          <a:p>
            <a:fld id="{22F93A2C-4B2E-4347-9FC2-39F47E130CE5}" type="slidenum">
              <a:rPr lang="en-US" smtClean="0"/>
              <a:t>41</a:t>
            </a:fld>
            <a:endParaRPr lang="en-US" dirty="0"/>
          </a:p>
        </p:txBody>
      </p:sp>
    </p:spTree>
    <p:extLst>
      <p:ext uri="{BB962C8B-B14F-4D97-AF65-F5344CB8AC3E}">
        <p14:creationId xmlns:p14="http://schemas.microsoft.com/office/powerpoint/2010/main" val="289991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5849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45</a:t>
            </a:fld>
            <a:endParaRPr lang="en-US" dirty="0"/>
          </a:p>
        </p:txBody>
      </p:sp>
    </p:spTree>
    <p:extLst>
      <p:ext uri="{BB962C8B-B14F-4D97-AF65-F5344CB8AC3E}">
        <p14:creationId xmlns:p14="http://schemas.microsoft.com/office/powerpoint/2010/main" val="41895815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46</a:t>
            </a:fld>
            <a:endParaRPr lang="en-US" dirty="0"/>
          </a:p>
        </p:txBody>
      </p:sp>
    </p:spTree>
    <p:extLst>
      <p:ext uri="{BB962C8B-B14F-4D97-AF65-F5344CB8AC3E}">
        <p14:creationId xmlns:p14="http://schemas.microsoft.com/office/powerpoint/2010/main" val="11207917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47</a:t>
            </a:fld>
            <a:endParaRPr lang="en-US" dirty="0"/>
          </a:p>
        </p:txBody>
      </p:sp>
    </p:spTree>
    <p:extLst>
      <p:ext uri="{BB962C8B-B14F-4D97-AF65-F5344CB8AC3E}">
        <p14:creationId xmlns:p14="http://schemas.microsoft.com/office/powerpoint/2010/main" val="1993686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48</a:t>
            </a:fld>
            <a:endParaRPr lang="en-US" dirty="0"/>
          </a:p>
        </p:txBody>
      </p:sp>
    </p:spTree>
    <p:extLst>
      <p:ext uri="{BB962C8B-B14F-4D97-AF65-F5344CB8AC3E}">
        <p14:creationId xmlns:p14="http://schemas.microsoft.com/office/powerpoint/2010/main" val="41266037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628293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59</a:t>
            </a:fld>
            <a:endParaRPr lang="en-US" dirty="0"/>
          </a:p>
        </p:txBody>
      </p:sp>
    </p:spTree>
    <p:extLst>
      <p:ext uri="{BB962C8B-B14F-4D97-AF65-F5344CB8AC3E}">
        <p14:creationId xmlns:p14="http://schemas.microsoft.com/office/powerpoint/2010/main" val="1521115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60</a:t>
            </a:fld>
            <a:endParaRPr lang="en-US" dirty="0"/>
          </a:p>
        </p:txBody>
      </p:sp>
    </p:spTree>
    <p:extLst>
      <p:ext uri="{BB962C8B-B14F-4D97-AF65-F5344CB8AC3E}">
        <p14:creationId xmlns:p14="http://schemas.microsoft.com/office/powerpoint/2010/main" val="1925993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61</a:t>
            </a:fld>
            <a:endParaRPr lang="en-US" dirty="0"/>
          </a:p>
        </p:txBody>
      </p:sp>
    </p:spTree>
    <p:extLst>
      <p:ext uri="{BB962C8B-B14F-4D97-AF65-F5344CB8AC3E}">
        <p14:creationId xmlns:p14="http://schemas.microsoft.com/office/powerpoint/2010/main" val="1113745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5</a:t>
            </a:fld>
            <a:endParaRPr lang="en-US" dirty="0"/>
          </a:p>
        </p:txBody>
      </p:sp>
    </p:spTree>
    <p:extLst>
      <p:ext uri="{BB962C8B-B14F-4D97-AF65-F5344CB8AC3E}">
        <p14:creationId xmlns:p14="http://schemas.microsoft.com/office/powerpoint/2010/main" val="33135807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64</a:t>
            </a:fld>
            <a:endParaRPr lang="en-US" dirty="0"/>
          </a:p>
        </p:txBody>
      </p:sp>
    </p:spTree>
    <p:extLst>
      <p:ext uri="{BB962C8B-B14F-4D97-AF65-F5344CB8AC3E}">
        <p14:creationId xmlns:p14="http://schemas.microsoft.com/office/powerpoint/2010/main" val="4629771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65</a:t>
            </a:fld>
            <a:endParaRPr lang="en-US" dirty="0"/>
          </a:p>
        </p:txBody>
      </p:sp>
    </p:spTree>
    <p:extLst>
      <p:ext uri="{BB962C8B-B14F-4D97-AF65-F5344CB8AC3E}">
        <p14:creationId xmlns:p14="http://schemas.microsoft.com/office/powerpoint/2010/main" val="30772252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66</a:t>
            </a:fld>
            <a:endParaRPr lang="en-US" dirty="0"/>
          </a:p>
        </p:txBody>
      </p:sp>
    </p:spTree>
    <p:extLst>
      <p:ext uri="{BB962C8B-B14F-4D97-AF65-F5344CB8AC3E}">
        <p14:creationId xmlns:p14="http://schemas.microsoft.com/office/powerpoint/2010/main" val="42527285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69</a:t>
            </a:fld>
            <a:endParaRPr lang="en-US" dirty="0"/>
          </a:p>
        </p:txBody>
      </p:sp>
    </p:spTree>
    <p:extLst>
      <p:ext uri="{BB962C8B-B14F-4D97-AF65-F5344CB8AC3E}">
        <p14:creationId xmlns:p14="http://schemas.microsoft.com/office/powerpoint/2010/main" val="38342725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71</a:t>
            </a:fld>
            <a:endParaRPr lang="en-US" dirty="0"/>
          </a:p>
        </p:txBody>
      </p:sp>
    </p:spTree>
    <p:extLst>
      <p:ext uri="{BB962C8B-B14F-4D97-AF65-F5344CB8AC3E}">
        <p14:creationId xmlns:p14="http://schemas.microsoft.com/office/powerpoint/2010/main" val="30518842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5CD43A4-0E47-4C84-98B1-E46EBD09C11C}" type="slidenum">
              <a:rPr lang="en-US" smtClean="0"/>
              <a:pPr/>
              <a:t>77</a:t>
            </a:fld>
            <a:endParaRPr lang="en-US" dirty="0"/>
          </a:p>
        </p:txBody>
      </p:sp>
    </p:spTree>
    <p:extLst>
      <p:ext uri="{BB962C8B-B14F-4D97-AF65-F5344CB8AC3E}">
        <p14:creationId xmlns:p14="http://schemas.microsoft.com/office/powerpoint/2010/main" val="19711368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CD43A4-0E47-4C84-98B1-E46EBD09C11C}" type="slidenum">
              <a:rPr lang="en-US" smtClean="0"/>
              <a:pPr/>
              <a:t>80</a:t>
            </a:fld>
            <a:endParaRPr lang="en-US" dirty="0"/>
          </a:p>
        </p:txBody>
      </p:sp>
    </p:spTree>
    <p:extLst>
      <p:ext uri="{BB962C8B-B14F-4D97-AF65-F5344CB8AC3E}">
        <p14:creationId xmlns:p14="http://schemas.microsoft.com/office/powerpoint/2010/main" val="3390184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6</a:t>
            </a:fld>
            <a:endParaRPr lang="en-US" dirty="0"/>
          </a:p>
        </p:txBody>
      </p:sp>
    </p:spTree>
    <p:extLst>
      <p:ext uri="{BB962C8B-B14F-4D97-AF65-F5344CB8AC3E}">
        <p14:creationId xmlns:p14="http://schemas.microsoft.com/office/powerpoint/2010/main" val="2303889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7</a:t>
            </a:fld>
            <a:endParaRPr lang="en-US" dirty="0"/>
          </a:p>
        </p:txBody>
      </p:sp>
    </p:spTree>
    <p:extLst>
      <p:ext uri="{BB962C8B-B14F-4D97-AF65-F5344CB8AC3E}">
        <p14:creationId xmlns:p14="http://schemas.microsoft.com/office/powerpoint/2010/main" val="3415758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8</a:t>
            </a:fld>
            <a:endParaRPr lang="en-US" dirty="0"/>
          </a:p>
        </p:txBody>
      </p:sp>
    </p:spTree>
    <p:extLst>
      <p:ext uri="{BB962C8B-B14F-4D97-AF65-F5344CB8AC3E}">
        <p14:creationId xmlns:p14="http://schemas.microsoft.com/office/powerpoint/2010/main" val="1043756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2F93A2C-4B2E-4347-9FC2-39F47E130CE5}" type="slidenum">
              <a:rPr lang="en-US" smtClean="0"/>
              <a:t>9</a:t>
            </a:fld>
            <a:endParaRPr lang="en-US" dirty="0"/>
          </a:p>
        </p:txBody>
      </p:sp>
    </p:spTree>
    <p:extLst>
      <p:ext uri="{BB962C8B-B14F-4D97-AF65-F5344CB8AC3E}">
        <p14:creationId xmlns:p14="http://schemas.microsoft.com/office/powerpoint/2010/main" val="2491115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38A25-4C6A-02C5-28B9-4025D3A627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A39594-5DA0-4921-BDE9-B697E4738EC0}"/>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0AA4CD63-7BE0-7263-FA1D-64246EC6977A}"/>
              </a:ext>
            </a:extLst>
          </p:cNvPr>
          <p:cNvSpPr>
            <a:spLocks noGrp="1"/>
          </p:cNvSpPr>
          <p:nvPr>
            <p:ph type="body" idx="1"/>
          </p:nvPr>
        </p:nvSpPr>
        <p:spPr/>
        <p:txBody>
          <a:bodyPr>
            <a:normAutofit/>
          </a:bodyPr>
          <a:lstStyle/>
          <a:p>
            <a:endParaRPr lang="en-US" dirty="0"/>
          </a:p>
        </p:txBody>
      </p:sp>
      <p:sp>
        <p:nvSpPr>
          <p:cNvPr id="4" name="Slide Number Placeholder 3">
            <a:extLst>
              <a:ext uri="{FF2B5EF4-FFF2-40B4-BE49-F238E27FC236}">
                <a16:creationId xmlns:a16="http://schemas.microsoft.com/office/drawing/2014/main" id="{FD3571A6-2662-B352-A779-BC1EAEE71E51}"/>
              </a:ext>
            </a:extLst>
          </p:cNvPr>
          <p:cNvSpPr>
            <a:spLocks noGrp="1"/>
          </p:cNvSpPr>
          <p:nvPr>
            <p:ph type="sldNum" sz="quarter" idx="10"/>
          </p:nvPr>
        </p:nvSpPr>
        <p:spPr/>
        <p:txBody>
          <a:bodyPr/>
          <a:lstStyle/>
          <a:p>
            <a:fld id="{22F93A2C-4B2E-4347-9FC2-39F47E130CE5}" type="slidenum">
              <a:rPr lang="en-US" smtClean="0"/>
              <a:t>15</a:t>
            </a:fld>
            <a:endParaRPr lang="en-US" dirty="0"/>
          </a:p>
        </p:txBody>
      </p:sp>
    </p:spTree>
    <p:extLst>
      <p:ext uri="{BB962C8B-B14F-4D97-AF65-F5344CB8AC3E}">
        <p14:creationId xmlns:p14="http://schemas.microsoft.com/office/powerpoint/2010/main" val="2301645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 Two-Line Title">
    <p:bg>
      <p:bgRef idx="1001">
        <a:schemeClr val="bg1"/>
      </p:bgRef>
    </p:bg>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r>
              <a:rPr lang="en-US" dirty="0"/>
              <a:t>Click icon to add picture</a:t>
            </a:r>
          </a:p>
        </p:txBody>
      </p:sp>
      <p:sp>
        <p:nvSpPr>
          <p:cNvPr id="18" name="Text Placeholder 19"/>
          <p:cNvSpPr>
            <a:spLocks noGrp="1"/>
          </p:cNvSpPr>
          <p:nvPr>
            <p:ph type="body" sz="quarter" idx="11" hasCustomPrompt="1"/>
          </p:nvPr>
        </p:nvSpPr>
        <p:spPr>
          <a:xfrm>
            <a:off x="609600" y="4038600"/>
            <a:ext cx="4470400" cy="8382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dirty="0"/>
              <a:t>Click to Add Presentation Title</a:t>
            </a:r>
          </a:p>
          <a:p>
            <a:pPr lvl="0"/>
            <a:endParaRPr lang="en-US" dirty="0"/>
          </a:p>
          <a:p>
            <a:pPr lvl="0"/>
            <a:endParaRPr lang="en-US" dirty="0"/>
          </a:p>
        </p:txBody>
      </p:sp>
      <p:pic>
        <p:nvPicPr>
          <p:cNvPr id="21" name="Picture 20" descr="ABET_OrangeWhite.eps"/>
          <p:cNvPicPr>
            <a:picLocks noChangeAspect="1"/>
          </p:cNvPicPr>
          <p:nvPr/>
        </p:nvPicPr>
        <p:blipFill>
          <a:blip r:embed="rId2" cstate="print"/>
          <a:stretch>
            <a:fillRect/>
          </a:stretch>
        </p:blipFill>
        <p:spPr>
          <a:xfrm>
            <a:off x="609600" y="431800"/>
            <a:ext cx="1049867" cy="787400"/>
          </a:xfrm>
          <a:prstGeom prst="rect">
            <a:avLst/>
          </a:prstGeom>
        </p:spPr>
      </p:pic>
      <p:sp>
        <p:nvSpPr>
          <p:cNvPr id="19" name="Text Placeholder 19"/>
          <p:cNvSpPr>
            <a:spLocks noGrp="1"/>
          </p:cNvSpPr>
          <p:nvPr>
            <p:ph type="body" sz="quarter" idx="12" hasCustomPrompt="1"/>
          </p:nvPr>
        </p:nvSpPr>
        <p:spPr>
          <a:xfrm>
            <a:off x="609600" y="50292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Presenter (First Last name)</a:t>
            </a:r>
          </a:p>
          <a:p>
            <a:pPr lvl="0"/>
            <a:endParaRPr lang="en-US" dirty="0"/>
          </a:p>
        </p:txBody>
      </p:sp>
      <p:sp>
        <p:nvSpPr>
          <p:cNvPr id="22" name="Text Placeholder 19"/>
          <p:cNvSpPr>
            <a:spLocks noGrp="1"/>
          </p:cNvSpPr>
          <p:nvPr>
            <p:ph type="body" sz="quarter" idx="13" hasCustomPrompt="1"/>
          </p:nvPr>
        </p:nvSpPr>
        <p:spPr>
          <a:xfrm>
            <a:off x="609600" y="54864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Date (Month Day, Year)</a:t>
            </a:r>
          </a:p>
          <a:p>
            <a:pPr lvl="0"/>
            <a:endParaRPr lang="en-US" dirty="0"/>
          </a:p>
        </p:txBody>
      </p:sp>
    </p:spTree>
    <p:extLst>
      <p:ext uri="{BB962C8B-B14F-4D97-AF65-F5344CB8AC3E}">
        <p14:creationId xmlns:p14="http://schemas.microsoft.com/office/powerpoint/2010/main" val="200706828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with Footer">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324600"/>
          </a:xfrm>
          <a:prstGeom prst="rect">
            <a:avLst/>
          </a:prstGeom>
        </p:spPr>
        <p:txBody>
          <a:bodyPr vert="horz"/>
          <a:lstStyle/>
          <a:p>
            <a:r>
              <a:rPr lang="en-US" dirty="0"/>
              <a:t>Click icon to add picture</a:t>
            </a:r>
          </a:p>
        </p:txBody>
      </p:sp>
      <p:pic>
        <p:nvPicPr>
          <p:cNvPr id="5" name="Picture 4" descr="ABET_White.eps"/>
          <p:cNvPicPr>
            <a:picLocks noChangeAspect="1"/>
          </p:cNvPicPr>
          <p:nvPr/>
        </p:nvPicPr>
        <p:blipFill>
          <a:blip r:embed="rId2" cstate="print"/>
          <a:stretch>
            <a:fillRect/>
          </a:stretch>
        </p:blipFill>
        <p:spPr>
          <a:xfrm>
            <a:off x="101600" y="6417734"/>
            <a:ext cx="1016000" cy="364066"/>
          </a:xfrm>
          <a:prstGeom prst="rect">
            <a:avLst/>
          </a:prstGeom>
        </p:spPr>
      </p:pic>
    </p:spTree>
    <p:extLst>
      <p:ext uri="{BB962C8B-B14F-4D97-AF65-F5344CB8AC3E}">
        <p14:creationId xmlns:p14="http://schemas.microsoft.com/office/powerpoint/2010/main" val="125031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Divi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2971800"/>
            <a:ext cx="9042400" cy="838200"/>
          </a:xfrm>
          <a:prstGeom prst="rect">
            <a:avLst/>
          </a:prstGeom>
        </p:spPr>
        <p:txBody>
          <a:bodyPr vert="horz" wrap="none"/>
          <a:lstStyle>
            <a:lvl1pPr>
              <a:defRPr sz="3000" b="1" i="0" baseline="0"/>
            </a:lvl1pPr>
          </a:lstStyle>
          <a:p>
            <a:r>
              <a:rPr lang="en-US" dirty="0"/>
              <a:t>Click to Edit Divider Heading</a:t>
            </a:r>
          </a:p>
        </p:txBody>
      </p:sp>
      <p:cxnSp>
        <p:nvCxnSpPr>
          <p:cNvPr id="4" name="Straight Connector 3"/>
          <p:cNvCxnSpPr/>
          <p:nvPr/>
        </p:nvCxnSpPr>
        <p:spPr>
          <a:xfrm>
            <a:off x="5588000" y="2514600"/>
            <a:ext cx="914400" cy="1588"/>
          </a:xfrm>
          <a:prstGeom prst="line">
            <a:avLst/>
          </a:prstGeom>
          <a:ln>
            <a:solidFill>
              <a:srgbClr val="FF6600"/>
            </a:solidFill>
          </a:ln>
          <a:effectLst/>
        </p:spPr>
        <p:style>
          <a:lnRef idx="2">
            <a:schemeClr val="accent1"/>
          </a:lnRef>
          <a:fillRef idx="0">
            <a:schemeClr val="accent1"/>
          </a:fillRef>
          <a:effectRef idx="1">
            <a:schemeClr val="accent1"/>
          </a:effectRef>
          <a:fontRef idx="minor">
            <a:schemeClr val="tx1"/>
          </a:fontRef>
        </p:style>
      </p:cxnSp>
      <p:sp>
        <p:nvSpPr>
          <p:cNvPr id="5" name="Rectangle 4"/>
          <p:cNvSpPr/>
          <p:nvPr/>
        </p:nvSpPr>
        <p:spPr>
          <a:xfrm>
            <a:off x="0" y="6172200"/>
            <a:ext cx="12192000" cy="685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Arial" panose="020B0604020202020204" pitchFamily="34" charset="0"/>
            </a:endParaRPr>
          </a:p>
        </p:txBody>
      </p:sp>
    </p:spTree>
    <p:extLst>
      <p:ext uri="{BB962C8B-B14F-4D97-AF65-F5344CB8AC3E}">
        <p14:creationId xmlns:p14="http://schemas.microsoft.com/office/powerpoint/2010/main" val="4115478947"/>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10" name="Subtitle 2"/>
          <p:cNvSpPr>
            <a:spLocks noGrp="1"/>
          </p:cNvSpPr>
          <p:nvPr>
            <p:ph type="subTitle" idx="1" hasCustomPrompt="1"/>
          </p:nvPr>
        </p:nvSpPr>
        <p:spPr>
          <a:xfrm>
            <a:off x="1828800" y="3657600"/>
            <a:ext cx="8534400" cy="17526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2000" baseline="0">
                <a:solidFill>
                  <a:srgbClr val="7F7F7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1600" dirty="0"/>
              <a:t>Click to add Presenter</a:t>
            </a:r>
            <a:br>
              <a:rPr lang="en-US" sz="1600" dirty="0"/>
            </a:br>
            <a:r>
              <a:rPr lang="en-US" sz="1600" dirty="0"/>
              <a:t>Title</a:t>
            </a:r>
            <a:br>
              <a:rPr lang="en-US" sz="1600" dirty="0"/>
            </a:br>
            <a:r>
              <a:rPr lang="en-US" sz="1600" baseline="0" dirty="0"/>
              <a:t>Occasion/Conference</a:t>
            </a:r>
            <a:br>
              <a:rPr lang="en-US" sz="1600" baseline="0" dirty="0"/>
            </a:br>
            <a:r>
              <a:rPr lang="en-US" sz="1600" baseline="0" dirty="0"/>
              <a:t>City/State</a:t>
            </a:r>
            <a:br>
              <a:rPr lang="en-US" sz="1600" baseline="0" dirty="0"/>
            </a:br>
            <a:r>
              <a:rPr lang="en-US" sz="1600" baseline="0" dirty="0"/>
              <a:t>Date</a:t>
            </a:r>
          </a:p>
        </p:txBody>
      </p:sp>
      <p:sp>
        <p:nvSpPr>
          <p:cNvPr id="6" name="Title 5"/>
          <p:cNvSpPr>
            <a:spLocks noGrp="1"/>
          </p:cNvSpPr>
          <p:nvPr>
            <p:ph type="title"/>
          </p:nvPr>
        </p:nvSpPr>
        <p:spPr>
          <a:xfrm>
            <a:off x="609600" y="2057400"/>
            <a:ext cx="10972800" cy="1143000"/>
          </a:xfrm>
          <a:prstGeom prst="rect">
            <a:avLst/>
          </a:prstGeom>
        </p:spPr>
        <p:txBody>
          <a:bodyPr/>
          <a:lstStyle>
            <a:lvl1pPr>
              <a:defRPr>
                <a:solidFill>
                  <a:srgbClr val="FF6600"/>
                </a:solidFill>
              </a:defRPr>
            </a:lvl1pPr>
          </a:lstStyle>
          <a:p>
            <a:r>
              <a:rPr lang="en-US" dirty="0"/>
              <a:t>Click to edit Master title style</a:t>
            </a:r>
          </a:p>
        </p:txBody>
      </p:sp>
    </p:spTree>
    <p:extLst>
      <p:ext uri="{BB962C8B-B14F-4D97-AF65-F5344CB8AC3E}">
        <p14:creationId xmlns:p14="http://schemas.microsoft.com/office/powerpoint/2010/main" val="4160084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FF6600"/>
              </a:buClr>
              <a:buSzTx/>
              <a:buFont typeface="Arial" pitchFamily="34" charset="0"/>
              <a:buChar char="•"/>
              <a:tabLst/>
              <a:defRPr>
                <a:solidFill>
                  <a:srgbClr val="7F7F7F"/>
                </a:solidFill>
              </a:defRPr>
            </a:lvl1pPr>
            <a:lvl2pPr eaLnBrk="1" latinLnBrk="0" hangingPunct="1">
              <a:buClr>
                <a:srgbClr val="FF6600"/>
              </a:buClr>
              <a:buFont typeface="Wingdings" pitchFamily="2" charset="2"/>
              <a:buChar char="§"/>
              <a:defRPr>
                <a:solidFill>
                  <a:srgbClr val="7F7F7F"/>
                </a:solidFill>
              </a:defRPr>
            </a:lvl2pPr>
            <a:lvl3pPr eaLnBrk="1" latinLnBrk="0" hangingPunct="1">
              <a:buClr>
                <a:srgbClr val="FF6600"/>
              </a:buClr>
              <a:defRPr>
                <a:solidFill>
                  <a:srgbClr val="7F7F7F"/>
                </a:solidFill>
              </a:defRPr>
            </a:lvl3pPr>
            <a:lvl4pPr eaLnBrk="1" latinLnBrk="0" hangingPunct="1">
              <a:buClr>
                <a:srgbClr val="FF6600"/>
              </a:buClr>
              <a:buFont typeface="Wingdings" pitchFamily="2" charset="2"/>
              <a:buChar char="§"/>
              <a:defRPr>
                <a:solidFill>
                  <a:srgbClr val="7F7F7F"/>
                </a:solidFill>
              </a:defRPr>
            </a:lvl4pPr>
            <a:lvl5pPr eaLnBrk="1" latinLnBrk="0" hangingPunct="1">
              <a:buClr>
                <a:srgbClr val="FF6600"/>
              </a:buClr>
              <a:buFont typeface="Arial" pitchFamily="34" charset="0"/>
              <a:buChar char="•"/>
              <a:defRPr>
                <a:solidFill>
                  <a:srgbClr val="7F7F7F"/>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FF6600"/>
                </a:solidFill>
              </a:defRPr>
            </a:lvl1pPr>
          </a:lstStyle>
          <a:p>
            <a:pPr lvl="0"/>
            <a:r>
              <a:rPr lang="en-US" dirty="0"/>
              <a:t>Click to edit Master text styles</a:t>
            </a:r>
          </a:p>
        </p:txBody>
      </p:sp>
    </p:spTree>
    <p:extLst>
      <p:ext uri="{BB962C8B-B14F-4D97-AF65-F5344CB8AC3E}">
        <p14:creationId xmlns:p14="http://schemas.microsoft.com/office/powerpoint/2010/main" val="3432295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597031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3063787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2412608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5411071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618254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506520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 Three-Line Title">
    <p:bg>
      <p:bgRef idx="1001">
        <a:schemeClr val="bg1"/>
      </p:bgRef>
    </p:bg>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r>
              <a:rPr lang="en-US" dirty="0"/>
              <a:t>Click icon to add picture</a:t>
            </a:r>
          </a:p>
        </p:txBody>
      </p:sp>
      <p:sp>
        <p:nvSpPr>
          <p:cNvPr id="18" name="Text Placeholder 19"/>
          <p:cNvSpPr>
            <a:spLocks noGrp="1"/>
          </p:cNvSpPr>
          <p:nvPr>
            <p:ph type="body" sz="quarter" idx="11" hasCustomPrompt="1"/>
          </p:nvPr>
        </p:nvSpPr>
        <p:spPr>
          <a:xfrm>
            <a:off x="609600" y="4038600"/>
            <a:ext cx="4470400" cy="11430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dirty="0"/>
              <a:t>Click to Add </a:t>
            </a:r>
            <a:br>
              <a:rPr lang="en-US" dirty="0"/>
            </a:br>
            <a:r>
              <a:rPr lang="en-US" dirty="0"/>
              <a:t>a Three-Line Presentation Title</a:t>
            </a:r>
          </a:p>
        </p:txBody>
      </p:sp>
      <p:pic>
        <p:nvPicPr>
          <p:cNvPr id="21" name="Picture 20" descr="ABET_OrangeWhite.eps"/>
          <p:cNvPicPr>
            <a:picLocks noChangeAspect="1"/>
          </p:cNvPicPr>
          <p:nvPr/>
        </p:nvPicPr>
        <p:blipFill>
          <a:blip r:embed="rId2" cstate="print"/>
          <a:stretch>
            <a:fillRect/>
          </a:stretch>
        </p:blipFill>
        <p:spPr>
          <a:xfrm>
            <a:off x="609600" y="431800"/>
            <a:ext cx="1049867" cy="787400"/>
          </a:xfrm>
          <a:prstGeom prst="rect">
            <a:avLst/>
          </a:prstGeom>
        </p:spPr>
      </p:pic>
      <p:sp>
        <p:nvSpPr>
          <p:cNvPr id="19" name="Text Placeholder 19"/>
          <p:cNvSpPr>
            <a:spLocks noGrp="1"/>
          </p:cNvSpPr>
          <p:nvPr>
            <p:ph type="body" sz="quarter" idx="12" hasCustomPrompt="1"/>
          </p:nvPr>
        </p:nvSpPr>
        <p:spPr>
          <a:xfrm>
            <a:off x="609600" y="53340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Presenter (First Last name)</a:t>
            </a:r>
          </a:p>
          <a:p>
            <a:pPr lvl="0"/>
            <a:endParaRPr lang="en-US" dirty="0"/>
          </a:p>
        </p:txBody>
      </p:sp>
      <p:sp>
        <p:nvSpPr>
          <p:cNvPr id="22" name="Text Placeholder 19"/>
          <p:cNvSpPr>
            <a:spLocks noGrp="1"/>
          </p:cNvSpPr>
          <p:nvPr>
            <p:ph type="body" sz="quarter" idx="13" hasCustomPrompt="1"/>
          </p:nvPr>
        </p:nvSpPr>
        <p:spPr>
          <a:xfrm>
            <a:off x="609600" y="5791200"/>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Date (Month Day, Year)</a:t>
            </a:r>
          </a:p>
          <a:p>
            <a:pPr lvl="0"/>
            <a:endParaRPr lang="en-US" dirty="0"/>
          </a:p>
        </p:txBody>
      </p:sp>
    </p:spTree>
    <p:extLst>
      <p:ext uri="{BB962C8B-B14F-4D97-AF65-F5344CB8AC3E}">
        <p14:creationId xmlns:p14="http://schemas.microsoft.com/office/powerpoint/2010/main" val="2751128464"/>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298316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787049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3526381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4087083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0532038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586548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8731259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8114082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6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610441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7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607056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Title Slide - Three-Line Title">
    <p:bg>
      <p:bgRef idx="1001">
        <a:schemeClr val="bg1"/>
      </p:bgRef>
    </p:bg>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6096000" y="0"/>
            <a:ext cx="6096000" cy="6858000"/>
          </a:xfrm>
          <a:prstGeom prst="rect">
            <a:avLst/>
          </a:prstGeom>
        </p:spPr>
        <p:txBody>
          <a:bodyPr vert="horz" lIns="365760" tIns="274320" anchor="t" anchorCtr="0"/>
          <a:lstStyle/>
          <a:p>
            <a:r>
              <a:rPr lang="en-US" dirty="0"/>
              <a:t>Click icon to add picture</a:t>
            </a:r>
          </a:p>
        </p:txBody>
      </p:sp>
      <p:sp>
        <p:nvSpPr>
          <p:cNvPr id="18" name="Text Placeholder 19"/>
          <p:cNvSpPr>
            <a:spLocks noGrp="1"/>
          </p:cNvSpPr>
          <p:nvPr>
            <p:ph type="body" sz="quarter" idx="11" hasCustomPrompt="1"/>
          </p:nvPr>
        </p:nvSpPr>
        <p:spPr>
          <a:xfrm>
            <a:off x="609600" y="4038600"/>
            <a:ext cx="4470400" cy="1524000"/>
          </a:xfrm>
          <a:prstGeom prst="rect">
            <a:avLst/>
          </a:prstGeom>
        </p:spPr>
        <p:txBody>
          <a:bodyPr/>
          <a:lstStyle>
            <a:lvl1pPr marL="0" indent="0">
              <a:buNone/>
              <a:defRPr sz="2200" b="1" baseline="0">
                <a:solidFill>
                  <a:schemeClr val="tx1"/>
                </a:solidFill>
                <a:latin typeface="Arial" panose="020B0604020202020204" pitchFamily="34" charset="0"/>
                <a:cs typeface="Arial" panose="020B0604020202020204" pitchFamily="34" charset="0"/>
              </a:defRPr>
            </a:lvl1pPr>
          </a:lstStyle>
          <a:p>
            <a:pPr lvl="0"/>
            <a:r>
              <a:rPr lang="en-US" dirty="0"/>
              <a:t>Click to Add </a:t>
            </a:r>
            <a:br>
              <a:rPr lang="en-US" dirty="0"/>
            </a:br>
            <a:r>
              <a:rPr lang="en-US" dirty="0"/>
              <a:t>a Four-Line Presentation Title </a:t>
            </a:r>
            <a:br>
              <a:rPr lang="en-US" dirty="0"/>
            </a:br>
            <a:r>
              <a:rPr lang="en-US" dirty="0"/>
              <a:t>to the Slide</a:t>
            </a:r>
          </a:p>
        </p:txBody>
      </p:sp>
      <p:pic>
        <p:nvPicPr>
          <p:cNvPr id="21" name="Picture 20" descr="ABET_OrangeWhite.eps"/>
          <p:cNvPicPr>
            <a:picLocks noChangeAspect="1"/>
          </p:cNvPicPr>
          <p:nvPr/>
        </p:nvPicPr>
        <p:blipFill>
          <a:blip r:embed="rId2" cstate="print"/>
          <a:stretch>
            <a:fillRect/>
          </a:stretch>
        </p:blipFill>
        <p:spPr>
          <a:xfrm>
            <a:off x="609600" y="431800"/>
            <a:ext cx="1049867" cy="787400"/>
          </a:xfrm>
          <a:prstGeom prst="rect">
            <a:avLst/>
          </a:prstGeom>
        </p:spPr>
      </p:pic>
      <p:sp>
        <p:nvSpPr>
          <p:cNvPr id="19" name="Text Placeholder 19"/>
          <p:cNvSpPr>
            <a:spLocks noGrp="1"/>
          </p:cNvSpPr>
          <p:nvPr>
            <p:ph type="body" sz="quarter" idx="12" hasCustomPrompt="1"/>
          </p:nvPr>
        </p:nvSpPr>
        <p:spPr>
          <a:xfrm>
            <a:off x="609600" y="5678424"/>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Presenter (First Last name)</a:t>
            </a:r>
          </a:p>
          <a:p>
            <a:pPr lvl="0"/>
            <a:endParaRPr lang="en-US" dirty="0"/>
          </a:p>
        </p:txBody>
      </p:sp>
      <p:sp>
        <p:nvSpPr>
          <p:cNvPr id="22" name="Text Placeholder 19"/>
          <p:cNvSpPr>
            <a:spLocks noGrp="1"/>
          </p:cNvSpPr>
          <p:nvPr>
            <p:ph type="body" sz="quarter" idx="13" hasCustomPrompt="1"/>
          </p:nvPr>
        </p:nvSpPr>
        <p:spPr>
          <a:xfrm>
            <a:off x="609600" y="6135624"/>
            <a:ext cx="4470400" cy="381000"/>
          </a:xfrm>
          <a:prstGeom prst="rect">
            <a:avLst/>
          </a:prstGeom>
        </p:spPr>
        <p:txBody>
          <a:bodyPr/>
          <a:lstStyle>
            <a:lvl1pPr marL="0" indent="0">
              <a:buNone/>
              <a:defRPr sz="1800" b="0" baseline="0">
                <a:solidFill>
                  <a:schemeClr val="tx1"/>
                </a:solidFill>
                <a:latin typeface="Arial" panose="020B0604020202020204" pitchFamily="34" charset="0"/>
                <a:cs typeface="Arial" panose="020B0604020202020204" pitchFamily="34" charset="0"/>
              </a:defRPr>
            </a:lvl1pPr>
          </a:lstStyle>
          <a:p>
            <a:pPr lvl="0"/>
            <a:r>
              <a:rPr lang="en-US" dirty="0"/>
              <a:t>Date (Month Day, Year)</a:t>
            </a:r>
          </a:p>
          <a:p>
            <a:pPr lvl="0"/>
            <a:endParaRPr lang="en-US" dirty="0"/>
          </a:p>
        </p:txBody>
      </p:sp>
    </p:spTree>
    <p:extLst>
      <p:ext uri="{BB962C8B-B14F-4D97-AF65-F5344CB8AC3E}">
        <p14:creationId xmlns:p14="http://schemas.microsoft.com/office/powerpoint/2010/main" val="10164247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6043218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9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25346958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20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1182544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21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5192476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2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998102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23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039304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24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9101971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25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0280674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6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2592295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27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22032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5" name="Title 4"/>
          <p:cNvSpPr>
            <a:spLocks noGrp="1"/>
          </p:cNvSpPr>
          <p:nvPr>
            <p:ph type="title"/>
          </p:nvPr>
        </p:nvSpPr>
        <p:spPr>
          <a:xfrm>
            <a:off x="609600" y="502920"/>
            <a:ext cx="10972800" cy="795528"/>
          </a:xfrm>
          <a:prstGeom prst="rect">
            <a:avLst/>
          </a:prstGeom>
        </p:spPr>
        <p:txBody>
          <a:bodyPr/>
          <a:lstStyle>
            <a:lvl1pPr algn="l">
              <a:defRPr sz="4000" b="1">
                <a:solidFill>
                  <a:srgbClr val="FF6600"/>
                </a:solidFill>
              </a:defRPr>
            </a:lvl1pPr>
          </a:lstStyle>
          <a:p>
            <a:r>
              <a:rPr lang="en-US" dirty="0"/>
              <a:t>Click to edit Master title style</a:t>
            </a:r>
          </a:p>
        </p:txBody>
      </p:sp>
      <p:sp>
        <p:nvSpPr>
          <p:cNvPr id="7" name="Text Placeholder 6"/>
          <p:cNvSpPr>
            <a:spLocks noGrp="1"/>
          </p:cNvSpPr>
          <p:nvPr>
            <p:ph type="body" sz="quarter" idx="11"/>
          </p:nvPr>
        </p:nvSpPr>
        <p:spPr>
          <a:xfrm>
            <a:off x="609600" y="1600200"/>
            <a:ext cx="1097280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70700609"/>
      </p:ext>
    </p:extLst>
  </p:cSld>
  <p:clrMapOvr>
    <a:masterClrMapping/>
  </p:clrMapOvr>
  <p:extLst>
    <p:ext uri="{DCECCB84-F9BA-43D5-87BE-67443E8EF086}">
      <p15:sldGuideLst xmlns:p15="http://schemas.microsoft.com/office/powerpoint/2012/main">
        <p15:guide id="1" orient="horz" pos="2160">
          <p15:clr>
            <a:srgbClr val="FBAE40"/>
          </p15:clr>
        </p15:guide>
        <p15:guide id="2" orient="horz" pos="62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28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33999278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29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2938631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30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12854783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31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40044056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32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C79316"/>
              </a:buClr>
              <a:buSzTx/>
              <a:buFont typeface="Arial" pitchFamily="34" charset="0"/>
              <a:buChar char="•"/>
              <a:tabLst/>
              <a:defRPr>
                <a:solidFill>
                  <a:srgbClr val="005C91"/>
                </a:solidFill>
              </a:defRPr>
            </a:lvl1pPr>
            <a:lvl2pPr eaLnBrk="1" latinLnBrk="0" hangingPunct="1">
              <a:buClr>
                <a:srgbClr val="C79316"/>
              </a:buClr>
              <a:buFont typeface="Wingdings" pitchFamily="2" charset="2"/>
              <a:buChar char="§"/>
              <a:defRPr>
                <a:solidFill>
                  <a:srgbClr val="005C91"/>
                </a:solidFill>
              </a:defRPr>
            </a:lvl2pPr>
            <a:lvl3pPr eaLnBrk="1" latinLnBrk="0" hangingPunct="1">
              <a:buClr>
                <a:srgbClr val="C79316"/>
              </a:buClr>
              <a:defRPr>
                <a:solidFill>
                  <a:srgbClr val="005C91"/>
                </a:solidFill>
              </a:defRPr>
            </a:lvl3pPr>
            <a:lvl4pPr eaLnBrk="1" latinLnBrk="0" hangingPunct="1">
              <a:buClr>
                <a:srgbClr val="C79316"/>
              </a:buClr>
              <a:buFont typeface="Wingdings" pitchFamily="2" charset="2"/>
              <a:buChar char="§"/>
              <a:defRPr>
                <a:solidFill>
                  <a:srgbClr val="005C91"/>
                </a:solidFill>
              </a:defRPr>
            </a:lvl4pPr>
            <a:lvl5pPr eaLnBrk="1" latinLnBrk="0" hangingPunct="1">
              <a:buClr>
                <a:srgbClr val="C79316"/>
              </a:buClr>
              <a:buFont typeface="Arial" pitchFamily="34" charset="0"/>
              <a:buChar char="•"/>
              <a:defRPr>
                <a:solidFill>
                  <a:srgbClr val="005C91"/>
                </a:solidFill>
              </a:defRPr>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C79316"/>
                </a:solidFill>
              </a:defRPr>
            </a:lvl1pPr>
          </a:lstStyle>
          <a:p>
            <a:pPr lvl="0"/>
            <a:r>
              <a:rPr lang="en-US"/>
              <a:t>Click to edit Master text styles</a:t>
            </a:r>
          </a:p>
        </p:txBody>
      </p:sp>
    </p:spTree>
    <p:extLst>
      <p:ext uri="{BB962C8B-B14F-4D97-AF65-F5344CB8AC3E}">
        <p14:creationId xmlns:p14="http://schemas.microsoft.com/office/powerpoint/2010/main" val="20481732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33_Title and Content">
    <p:spTree>
      <p:nvGrpSpPr>
        <p:cNvPr id="1" name=""/>
        <p:cNvGrpSpPr/>
        <p:nvPr/>
      </p:nvGrpSpPr>
      <p:grpSpPr>
        <a:xfrm>
          <a:off x="0" y="0"/>
          <a:ext cx="0" cy="0"/>
          <a:chOff x="0" y="0"/>
          <a:chExt cx="0" cy="0"/>
        </a:xfrm>
      </p:grpSpPr>
      <p:sp>
        <p:nvSpPr>
          <p:cNvPr id="16" name="Text Placeholder 15"/>
          <p:cNvSpPr>
            <a:spLocks noGrp="1"/>
          </p:cNvSpPr>
          <p:nvPr>
            <p:ph type="body" sz="quarter" idx="10"/>
          </p:nvPr>
        </p:nvSpPr>
        <p:spPr>
          <a:xfrm>
            <a:off x="609600" y="1600200"/>
            <a:ext cx="10972800" cy="4526280"/>
          </a:xfrm>
          <a:prstGeom prst="rect">
            <a:avLst/>
          </a:prstGeom>
        </p:spPr>
        <p:txBody>
          <a:bodyPr/>
          <a:lstStyle>
            <a:lvl1pPr marL="420624" marR="0" indent="-384048" algn="l" defTabSz="914400" rtl="0" eaLnBrk="1" fontAlgn="auto" latinLnBrk="0" hangingPunct="1">
              <a:lnSpc>
                <a:spcPct val="100000"/>
              </a:lnSpc>
              <a:spcBef>
                <a:spcPct val="20000"/>
              </a:spcBef>
              <a:spcAft>
                <a:spcPts val="0"/>
              </a:spcAft>
              <a:buClr>
                <a:srgbClr val="FF6600"/>
              </a:buClr>
              <a:buSzTx/>
              <a:buFont typeface="Arial" pitchFamily="34" charset="0"/>
              <a:buChar char="•"/>
              <a:tabLst/>
              <a:defRPr>
                <a:solidFill>
                  <a:srgbClr val="7F7F7F"/>
                </a:solidFill>
              </a:defRPr>
            </a:lvl1pPr>
            <a:lvl2pPr eaLnBrk="1" latinLnBrk="0" hangingPunct="1">
              <a:buClr>
                <a:srgbClr val="FF6600"/>
              </a:buClr>
              <a:buFont typeface="Wingdings" pitchFamily="2" charset="2"/>
              <a:buChar char="§"/>
              <a:defRPr>
                <a:solidFill>
                  <a:srgbClr val="7F7F7F"/>
                </a:solidFill>
              </a:defRPr>
            </a:lvl2pPr>
            <a:lvl3pPr eaLnBrk="1" latinLnBrk="0" hangingPunct="1">
              <a:buClr>
                <a:srgbClr val="FF6600"/>
              </a:buClr>
              <a:defRPr>
                <a:solidFill>
                  <a:srgbClr val="7F7F7F"/>
                </a:solidFill>
              </a:defRPr>
            </a:lvl3pPr>
            <a:lvl4pPr eaLnBrk="1" latinLnBrk="0" hangingPunct="1">
              <a:buClr>
                <a:srgbClr val="FF6600"/>
              </a:buClr>
              <a:buFont typeface="Wingdings" pitchFamily="2" charset="2"/>
              <a:buChar char="§"/>
              <a:defRPr>
                <a:solidFill>
                  <a:srgbClr val="7F7F7F"/>
                </a:solidFill>
              </a:defRPr>
            </a:lvl4pPr>
            <a:lvl5pPr eaLnBrk="1" latinLnBrk="0" hangingPunct="1">
              <a:buClr>
                <a:srgbClr val="FF6600"/>
              </a:buClr>
              <a:buFont typeface="Arial" pitchFamily="34" charset="0"/>
              <a:buChar char="•"/>
              <a:defRPr>
                <a:solidFill>
                  <a:srgbClr val="7F7F7F"/>
                </a:solidFill>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20" name="Text Placeholder 19"/>
          <p:cNvSpPr>
            <a:spLocks noGrp="1"/>
          </p:cNvSpPr>
          <p:nvPr>
            <p:ph type="body" sz="quarter" idx="11"/>
          </p:nvPr>
        </p:nvSpPr>
        <p:spPr>
          <a:xfrm>
            <a:off x="609600" y="274320"/>
            <a:ext cx="10972800" cy="1143000"/>
          </a:xfrm>
          <a:prstGeom prst="rect">
            <a:avLst/>
          </a:prstGeom>
        </p:spPr>
        <p:txBody>
          <a:bodyPr/>
          <a:lstStyle>
            <a:lvl1pPr marL="0" indent="0">
              <a:buNone/>
              <a:defRPr sz="4400">
                <a:solidFill>
                  <a:srgbClr val="FF6600"/>
                </a:solidFill>
              </a:defRPr>
            </a:lvl1pPr>
          </a:lstStyle>
          <a:p>
            <a:pPr lvl="0"/>
            <a:r>
              <a:rPr lang="en-US" dirty="0"/>
              <a:t>Click to edit Master text styles</a:t>
            </a:r>
          </a:p>
        </p:txBody>
      </p:sp>
    </p:spTree>
    <p:extLst>
      <p:ext uri="{BB962C8B-B14F-4D97-AF65-F5344CB8AC3E}">
        <p14:creationId xmlns:p14="http://schemas.microsoft.com/office/powerpoint/2010/main" val="345218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 Two-Line Title">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hasCustomPrompt="1"/>
          </p:nvPr>
        </p:nvSpPr>
        <p:spPr>
          <a:xfrm>
            <a:off x="609600" y="274320"/>
            <a:ext cx="10972800" cy="795528"/>
          </a:xfrm>
          <a:prstGeom prst="rect">
            <a:avLst/>
          </a:prstGeom>
        </p:spPr>
        <p:txBody>
          <a:bodyPr/>
          <a:lstStyle>
            <a:lvl1pPr algn="l">
              <a:defRPr sz="3600" b="1">
                <a:solidFill>
                  <a:srgbClr val="FF6600"/>
                </a:solidFill>
              </a:defRPr>
            </a:lvl1pPr>
          </a:lstStyle>
          <a:p>
            <a:r>
              <a:rPr lang="en-US" dirty="0"/>
              <a:t>Click to edit two-line title</a:t>
            </a:r>
          </a:p>
        </p:txBody>
      </p:sp>
      <p:sp>
        <p:nvSpPr>
          <p:cNvPr id="4" name="Text Placeholder 3"/>
          <p:cNvSpPr>
            <a:spLocks noGrp="1"/>
          </p:cNvSpPr>
          <p:nvPr>
            <p:ph type="body" sz="quarter" idx="10"/>
          </p:nvPr>
        </p:nvSpPr>
        <p:spPr>
          <a:xfrm>
            <a:off x="609600" y="1600200"/>
            <a:ext cx="1097280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697816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umbered List">
    <p:spTree>
      <p:nvGrpSpPr>
        <p:cNvPr id="1" name=""/>
        <p:cNvGrpSpPr/>
        <p:nvPr/>
      </p:nvGrpSpPr>
      <p:grpSpPr>
        <a:xfrm>
          <a:off x="0" y="0"/>
          <a:ext cx="0" cy="0"/>
          <a:chOff x="0" y="0"/>
          <a:chExt cx="0" cy="0"/>
        </a:xfrm>
      </p:grpSpPr>
      <p:pic>
        <p:nvPicPr>
          <p:cNvPr id="7" name="Picture 6"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p:nvPr>
        </p:nvSpPr>
        <p:spPr>
          <a:xfrm>
            <a:off x="609600" y="502920"/>
            <a:ext cx="10972800" cy="795528"/>
          </a:xfrm>
          <a:prstGeom prst="rect">
            <a:avLst/>
          </a:prstGeom>
        </p:spPr>
        <p:txBody>
          <a:bodyPr/>
          <a:lstStyle>
            <a:lvl1pPr algn="l">
              <a:defRPr sz="4000" b="1">
                <a:solidFill>
                  <a:srgbClr val="FF6600"/>
                </a:solidFill>
              </a:defRPr>
            </a:lvl1pPr>
          </a:lstStyle>
          <a:p>
            <a:r>
              <a:rPr lang="en-US"/>
              <a:t>Click to edit Master title style</a:t>
            </a:r>
            <a:endParaRPr lang="en-US" dirty="0"/>
          </a:p>
        </p:txBody>
      </p:sp>
      <p:sp>
        <p:nvSpPr>
          <p:cNvPr id="10" name="Text Placeholder 9"/>
          <p:cNvSpPr>
            <a:spLocks noGrp="1"/>
          </p:cNvSpPr>
          <p:nvPr>
            <p:ph type="body" sz="quarter" idx="10"/>
          </p:nvPr>
        </p:nvSpPr>
        <p:spPr>
          <a:xfrm>
            <a:off x="609600" y="1600200"/>
            <a:ext cx="10972800" cy="4343400"/>
          </a:xfrm>
          <a:prstGeom prst="rect">
            <a:avLst/>
          </a:prstGeom>
        </p:spPr>
        <p:txBody>
          <a:bodyPr/>
          <a:lstStyle>
            <a:lvl1pPr marL="514350" indent="-514350">
              <a:buClr>
                <a:srgbClr val="FF6600"/>
              </a:buClr>
              <a:buFont typeface="+mj-lt"/>
              <a:buAutoNum type="arabicParen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9159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umbered List - Two-Line Title">
    <p:spTree>
      <p:nvGrpSpPr>
        <p:cNvPr id="1" name=""/>
        <p:cNvGrpSpPr/>
        <p:nvPr/>
      </p:nvGrpSpPr>
      <p:grpSpPr>
        <a:xfrm>
          <a:off x="0" y="0"/>
          <a:ext cx="0" cy="0"/>
          <a:chOff x="0" y="0"/>
          <a:chExt cx="0" cy="0"/>
        </a:xfrm>
      </p:grpSpPr>
      <p:pic>
        <p:nvPicPr>
          <p:cNvPr id="7" name="Picture 6"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hasCustomPrompt="1"/>
          </p:nvPr>
        </p:nvSpPr>
        <p:spPr>
          <a:xfrm>
            <a:off x="609600" y="274320"/>
            <a:ext cx="10972800" cy="795528"/>
          </a:xfrm>
          <a:prstGeom prst="rect">
            <a:avLst/>
          </a:prstGeom>
        </p:spPr>
        <p:txBody>
          <a:bodyPr/>
          <a:lstStyle>
            <a:lvl1pPr algn="l">
              <a:defRPr sz="3600" b="1">
                <a:solidFill>
                  <a:srgbClr val="FF6600"/>
                </a:solidFill>
              </a:defRPr>
            </a:lvl1pPr>
          </a:lstStyle>
          <a:p>
            <a:r>
              <a:rPr lang="en-US" dirty="0"/>
              <a:t>Click to edit two-line title</a:t>
            </a:r>
          </a:p>
        </p:txBody>
      </p:sp>
      <p:sp>
        <p:nvSpPr>
          <p:cNvPr id="6" name="Text Placeholder 5"/>
          <p:cNvSpPr>
            <a:spLocks noGrp="1"/>
          </p:cNvSpPr>
          <p:nvPr>
            <p:ph type="body" sz="quarter" idx="10"/>
          </p:nvPr>
        </p:nvSpPr>
        <p:spPr>
          <a:xfrm>
            <a:off x="609600" y="1600200"/>
            <a:ext cx="10972800" cy="4343400"/>
          </a:xfrm>
          <a:prstGeom prst="rect">
            <a:avLst/>
          </a:prstGeom>
        </p:spPr>
        <p:txBody>
          <a:bodyPr/>
          <a:lstStyle>
            <a:lvl1pPr marL="514350" indent="-514350">
              <a:buClr>
                <a:srgbClr val="FF6600"/>
              </a:buClr>
              <a:buFont typeface="+mj-lt"/>
              <a:buAutoNum type="arabicParen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4410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p:nvPr>
        </p:nvSpPr>
        <p:spPr>
          <a:xfrm>
            <a:off x="609600" y="502920"/>
            <a:ext cx="10972800" cy="795528"/>
          </a:xfrm>
          <a:prstGeom prst="rect">
            <a:avLst/>
          </a:prstGeom>
        </p:spPr>
        <p:txBody>
          <a:bodyPr/>
          <a:lstStyle>
            <a:lvl1pPr algn="l">
              <a:defRPr sz="4000" b="1">
                <a:solidFill>
                  <a:srgbClr val="FF6600"/>
                </a:solidFill>
              </a:defRPr>
            </a:lvl1pPr>
          </a:lstStyle>
          <a:p>
            <a:r>
              <a:rPr lang="en-US"/>
              <a:t>Click to edit Master title style</a:t>
            </a:r>
            <a:endParaRPr lang="en-US" dirty="0"/>
          </a:p>
        </p:txBody>
      </p:sp>
      <p:sp>
        <p:nvSpPr>
          <p:cNvPr id="4" name="Content Placeholder 3"/>
          <p:cNvSpPr>
            <a:spLocks noGrp="1"/>
          </p:cNvSpPr>
          <p:nvPr>
            <p:ph sz="quarter" idx="10"/>
          </p:nvPr>
        </p:nvSpPr>
        <p:spPr>
          <a:xfrm>
            <a:off x="609600" y="1600200"/>
            <a:ext cx="536448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1"/>
          </p:nvPr>
        </p:nvSpPr>
        <p:spPr>
          <a:xfrm>
            <a:off x="6217920" y="1600200"/>
            <a:ext cx="536448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3922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ntent - Two-Line Title">
    <p:spTree>
      <p:nvGrpSpPr>
        <p:cNvPr id="1" name=""/>
        <p:cNvGrpSpPr/>
        <p:nvPr/>
      </p:nvGrpSpPr>
      <p:grpSpPr>
        <a:xfrm>
          <a:off x="0" y="0"/>
          <a:ext cx="0" cy="0"/>
          <a:chOff x="0" y="0"/>
          <a:chExt cx="0" cy="0"/>
        </a:xfrm>
      </p:grpSpPr>
      <p:pic>
        <p:nvPicPr>
          <p:cNvPr id="10" name="Picture 9" descr="ABET_White.eps"/>
          <p:cNvPicPr>
            <a:picLocks noChangeAspect="1"/>
          </p:cNvPicPr>
          <p:nvPr/>
        </p:nvPicPr>
        <p:blipFill>
          <a:blip r:embed="rId2" cstate="print"/>
          <a:stretch>
            <a:fillRect/>
          </a:stretch>
        </p:blipFill>
        <p:spPr>
          <a:xfrm>
            <a:off x="101600" y="6417734"/>
            <a:ext cx="1016000" cy="364066"/>
          </a:xfrm>
          <a:prstGeom prst="rect">
            <a:avLst/>
          </a:prstGeom>
        </p:spPr>
      </p:pic>
      <p:sp>
        <p:nvSpPr>
          <p:cNvPr id="2" name="Title 1"/>
          <p:cNvSpPr>
            <a:spLocks noGrp="1"/>
          </p:cNvSpPr>
          <p:nvPr>
            <p:ph type="title" hasCustomPrompt="1"/>
          </p:nvPr>
        </p:nvSpPr>
        <p:spPr>
          <a:xfrm>
            <a:off x="609600" y="274320"/>
            <a:ext cx="10972800" cy="795528"/>
          </a:xfrm>
          <a:prstGeom prst="rect">
            <a:avLst/>
          </a:prstGeom>
        </p:spPr>
        <p:txBody>
          <a:bodyPr/>
          <a:lstStyle>
            <a:lvl1pPr algn="l">
              <a:defRPr sz="3600" b="1">
                <a:solidFill>
                  <a:srgbClr val="FF6600"/>
                </a:solidFill>
              </a:defRPr>
            </a:lvl1pPr>
          </a:lstStyle>
          <a:p>
            <a:r>
              <a:rPr lang="en-US" dirty="0"/>
              <a:t>Click to edit two-line title</a:t>
            </a:r>
          </a:p>
        </p:txBody>
      </p:sp>
      <p:sp>
        <p:nvSpPr>
          <p:cNvPr id="4" name="Content Placeholder 3"/>
          <p:cNvSpPr>
            <a:spLocks noGrp="1"/>
          </p:cNvSpPr>
          <p:nvPr>
            <p:ph sz="quarter" idx="10"/>
          </p:nvPr>
        </p:nvSpPr>
        <p:spPr>
          <a:xfrm>
            <a:off x="609600" y="1600200"/>
            <a:ext cx="536448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6"/>
          <p:cNvSpPr>
            <a:spLocks noGrp="1"/>
          </p:cNvSpPr>
          <p:nvPr>
            <p:ph sz="quarter" idx="11"/>
          </p:nvPr>
        </p:nvSpPr>
        <p:spPr>
          <a:xfrm>
            <a:off x="6217920" y="1600200"/>
            <a:ext cx="5364480" cy="4343400"/>
          </a:xfrm>
          <a:prstGeom prst="rect">
            <a:avLst/>
          </a:prstGeom>
        </p:spPr>
        <p:txBody>
          <a:bodyPr/>
          <a:lstStyle>
            <a:lvl1pPr marL="342900" indent="-342900">
              <a:buClr>
                <a:srgbClr val="FF6600"/>
              </a:buClr>
              <a:buFont typeface="Arial" panose="020B0604020202020204" pitchFamily="34" charset="0"/>
              <a:buChar char="•"/>
              <a:defRPr>
                <a:solidFill>
                  <a:srgbClr val="7F7F7F"/>
                </a:solidFill>
              </a:defRPr>
            </a:lvl1pPr>
            <a:lvl2pPr marL="742950" indent="-285750">
              <a:buClr>
                <a:srgbClr val="FF6600"/>
              </a:buClr>
              <a:buFont typeface="Arial" panose="020B0604020202020204" pitchFamily="34" charset="0"/>
              <a:buChar char="•"/>
              <a:defRPr>
                <a:solidFill>
                  <a:srgbClr val="7F7F7F"/>
                </a:solidFill>
              </a:defRPr>
            </a:lvl2pPr>
            <a:lvl3pPr marL="1143000" indent="-228600">
              <a:buClr>
                <a:srgbClr val="FF6600"/>
              </a:buClr>
              <a:buFont typeface="Arial" panose="020B0604020202020204" pitchFamily="34" charset="0"/>
              <a:buChar char="•"/>
              <a:defRPr>
                <a:solidFill>
                  <a:srgbClr val="7F7F7F"/>
                </a:solidFill>
              </a:defRPr>
            </a:lvl3pPr>
            <a:lvl4pPr marL="1600200" indent="-228600">
              <a:buClr>
                <a:srgbClr val="FF6600"/>
              </a:buClr>
              <a:buFont typeface="Arial" panose="020B0604020202020204" pitchFamily="34" charset="0"/>
              <a:buChar char="•"/>
              <a:defRPr>
                <a:solidFill>
                  <a:srgbClr val="7F7F7F"/>
                </a:solidFill>
              </a:defRPr>
            </a:lvl4pPr>
            <a:lvl5pPr marL="2057400" indent="-228600">
              <a:buClr>
                <a:srgbClr val="FF6600"/>
              </a:buClr>
              <a:buFont typeface="Arial" panose="020B0604020202020204" pitchFamily="34" charset="0"/>
              <a:buChar char="•"/>
              <a:defRPr sz="1800">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5969706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5"/>
          <p:cNvSpPr/>
          <p:nvPr/>
        </p:nvSpPr>
        <p:spPr>
          <a:xfrm>
            <a:off x="0" y="6324600"/>
            <a:ext cx="12192000" cy="5334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dirty="0">
              <a:latin typeface="Arial" panose="020B0604020202020204" pitchFamily="34" charset="0"/>
            </a:endParaRPr>
          </a:p>
        </p:txBody>
      </p:sp>
      <p:sp>
        <p:nvSpPr>
          <p:cNvPr id="7" name="TextBox 6"/>
          <p:cNvSpPr txBox="1"/>
          <p:nvPr/>
        </p:nvSpPr>
        <p:spPr>
          <a:xfrm>
            <a:off x="11582401" y="6459538"/>
            <a:ext cx="546100" cy="276999"/>
          </a:xfrm>
          <a:prstGeom prst="rect">
            <a:avLst/>
          </a:prstGeom>
          <a:noFill/>
        </p:spPr>
        <p:txBody>
          <a:bodyPr>
            <a:prstTxWarp prst="textNoShape">
              <a:avLst/>
            </a:prstTxWarp>
            <a:spAutoFit/>
          </a:bodyPr>
          <a:lstStyle/>
          <a:p>
            <a:fld id="{06E5F009-BD0D-8B40-8D0C-B16BD4BECA38}" type="slidenum">
              <a:rPr lang="en-US" sz="1200" b="1">
                <a:solidFill>
                  <a:schemeClr val="bg1"/>
                </a:solidFill>
                <a:latin typeface="Arial" panose="020B0604020202020204" pitchFamily="34" charset="0"/>
                <a:ea typeface="Helvetica" pitchFamily="-105" charset="0"/>
                <a:cs typeface="Arial" panose="020B0604020202020204" pitchFamily="34" charset="0"/>
              </a:rPr>
              <a:pPr/>
              <a:t>‹#›</a:t>
            </a:fld>
            <a:endParaRPr lang="en-US" sz="1200" b="1" dirty="0">
              <a:solidFill>
                <a:schemeClr val="bg1"/>
              </a:solidFill>
              <a:latin typeface="Arial" panose="020B0604020202020204" pitchFamily="34" charset="0"/>
              <a:ea typeface="Helvetica" pitchFamily="-105" charset="0"/>
              <a:cs typeface="Arial" panose="020B0604020202020204" pitchFamily="34" charset="0"/>
            </a:endParaRPr>
          </a:p>
        </p:txBody>
      </p:sp>
      <p:pic>
        <p:nvPicPr>
          <p:cNvPr id="4" name="Picture 3" descr="ABET_White.eps"/>
          <p:cNvPicPr>
            <a:picLocks noChangeAspect="1"/>
          </p:cNvPicPr>
          <p:nvPr/>
        </p:nvPicPr>
        <p:blipFill>
          <a:blip r:embed="rId47" cstate="print"/>
          <a:stretch>
            <a:fillRect/>
          </a:stretch>
        </p:blipFill>
        <p:spPr>
          <a:xfrm>
            <a:off x="101600" y="6417734"/>
            <a:ext cx="1016000" cy="364066"/>
          </a:xfrm>
          <a:prstGeom prst="rect">
            <a:avLst/>
          </a:prstGeom>
        </p:spPr>
      </p:pic>
    </p:spTree>
    <p:extLst>
      <p:ext uri="{BB962C8B-B14F-4D97-AF65-F5344CB8AC3E}">
        <p14:creationId xmlns:p14="http://schemas.microsoft.com/office/powerpoint/2010/main" val="381217108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3" r:id="rId14"/>
    <p:sldLayoutId id="2147483684" r:id="rId15"/>
    <p:sldLayoutId id="2147483685" r:id="rId16"/>
    <p:sldLayoutId id="2147483686" r:id="rId17"/>
    <p:sldLayoutId id="2147483687" r:id="rId18"/>
    <p:sldLayoutId id="2147483688" r:id="rId19"/>
    <p:sldLayoutId id="2147483689" r:id="rId20"/>
    <p:sldLayoutId id="2147483690" r:id="rId21"/>
    <p:sldLayoutId id="2147483691" r:id="rId22"/>
    <p:sldLayoutId id="2147483692" r:id="rId23"/>
    <p:sldLayoutId id="2147483693" r:id="rId24"/>
    <p:sldLayoutId id="2147483694" r:id="rId25"/>
    <p:sldLayoutId id="2147483695" r:id="rId26"/>
    <p:sldLayoutId id="2147483696" r:id="rId27"/>
    <p:sldLayoutId id="2147483697" r:id="rId28"/>
    <p:sldLayoutId id="2147483698" r:id="rId29"/>
    <p:sldLayoutId id="2147483699" r:id="rId30"/>
    <p:sldLayoutId id="2147483700" r:id="rId31"/>
    <p:sldLayoutId id="2147483701" r:id="rId32"/>
    <p:sldLayoutId id="2147483702" r:id="rId33"/>
    <p:sldLayoutId id="2147483703" r:id="rId34"/>
    <p:sldLayoutId id="2147483704" r:id="rId35"/>
    <p:sldLayoutId id="2147483705" r:id="rId36"/>
    <p:sldLayoutId id="2147483706" r:id="rId37"/>
    <p:sldLayoutId id="2147483707" r:id="rId38"/>
    <p:sldLayoutId id="2147483708" r:id="rId39"/>
    <p:sldLayoutId id="2147483709" r:id="rId40"/>
    <p:sldLayoutId id="2147483710" r:id="rId41"/>
    <p:sldLayoutId id="2147483711" r:id="rId42"/>
    <p:sldLayoutId id="2147483712" r:id="rId43"/>
    <p:sldLayoutId id="2147483713" r:id="rId44"/>
    <p:sldLayoutId id="2147483714" r:id="rId45"/>
  </p:sldLayoutIdLst>
  <p:txStyles>
    <p:titleStyle>
      <a:lvl1pPr algn="ctr" defTabSz="914400" rtl="0" eaLnBrk="1" latinLnBrk="0" hangingPunct="1">
        <a:spcBef>
          <a:spcPct val="0"/>
        </a:spcBef>
        <a:buNone/>
        <a:defRPr sz="4400" kern="1200">
          <a:solidFill>
            <a:schemeClr val="tx1"/>
          </a:solidFill>
          <a:latin typeface="Arial"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www.abet.org/accreditation/ai-policy/"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slide" Target="slide58.xml"/><Relationship Id="rId3" Type="http://schemas.openxmlformats.org/officeDocument/2006/relationships/slide" Target="slide4.xml"/><Relationship Id="rId7" Type="http://schemas.openxmlformats.org/officeDocument/2006/relationships/slide" Target="slide35.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slide" Target="slide28.xml"/><Relationship Id="rId11" Type="http://schemas.openxmlformats.org/officeDocument/2006/relationships/slide" Target="slide72.xml"/><Relationship Id="rId5" Type="http://schemas.openxmlformats.org/officeDocument/2006/relationships/slide" Target="slide21.xml"/><Relationship Id="rId10" Type="http://schemas.openxmlformats.org/officeDocument/2006/relationships/slide" Target="slide68.xml"/><Relationship Id="rId4" Type="http://schemas.openxmlformats.org/officeDocument/2006/relationships/slide" Target="slide11.xml"/><Relationship Id="rId9" Type="http://schemas.openxmlformats.org/officeDocument/2006/relationships/slide" Target="slide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EAC PRE-VISIT TRAINING</a:t>
            </a:r>
            <a:br>
              <a:rPr lang="en-US" dirty="0">
                <a:solidFill>
                  <a:schemeClr val="tx1"/>
                </a:solidFill>
              </a:rPr>
            </a:br>
            <a:r>
              <a:rPr lang="en-US" dirty="0">
                <a:solidFill>
                  <a:schemeClr val="tx1"/>
                </a:solidFill>
              </a:rPr>
              <a:t>2026-27 EVALUATION CYCLE</a:t>
            </a:r>
          </a:p>
        </p:txBody>
      </p:sp>
      <p:sp>
        <p:nvSpPr>
          <p:cNvPr id="3" name="TextBox 2">
            <a:extLst>
              <a:ext uri="{FF2B5EF4-FFF2-40B4-BE49-F238E27FC236}">
                <a16:creationId xmlns:a16="http://schemas.microsoft.com/office/drawing/2014/main" id="{8F4FB9C7-C1B5-A603-C7D1-82C70C677684}"/>
              </a:ext>
            </a:extLst>
          </p:cNvPr>
          <p:cNvSpPr txBox="1"/>
          <p:nvPr/>
        </p:nvSpPr>
        <p:spPr>
          <a:xfrm>
            <a:off x="4733625" y="4237022"/>
            <a:ext cx="2623154" cy="646331"/>
          </a:xfrm>
          <a:prstGeom prst="rect">
            <a:avLst/>
          </a:prstGeom>
          <a:noFill/>
        </p:spPr>
        <p:txBody>
          <a:bodyPr wrap="none" rtlCol="0">
            <a:spAutoFit/>
          </a:bodyPr>
          <a:lstStyle/>
          <a:p>
            <a:pPr algn="ctr"/>
            <a:r>
              <a:rPr lang="en-US" b="1" dirty="0">
                <a:solidFill>
                  <a:srgbClr val="FFFF00"/>
                </a:solidFill>
              </a:rPr>
              <a:t>TC Handbook Task Group</a:t>
            </a:r>
          </a:p>
          <a:p>
            <a:pPr algn="ctr"/>
            <a:r>
              <a:rPr lang="en-US" b="1" dirty="0">
                <a:solidFill>
                  <a:srgbClr val="FFFF00"/>
                </a:solidFill>
              </a:rPr>
              <a:t>February 2026</a:t>
            </a:r>
          </a:p>
        </p:txBody>
      </p:sp>
    </p:spTree>
    <p:extLst>
      <p:ext uri="{BB962C8B-B14F-4D97-AF65-F5344CB8AC3E}">
        <p14:creationId xmlns:p14="http://schemas.microsoft.com/office/powerpoint/2010/main" val="2862030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69E3B6-FB76-981E-66E5-79F0DFE03B42}"/>
              </a:ext>
            </a:extLst>
          </p:cNvPr>
          <p:cNvSpPr>
            <a:spLocks noGrp="1"/>
          </p:cNvSpPr>
          <p:nvPr>
            <p:ph type="body" sz="quarter" idx="10"/>
          </p:nvPr>
        </p:nvSpPr>
        <p:spPr>
          <a:xfrm>
            <a:off x="635000" y="1358900"/>
            <a:ext cx="10972800" cy="3176886"/>
          </a:xfrm>
        </p:spPr>
        <p:txBody>
          <a:bodyPr/>
          <a:lstStyle/>
          <a:p>
            <a:pPr>
              <a:spcAft>
                <a:spcPts val="1200"/>
              </a:spcAft>
            </a:pPr>
            <a:r>
              <a:rPr lang="en-US" sz="2400" dirty="0">
                <a:solidFill>
                  <a:schemeClr val="tx1"/>
                </a:solidFill>
              </a:rPr>
              <a:t>Interact with institutional personnel in a timely, professional and collegial manner, showing appropriate respect for institutional personnel and students.</a:t>
            </a:r>
          </a:p>
          <a:p>
            <a:pPr>
              <a:spcAft>
                <a:spcPts val="1200"/>
              </a:spcAft>
            </a:pPr>
            <a:r>
              <a:rPr lang="en-US" sz="2400" dirty="0">
                <a:solidFill>
                  <a:schemeClr val="tx1"/>
                </a:solidFill>
              </a:rPr>
              <a:t>Be a benevolent auditor, working as a partner in a program’s continuous improvement process rather than as an investigator or detective.</a:t>
            </a:r>
          </a:p>
          <a:p>
            <a:pPr>
              <a:spcAft>
                <a:spcPts val="1200"/>
              </a:spcAft>
            </a:pPr>
            <a:r>
              <a:rPr lang="en-US" sz="2400" dirty="0">
                <a:solidFill>
                  <a:schemeClr val="tx1"/>
                </a:solidFill>
              </a:rPr>
              <a:t>Be helpful, as appropriate, in assisting programs to improve.  The ABET mission is to support universities in their efforts to foster student success.</a:t>
            </a:r>
          </a:p>
        </p:txBody>
      </p:sp>
      <p:sp>
        <p:nvSpPr>
          <p:cNvPr id="7" name="Title 3">
            <a:extLst>
              <a:ext uri="{FF2B5EF4-FFF2-40B4-BE49-F238E27FC236}">
                <a16:creationId xmlns:a16="http://schemas.microsoft.com/office/drawing/2014/main" id="{9354E49C-8575-F955-2EA4-A0BBC30462E9}"/>
              </a:ext>
            </a:extLst>
          </p:cNvPr>
          <p:cNvSpPr>
            <a:spLocks noGrp="1"/>
          </p:cNvSpPr>
          <p:nvPr>
            <p:ph type="title"/>
          </p:nvPr>
        </p:nvSpPr>
        <p:spPr>
          <a:xfrm>
            <a:off x="609600" y="502920"/>
            <a:ext cx="10972800" cy="795528"/>
          </a:xfrm>
        </p:spPr>
        <p:txBody>
          <a:bodyPr/>
          <a:lstStyle/>
          <a:p>
            <a:r>
              <a:rPr lang="en-US" sz="4000" dirty="0"/>
              <a:t>Courtesy</a:t>
            </a:r>
          </a:p>
        </p:txBody>
      </p:sp>
    </p:spTree>
    <p:extLst>
      <p:ext uri="{BB962C8B-B14F-4D97-AF65-F5344CB8AC3E}">
        <p14:creationId xmlns:p14="http://schemas.microsoft.com/office/powerpoint/2010/main" val="3663122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Visit Considerations</a:t>
            </a:r>
          </a:p>
        </p:txBody>
      </p:sp>
    </p:spTree>
    <p:extLst>
      <p:ext uri="{BB962C8B-B14F-4D97-AF65-F5344CB8AC3E}">
        <p14:creationId xmlns:p14="http://schemas.microsoft.com/office/powerpoint/2010/main" val="3854995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C8647-FD37-1B3B-0886-B0DC1DFCF3A3}"/>
              </a:ext>
            </a:extLst>
          </p:cNvPr>
          <p:cNvSpPr>
            <a:spLocks noGrp="1"/>
          </p:cNvSpPr>
          <p:nvPr>
            <p:ph type="title"/>
          </p:nvPr>
        </p:nvSpPr>
        <p:spPr/>
        <p:txBody>
          <a:bodyPr/>
          <a:lstStyle/>
          <a:p>
            <a:r>
              <a:rPr lang="en-US" dirty="0"/>
              <a:t>Visit Schedule – TC Responsibilities</a:t>
            </a:r>
          </a:p>
        </p:txBody>
      </p:sp>
      <p:sp>
        <p:nvSpPr>
          <p:cNvPr id="3" name="Text Placeholder 2">
            <a:extLst>
              <a:ext uri="{FF2B5EF4-FFF2-40B4-BE49-F238E27FC236}">
                <a16:creationId xmlns:a16="http://schemas.microsoft.com/office/drawing/2014/main" id="{12AD8872-87B8-861C-E057-14C56566CB9B}"/>
              </a:ext>
            </a:extLst>
          </p:cNvPr>
          <p:cNvSpPr>
            <a:spLocks noGrp="1"/>
          </p:cNvSpPr>
          <p:nvPr>
            <p:ph type="body" sz="quarter" idx="11"/>
          </p:nvPr>
        </p:nvSpPr>
        <p:spPr>
          <a:xfrm>
            <a:off x="609600" y="1437238"/>
            <a:ext cx="10972800" cy="4343400"/>
          </a:xfrm>
        </p:spPr>
        <p:txBody>
          <a:bodyPr/>
          <a:lstStyle/>
          <a:p>
            <a:r>
              <a:rPr lang="en-US" sz="2400" dirty="0">
                <a:solidFill>
                  <a:schemeClr val="tx1"/>
                </a:solidFill>
              </a:rPr>
              <a:t>Uses the template(s) in the TC Workbook to set visit schedule.</a:t>
            </a:r>
          </a:p>
          <a:p>
            <a:r>
              <a:rPr lang="en-US" sz="2400" dirty="0">
                <a:solidFill>
                  <a:schemeClr val="tx1"/>
                </a:solidFill>
              </a:rPr>
              <a:t>Communicates early with the institution to request senior leadership meetings.</a:t>
            </a:r>
          </a:p>
          <a:p>
            <a:r>
              <a:rPr lang="en-US" sz="2400" dirty="0">
                <a:solidFill>
                  <a:schemeClr val="tx1"/>
                </a:solidFill>
              </a:rPr>
              <a:t>Coordinates with PEVs to schedule program meetings well in advance, including meetings with faculty, staff, and students.</a:t>
            </a:r>
          </a:p>
          <a:p>
            <a:r>
              <a:rPr lang="en-US" sz="2400" dirty="0">
                <a:solidFill>
                  <a:schemeClr val="tx1"/>
                </a:solidFill>
              </a:rPr>
              <a:t>Coordinates support unit visits across the team.</a:t>
            </a:r>
          </a:p>
          <a:p>
            <a:r>
              <a:rPr lang="en-US" sz="2400" dirty="0">
                <a:solidFill>
                  <a:schemeClr val="tx1"/>
                </a:solidFill>
              </a:rPr>
              <a:t>If a program is delivered at multiple sites, takes extra care to coordinate with the program; this may be spread over additional days, if required.</a:t>
            </a:r>
          </a:p>
        </p:txBody>
      </p:sp>
    </p:spTree>
    <p:extLst>
      <p:ext uri="{BB962C8B-B14F-4D97-AF65-F5344CB8AC3E}">
        <p14:creationId xmlns:p14="http://schemas.microsoft.com/office/powerpoint/2010/main" val="224546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7B995-28AD-F68C-8117-1E3ACE0886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23E4C3-ADE9-10A1-6C2A-E64BE4768FDD}"/>
              </a:ext>
            </a:extLst>
          </p:cNvPr>
          <p:cNvSpPr>
            <a:spLocks noGrp="1"/>
          </p:cNvSpPr>
          <p:nvPr>
            <p:ph type="title"/>
          </p:nvPr>
        </p:nvSpPr>
        <p:spPr/>
        <p:txBody>
          <a:bodyPr/>
          <a:lstStyle/>
          <a:p>
            <a:r>
              <a:rPr lang="en-US" dirty="0"/>
              <a:t>Visit Schedule – PEV Responsibilities</a:t>
            </a:r>
          </a:p>
        </p:txBody>
      </p:sp>
      <p:sp>
        <p:nvSpPr>
          <p:cNvPr id="3" name="Text Placeholder 2">
            <a:extLst>
              <a:ext uri="{FF2B5EF4-FFF2-40B4-BE49-F238E27FC236}">
                <a16:creationId xmlns:a16="http://schemas.microsoft.com/office/drawing/2014/main" id="{0FF986E1-CAA6-5B5E-AF07-5C7D70F5A5BF}"/>
              </a:ext>
            </a:extLst>
          </p:cNvPr>
          <p:cNvSpPr>
            <a:spLocks noGrp="1"/>
          </p:cNvSpPr>
          <p:nvPr>
            <p:ph type="body" sz="quarter" idx="11"/>
          </p:nvPr>
        </p:nvSpPr>
        <p:spPr>
          <a:xfrm>
            <a:off x="609599" y="1298448"/>
            <a:ext cx="11259493" cy="4343400"/>
          </a:xfrm>
        </p:spPr>
        <p:txBody>
          <a:bodyPr/>
          <a:lstStyle/>
          <a:p>
            <a:r>
              <a:rPr lang="en-US" sz="2400" dirty="0">
                <a:solidFill>
                  <a:schemeClr val="tx1"/>
                </a:solidFill>
              </a:rPr>
              <a:t>Uses the template provided by the TC for the overall visit schedule.</a:t>
            </a:r>
          </a:p>
          <a:p>
            <a:pPr>
              <a:spcAft>
                <a:spcPts val="600"/>
              </a:spcAft>
            </a:pPr>
            <a:r>
              <a:rPr lang="en-US" sz="2400" dirty="0">
                <a:solidFill>
                  <a:schemeClr val="tx1"/>
                </a:solidFill>
              </a:rPr>
              <a:t>Works closely with the institutional program contact to arrange for meetings with program personnel:</a:t>
            </a:r>
          </a:p>
          <a:p>
            <a:pPr lvl="2"/>
            <a:r>
              <a:rPr lang="en-US" sz="1600" dirty="0">
                <a:solidFill>
                  <a:schemeClr val="tx1"/>
                </a:solidFill>
              </a:rPr>
              <a:t>Sunday (Day 0):  Tour of program facilities and meeting with laboratory support personnel</a:t>
            </a:r>
          </a:p>
          <a:p>
            <a:pPr lvl="2"/>
            <a:r>
              <a:rPr lang="en-US" sz="1600" dirty="0">
                <a:solidFill>
                  <a:schemeClr val="tx1"/>
                </a:solidFill>
              </a:rPr>
              <a:t>Monday (Day 1):  Meetings with program faculty, staff and students as appropriate. </a:t>
            </a:r>
            <a:endParaRPr lang="en-US" sz="2400" dirty="0">
              <a:solidFill>
                <a:schemeClr val="tx1"/>
              </a:solidFill>
            </a:endParaRPr>
          </a:p>
          <a:p>
            <a:r>
              <a:rPr lang="en-US" sz="2400" dirty="0">
                <a:solidFill>
                  <a:schemeClr val="tx1"/>
                </a:solidFill>
              </a:rPr>
              <a:t>Meetings with faculty and staff configured to assess compliance with criteria, and to explore issues that may have arisen from review of self-study.</a:t>
            </a:r>
          </a:p>
          <a:p>
            <a:r>
              <a:rPr lang="en-US" sz="2400" dirty="0">
                <a:solidFill>
                  <a:schemeClr val="tx1"/>
                </a:solidFill>
              </a:rPr>
              <a:t>Areas of emphasis include review of continuous improvement process, culminating engineering design experience, student advising and support.</a:t>
            </a:r>
          </a:p>
          <a:p>
            <a:r>
              <a:rPr lang="en-US" sz="2400" dirty="0">
                <a:solidFill>
                  <a:schemeClr val="tx1"/>
                </a:solidFill>
              </a:rPr>
              <a:t>Meeting with students may be best scheduled at a regular class meeting time.</a:t>
            </a:r>
          </a:p>
          <a:p>
            <a:r>
              <a:rPr lang="en-US" sz="2400" dirty="0">
                <a:solidFill>
                  <a:schemeClr val="tx1"/>
                </a:solidFill>
              </a:rPr>
              <a:t>Include de-briefing with program leadership at the end of each day.</a:t>
            </a:r>
          </a:p>
        </p:txBody>
      </p:sp>
    </p:spTree>
    <p:extLst>
      <p:ext uri="{BB962C8B-B14F-4D97-AF65-F5344CB8AC3E}">
        <p14:creationId xmlns:p14="http://schemas.microsoft.com/office/powerpoint/2010/main" val="2774210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97E4F-CB8B-630A-C894-D1E6152063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B10C22-78C1-ACF6-5365-CA65237059D3}"/>
              </a:ext>
            </a:extLst>
          </p:cNvPr>
          <p:cNvSpPr>
            <a:spLocks noGrp="1"/>
          </p:cNvSpPr>
          <p:nvPr>
            <p:ph type="title"/>
          </p:nvPr>
        </p:nvSpPr>
        <p:spPr/>
        <p:txBody>
          <a:bodyPr/>
          <a:lstStyle/>
          <a:p>
            <a:r>
              <a:rPr lang="en-US" dirty="0"/>
              <a:t>Support Unit Assignments</a:t>
            </a:r>
          </a:p>
        </p:txBody>
      </p:sp>
      <p:sp>
        <p:nvSpPr>
          <p:cNvPr id="3" name="Text Placeholder 2">
            <a:extLst>
              <a:ext uri="{FF2B5EF4-FFF2-40B4-BE49-F238E27FC236}">
                <a16:creationId xmlns:a16="http://schemas.microsoft.com/office/drawing/2014/main" id="{6B7D657A-2962-608E-D9CD-C327469001B9}"/>
              </a:ext>
            </a:extLst>
          </p:cNvPr>
          <p:cNvSpPr>
            <a:spLocks noGrp="1"/>
          </p:cNvSpPr>
          <p:nvPr>
            <p:ph type="body" sz="quarter" idx="11"/>
          </p:nvPr>
        </p:nvSpPr>
        <p:spPr>
          <a:xfrm>
            <a:off x="609600" y="1437238"/>
            <a:ext cx="10643118" cy="3551221"/>
          </a:xfrm>
        </p:spPr>
        <p:txBody>
          <a:bodyPr/>
          <a:lstStyle/>
          <a:p>
            <a:pPr algn="just">
              <a:spcAft>
                <a:spcPts val="600"/>
              </a:spcAft>
            </a:pPr>
            <a:r>
              <a:rPr lang="en-US" sz="2400" dirty="0">
                <a:solidFill>
                  <a:schemeClr val="tx1"/>
                </a:solidFill>
              </a:rPr>
              <a:t>PEV meetings with support unit representatives are typically scheduled after lunch on Day 1 of the visit.</a:t>
            </a:r>
          </a:p>
          <a:p>
            <a:pPr algn="just">
              <a:spcAft>
                <a:spcPts val="600"/>
              </a:spcAft>
            </a:pPr>
            <a:r>
              <a:rPr lang="en-US" sz="2400" dirty="0">
                <a:solidFill>
                  <a:schemeClr val="tx1"/>
                </a:solidFill>
              </a:rPr>
              <a:t>The TC coordinates PEV assignments to specific support areas based on team needs and assessment requirements.</a:t>
            </a:r>
          </a:p>
          <a:p>
            <a:pPr algn="just">
              <a:spcAft>
                <a:spcPts val="600"/>
              </a:spcAft>
            </a:pPr>
            <a:r>
              <a:rPr lang="en-US" sz="2400" dirty="0">
                <a:solidFill>
                  <a:schemeClr val="tx1"/>
                </a:solidFill>
              </a:rPr>
              <a:t>Support units examined typically include: biology, chemistry, mathematics, physics, statistics, humanities and/or writing program, as well as computing/information technology and libraries.</a:t>
            </a:r>
          </a:p>
          <a:p>
            <a:pPr algn="just">
              <a:spcAft>
                <a:spcPts val="600"/>
              </a:spcAft>
            </a:pPr>
            <a:r>
              <a:rPr lang="en-US" sz="2400" dirty="0">
                <a:solidFill>
                  <a:schemeClr val="tx1"/>
                </a:solidFill>
              </a:rPr>
              <a:t>Support unit visits encompass a meeting with unit personnel, as well as a tour of instructional facilities (e.g. laboratories), as applicable.</a:t>
            </a:r>
          </a:p>
        </p:txBody>
      </p:sp>
    </p:spTree>
    <p:extLst>
      <p:ext uri="{BB962C8B-B14F-4D97-AF65-F5344CB8AC3E}">
        <p14:creationId xmlns:p14="http://schemas.microsoft.com/office/powerpoint/2010/main" val="2878856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44F2F-2128-2663-CAA8-A32ED0EEB2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7F78BC-B3A3-6E8E-A402-85D122E4ACC7}"/>
              </a:ext>
            </a:extLst>
          </p:cNvPr>
          <p:cNvSpPr>
            <a:spLocks noGrp="1"/>
          </p:cNvSpPr>
          <p:nvPr>
            <p:ph type="title"/>
          </p:nvPr>
        </p:nvSpPr>
        <p:spPr/>
        <p:txBody>
          <a:bodyPr/>
          <a:lstStyle/>
          <a:p>
            <a:r>
              <a:rPr lang="en-US" dirty="0"/>
              <a:t>Support Unit Assignments</a:t>
            </a:r>
            <a:br>
              <a:rPr lang="en-US" dirty="0"/>
            </a:br>
            <a:endParaRPr lang="en-US" dirty="0"/>
          </a:p>
        </p:txBody>
      </p:sp>
      <p:graphicFrame>
        <p:nvGraphicFramePr>
          <p:cNvPr id="4" name="Group 67">
            <a:extLst>
              <a:ext uri="{FF2B5EF4-FFF2-40B4-BE49-F238E27FC236}">
                <a16:creationId xmlns:a16="http://schemas.microsoft.com/office/drawing/2014/main" id="{E3FECFF2-D993-88DE-84F9-314F78E44102}"/>
              </a:ext>
            </a:extLst>
          </p:cNvPr>
          <p:cNvGraphicFramePr>
            <a:graphicFrameLocks noGrp="1"/>
          </p:cNvGraphicFramePr>
          <p:nvPr>
            <p:extLst>
              <p:ext uri="{D42A27DB-BD31-4B8C-83A1-F6EECF244321}">
                <p14:modId xmlns:p14="http://schemas.microsoft.com/office/powerpoint/2010/main" val="4153430603"/>
              </p:ext>
            </p:extLst>
          </p:nvPr>
        </p:nvGraphicFramePr>
        <p:xfrm>
          <a:off x="1189186" y="1567074"/>
          <a:ext cx="8487481" cy="3962400"/>
        </p:xfrm>
        <a:graphic>
          <a:graphicData uri="http://schemas.openxmlformats.org/drawingml/2006/table">
            <a:tbl>
              <a:tblPr/>
              <a:tblGrid>
                <a:gridCol w="3826434">
                  <a:extLst>
                    <a:ext uri="{9D8B030D-6E8A-4147-A177-3AD203B41FA5}">
                      <a16:colId xmlns:a16="http://schemas.microsoft.com/office/drawing/2014/main" val="20000"/>
                    </a:ext>
                  </a:extLst>
                </a:gridCol>
                <a:gridCol w="4661047">
                  <a:extLst>
                    <a:ext uri="{9D8B030D-6E8A-4147-A177-3AD203B41FA5}">
                      <a16:colId xmlns:a16="http://schemas.microsoft.com/office/drawing/2014/main" val="20001"/>
                    </a:ext>
                  </a:extLst>
                </a:gridCol>
              </a:tblGrid>
              <a:tr h="39590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Support Unit</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lumMod val="40000"/>
                        <a:lumOff val="6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Arial" charset="0"/>
                        </a:rPr>
                        <a:t>Assigned PEV</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lumMod val="40000"/>
                        <a:lumOff val="60000"/>
                      </a:schemeClr>
                    </a:solidFill>
                  </a:tcPr>
                </a:tc>
                <a:extLst>
                  <a:ext uri="{0D108BD9-81ED-4DB2-BD59-A6C34878D82A}">
                    <a16:rowId xmlns:a16="http://schemas.microsoft.com/office/drawing/2014/main" val="3697915414"/>
                  </a:ext>
                </a:extLst>
              </a:tr>
              <a:tr h="395906">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000" b="0" i="0" u="none" strike="noStrike" cap="none" normalizeH="0" baseline="0" dirty="0">
                          <a:ln>
                            <a:noFill/>
                          </a:ln>
                          <a:solidFill>
                            <a:schemeClr val="tx1"/>
                          </a:solidFill>
                          <a:effectLst/>
                          <a:latin typeface="Arial" charset="0"/>
                        </a:rPr>
                        <a:t>Biology</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Chemistry</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92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Mathematics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Physics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Statistics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General Education/Humanities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Writing Program</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Computing/Information Tech.</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93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Libraries</a:t>
                      </a: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anchor="ctr" horzOverflow="overflow">
                    <a:lnL w="1905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bl>
          </a:graphicData>
        </a:graphic>
      </p:graphicFrame>
      <p:sp>
        <p:nvSpPr>
          <p:cNvPr id="5" name="TextBox 3">
            <a:extLst>
              <a:ext uri="{FF2B5EF4-FFF2-40B4-BE49-F238E27FC236}">
                <a16:creationId xmlns:a16="http://schemas.microsoft.com/office/drawing/2014/main" id="{B98AD4CE-D326-5092-C525-32FD628D8FF9}"/>
              </a:ext>
            </a:extLst>
          </p:cNvPr>
          <p:cNvSpPr txBox="1">
            <a:spLocks noChangeArrowheads="1"/>
          </p:cNvSpPr>
          <p:nvPr/>
        </p:nvSpPr>
        <p:spPr bwMode="auto">
          <a:xfrm>
            <a:off x="1189186" y="5798100"/>
            <a:ext cx="8699500" cy="307777"/>
          </a:xfrm>
          <a:prstGeom prst="rect">
            <a:avLst/>
          </a:prstGeom>
          <a:noFill/>
          <a:ln w="9525">
            <a:noFill/>
            <a:miter lim="800000"/>
            <a:headEnd/>
            <a:tailEnd/>
          </a:ln>
        </p:spPr>
        <p:txBody>
          <a:bodyPr>
            <a:spAutoFit/>
          </a:bodyPr>
          <a:lstStyle/>
          <a:p>
            <a:r>
              <a:rPr lang="en-US" sz="1400" dirty="0">
                <a:solidFill>
                  <a:srgbClr val="C00000"/>
                </a:solidFill>
                <a:latin typeface="Arial" panose="020B0604020202020204" pitchFamily="34" charset="0"/>
                <a:cs typeface="Arial" panose="020B0604020202020204" pitchFamily="34" charset="0"/>
              </a:rPr>
              <a:t>(Team Chair should modify this page to reflect the support unit assignments to the PEVs)</a:t>
            </a:r>
          </a:p>
        </p:txBody>
      </p:sp>
    </p:spTree>
    <p:extLst>
      <p:ext uri="{BB962C8B-B14F-4D97-AF65-F5344CB8AC3E}">
        <p14:creationId xmlns:p14="http://schemas.microsoft.com/office/powerpoint/2010/main" val="1296137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Deliverables and Team Decisions</a:t>
            </a:r>
            <a:br>
              <a:rPr lang="en-US" dirty="0"/>
            </a:br>
            <a:endParaRPr lang="en-US" dirty="0"/>
          </a:p>
        </p:txBody>
      </p:sp>
      <p:sp>
        <p:nvSpPr>
          <p:cNvPr id="2" name="Text Placeholder 1"/>
          <p:cNvSpPr>
            <a:spLocks noGrp="1"/>
          </p:cNvSpPr>
          <p:nvPr>
            <p:ph type="body" sz="quarter" idx="11"/>
          </p:nvPr>
        </p:nvSpPr>
        <p:spPr>
          <a:xfrm>
            <a:off x="609599" y="1307457"/>
            <a:ext cx="10788713" cy="4624086"/>
          </a:xfrm>
        </p:spPr>
        <p:txBody>
          <a:bodyPr/>
          <a:lstStyle/>
          <a:p>
            <a:pPr marL="419100" indent="-382588">
              <a:spcBef>
                <a:spcPct val="0"/>
              </a:spcBef>
              <a:spcAft>
                <a:spcPts val="300"/>
              </a:spcAft>
            </a:pPr>
            <a:r>
              <a:rPr lang="en-US" sz="2400" dirty="0">
                <a:solidFill>
                  <a:schemeClr val="tx1"/>
                </a:solidFill>
              </a:rPr>
              <a:t>The following deliverables from each PEV must reflect team decisions:</a:t>
            </a:r>
          </a:p>
          <a:p>
            <a:pPr marL="722313" lvl="1" indent="-273050">
              <a:spcBef>
                <a:spcPct val="0"/>
              </a:spcBef>
              <a:spcAft>
                <a:spcPts val="300"/>
              </a:spcAft>
            </a:pPr>
            <a:r>
              <a:rPr lang="en-US" sz="2400" dirty="0">
                <a:solidFill>
                  <a:schemeClr val="tx1"/>
                </a:solidFill>
              </a:rPr>
              <a:t>A completed program audit, submitted in AMS, that accurately reflects the team findings for the program.</a:t>
            </a:r>
          </a:p>
          <a:p>
            <a:pPr marL="722313" lvl="1" indent="-273050">
              <a:spcBef>
                <a:spcPct val="0"/>
              </a:spcBef>
              <a:spcAft>
                <a:spcPts val="300"/>
              </a:spcAft>
            </a:pPr>
            <a:r>
              <a:rPr lang="en-US" sz="2400" dirty="0">
                <a:solidFill>
                  <a:schemeClr val="tx1"/>
                </a:solidFill>
              </a:rPr>
              <a:t>An exit statement, written in AMS and approved by the team chair, that will be:</a:t>
            </a:r>
          </a:p>
          <a:p>
            <a:pPr marL="1004888" lvl="2" indent="-255588">
              <a:spcBef>
                <a:spcPct val="0"/>
              </a:spcBef>
              <a:spcAft>
                <a:spcPts val="300"/>
              </a:spcAft>
              <a:buFont typeface="Arial" charset="0"/>
              <a:buChar char="•"/>
            </a:pPr>
            <a:r>
              <a:rPr lang="en-US" dirty="0">
                <a:solidFill>
                  <a:schemeClr val="tx1"/>
                </a:solidFill>
              </a:rPr>
              <a:t>read verbatim at the exit meeting</a:t>
            </a:r>
          </a:p>
          <a:p>
            <a:pPr marL="1004888" lvl="2" indent="-255588">
              <a:spcBef>
                <a:spcPct val="0"/>
              </a:spcBef>
              <a:spcAft>
                <a:spcPts val="300"/>
              </a:spcAft>
              <a:buFont typeface="Arial" charset="0"/>
              <a:buChar char="•"/>
            </a:pPr>
            <a:r>
              <a:rPr lang="en-US" dirty="0">
                <a:solidFill>
                  <a:schemeClr val="tx1"/>
                </a:solidFill>
              </a:rPr>
              <a:t>used as the basis for preparing the Draft Statement to the institution</a:t>
            </a:r>
          </a:p>
          <a:p>
            <a:pPr lvl="1">
              <a:spcAft>
                <a:spcPts val="1200"/>
              </a:spcAft>
            </a:pPr>
            <a:r>
              <a:rPr lang="en-US" sz="2400" dirty="0">
                <a:solidFill>
                  <a:schemeClr val="tx1"/>
                </a:solidFill>
              </a:rPr>
              <a:t>A recommended action relative to the program under review, which is consistent with the team’s conclusions.</a:t>
            </a:r>
          </a:p>
          <a:p>
            <a:pPr marL="419100" indent="-382588">
              <a:lnSpc>
                <a:spcPct val="95000"/>
              </a:lnSpc>
              <a:spcBef>
                <a:spcPct val="0"/>
              </a:spcBef>
              <a:spcAft>
                <a:spcPts val="300"/>
              </a:spcAft>
            </a:pPr>
            <a:r>
              <a:rPr lang="en-US" sz="2400" dirty="0">
                <a:solidFill>
                  <a:schemeClr val="tx1"/>
                </a:solidFill>
              </a:rPr>
              <a:t>The E331 PEV Review Worksheet is to be submitted to the team chair </a:t>
            </a:r>
            <a:r>
              <a:rPr lang="en-US" sz="2400" b="1" dirty="0">
                <a:solidFill>
                  <a:schemeClr val="tx1"/>
                </a:solidFill>
              </a:rPr>
              <a:t>before Day 0 </a:t>
            </a:r>
            <a:r>
              <a:rPr lang="en-US" sz="2400" dirty="0">
                <a:solidFill>
                  <a:schemeClr val="tx1"/>
                </a:solidFill>
              </a:rPr>
              <a:t>and updated at the end of the visit. </a:t>
            </a:r>
          </a:p>
          <a:p>
            <a:endParaRPr lang="en-US" dirty="0"/>
          </a:p>
        </p:txBody>
      </p:sp>
    </p:spTree>
    <p:extLst>
      <p:ext uri="{BB962C8B-B14F-4D97-AF65-F5344CB8AC3E}">
        <p14:creationId xmlns:p14="http://schemas.microsoft.com/office/powerpoint/2010/main" val="3471275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Use Current Forms</a:t>
            </a:r>
            <a:br>
              <a:rPr lang="en-US" dirty="0"/>
            </a:br>
            <a:endParaRPr lang="en-US" dirty="0"/>
          </a:p>
        </p:txBody>
      </p:sp>
      <p:sp>
        <p:nvSpPr>
          <p:cNvPr id="2" name="Text Placeholder 1"/>
          <p:cNvSpPr>
            <a:spLocks noGrp="1"/>
          </p:cNvSpPr>
          <p:nvPr>
            <p:ph type="body" sz="quarter" idx="11"/>
          </p:nvPr>
        </p:nvSpPr>
        <p:spPr>
          <a:xfrm>
            <a:off x="609600" y="1257300"/>
            <a:ext cx="10972800" cy="1419225"/>
          </a:xfrm>
        </p:spPr>
        <p:txBody>
          <a:bodyPr/>
          <a:lstStyle/>
          <a:p>
            <a:pPr lvl="0"/>
            <a:r>
              <a:rPr lang="en-US" sz="2400" dirty="0">
                <a:solidFill>
                  <a:schemeClr val="tx1"/>
                </a:solidFill>
              </a:rPr>
              <a:t>Be sure to use the forms in the current EAC PEV Workbook</a:t>
            </a:r>
          </a:p>
          <a:p>
            <a:pPr lvl="0"/>
            <a:r>
              <a:rPr lang="en-US" sz="2400" dirty="0">
                <a:solidFill>
                  <a:schemeClr val="tx1"/>
                </a:solidFill>
              </a:rPr>
              <a:t>The current version of the PEV Workbook can be downloaded directly from the </a:t>
            </a:r>
            <a:r>
              <a:rPr lang="en-US" sz="2400" b="1" dirty="0">
                <a:solidFill>
                  <a:schemeClr val="tx1"/>
                </a:solidFill>
              </a:rPr>
              <a:t>MyABET </a:t>
            </a:r>
            <a:r>
              <a:rPr lang="en-US" sz="2400" dirty="0">
                <a:solidFill>
                  <a:schemeClr val="tx1"/>
                </a:solidFill>
              </a:rPr>
              <a:t>portal.</a:t>
            </a:r>
          </a:p>
          <a:p>
            <a:pPr marL="0" lvl="0" indent="0">
              <a:buNone/>
            </a:pPr>
            <a:endParaRPr lang="en-US" sz="2400" dirty="0">
              <a:solidFill>
                <a:schemeClr val="tx1"/>
              </a:solidFill>
            </a:endParaRPr>
          </a:p>
          <a:p>
            <a:pPr marL="0" lvl="0" indent="0">
              <a:buNone/>
            </a:pPr>
            <a:endParaRPr lang="en-US" sz="2400" dirty="0">
              <a:solidFill>
                <a:schemeClr val="tx1"/>
              </a:solidFill>
            </a:endParaRPr>
          </a:p>
        </p:txBody>
      </p:sp>
      <p:grpSp>
        <p:nvGrpSpPr>
          <p:cNvPr id="9" name="Group 8">
            <a:extLst>
              <a:ext uri="{FF2B5EF4-FFF2-40B4-BE49-F238E27FC236}">
                <a16:creationId xmlns:a16="http://schemas.microsoft.com/office/drawing/2014/main" id="{87FE0D69-49B6-53C1-BEC1-FAA64CCFA4CD}"/>
              </a:ext>
            </a:extLst>
          </p:cNvPr>
          <p:cNvGrpSpPr/>
          <p:nvPr/>
        </p:nvGrpSpPr>
        <p:grpSpPr>
          <a:xfrm>
            <a:off x="4050307" y="2285081"/>
            <a:ext cx="7281863" cy="3919538"/>
            <a:chOff x="4050307" y="2285081"/>
            <a:chExt cx="7281863" cy="3919538"/>
          </a:xfrm>
        </p:grpSpPr>
        <p:pic>
          <p:nvPicPr>
            <p:cNvPr id="5" name="Picture 4">
              <a:extLst>
                <a:ext uri="{FF2B5EF4-FFF2-40B4-BE49-F238E27FC236}">
                  <a16:creationId xmlns:a16="http://schemas.microsoft.com/office/drawing/2014/main" id="{CD6F870C-40BA-E98A-AF10-8A0A36D211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307" y="2285081"/>
              <a:ext cx="7281863" cy="3919538"/>
            </a:xfrm>
            <a:prstGeom prst="rect">
              <a:avLst/>
            </a:prstGeom>
            <a:ln w="38100">
              <a:solidFill>
                <a:schemeClr val="accent5">
                  <a:lumMod val="50000"/>
                </a:schemeClr>
              </a:solidFill>
            </a:ln>
          </p:spPr>
        </p:pic>
        <p:cxnSp>
          <p:nvCxnSpPr>
            <p:cNvPr id="7" name="Straight Arrow Connector 6">
              <a:extLst>
                <a:ext uri="{FF2B5EF4-FFF2-40B4-BE49-F238E27FC236}">
                  <a16:creationId xmlns:a16="http://schemas.microsoft.com/office/drawing/2014/main" id="{78B6E397-CE47-EDED-53F8-3AB956AA26FD}"/>
                </a:ext>
              </a:extLst>
            </p:cNvPr>
            <p:cNvCxnSpPr>
              <a:cxnSpLocks/>
            </p:cNvCxnSpPr>
            <p:nvPr/>
          </p:nvCxnSpPr>
          <p:spPr>
            <a:xfrm flipH="1">
              <a:off x="5053720" y="4444402"/>
              <a:ext cx="876300"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6755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8C47B-D845-F4B5-4700-C2AD788CD32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E26C754-9CF9-7687-4F03-4176A7D1A5C8}"/>
              </a:ext>
            </a:extLst>
          </p:cNvPr>
          <p:cNvSpPr>
            <a:spLocks noGrp="1"/>
          </p:cNvSpPr>
          <p:nvPr>
            <p:ph type="title"/>
          </p:nvPr>
        </p:nvSpPr>
        <p:spPr/>
        <p:txBody>
          <a:bodyPr/>
          <a:lstStyle/>
          <a:p>
            <a:r>
              <a:rPr lang="en-US" dirty="0"/>
              <a:t>ABET Policy on Artificial Intelligence</a:t>
            </a:r>
            <a:br>
              <a:rPr lang="en-US" dirty="0"/>
            </a:br>
            <a:endParaRPr lang="en-US" dirty="0"/>
          </a:p>
        </p:txBody>
      </p:sp>
      <p:sp>
        <p:nvSpPr>
          <p:cNvPr id="2" name="Text Placeholder 1">
            <a:extLst>
              <a:ext uri="{FF2B5EF4-FFF2-40B4-BE49-F238E27FC236}">
                <a16:creationId xmlns:a16="http://schemas.microsoft.com/office/drawing/2014/main" id="{BA634D37-E7B8-535D-4300-F5A26E830BAC}"/>
              </a:ext>
            </a:extLst>
          </p:cNvPr>
          <p:cNvSpPr>
            <a:spLocks noGrp="1"/>
          </p:cNvSpPr>
          <p:nvPr>
            <p:ph type="body" sz="quarter" idx="11"/>
          </p:nvPr>
        </p:nvSpPr>
        <p:spPr>
          <a:xfrm>
            <a:off x="609600" y="1393103"/>
            <a:ext cx="10972800" cy="3658732"/>
          </a:xfrm>
        </p:spPr>
        <p:txBody>
          <a:bodyPr/>
          <a:lstStyle/>
          <a:p>
            <a:pPr marL="0" lvl="0" indent="0">
              <a:spcAft>
                <a:spcPts val="1200"/>
              </a:spcAft>
              <a:buNone/>
            </a:pPr>
            <a:r>
              <a:rPr lang="en-US" sz="2400" dirty="0">
                <a:solidFill>
                  <a:schemeClr val="tx1"/>
                </a:solidFill>
              </a:rPr>
              <a:t>Team members are encouraged to review the posted ABET policy on artificial intelligence, available at:  </a:t>
            </a:r>
          </a:p>
          <a:p>
            <a:pPr marL="0" lvl="0" indent="0">
              <a:buNone/>
            </a:pPr>
            <a:r>
              <a:rPr lang="en-US" sz="2400" dirty="0">
                <a:solidFill>
                  <a:schemeClr val="tx1"/>
                </a:solidFill>
                <a:hlinkClick r:id="rId3"/>
              </a:rPr>
              <a:t>https://www.abet.org/accreditation/ai-policy/</a:t>
            </a:r>
            <a:endParaRPr lang="en-US" sz="2400" dirty="0">
              <a:solidFill>
                <a:schemeClr val="tx1"/>
              </a:solidFill>
            </a:endParaRPr>
          </a:p>
          <a:p>
            <a:pPr marL="0" lvl="0" indent="0">
              <a:buNone/>
            </a:pPr>
            <a:endParaRPr lang="en-US" sz="2000" i="1" dirty="0">
              <a:solidFill>
                <a:schemeClr val="tx1"/>
              </a:solidFill>
            </a:endParaRPr>
          </a:p>
          <a:p>
            <a:pPr marL="0" lvl="0" indent="0" algn="just">
              <a:buNone/>
            </a:pPr>
            <a:r>
              <a:rPr lang="en-US" sz="2200" dirty="0">
                <a:solidFill>
                  <a:schemeClr val="tx1"/>
                </a:solidFill>
              </a:rPr>
              <a:t>PEVs have a responsibility to ensure full compliance with ABET policies on confidentiality as they pertain to any written materials or data provided by the institution.  Accordingly, generative AI tools may </a:t>
            </a:r>
            <a:r>
              <a:rPr lang="en-US" sz="2200" u="sng" dirty="0">
                <a:solidFill>
                  <a:schemeClr val="tx1"/>
                </a:solidFill>
              </a:rPr>
              <a:t>not</a:t>
            </a:r>
            <a:r>
              <a:rPr lang="en-US" sz="2200" dirty="0">
                <a:solidFill>
                  <a:schemeClr val="tx1"/>
                </a:solidFill>
              </a:rPr>
              <a:t> be used by the PEV for any portion of ABET evaluation activities, including preparation of communications with program personnel, analysis of materials, formulation of draft statements, etc.</a:t>
            </a:r>
            <a:endParaRPr lang="en-US" sz="2000" i="1" dirty="0">
              <a:solidFill>
                <a:schemeClr val="tx1"/>
              </a:solidFill>
            </a:endParaRPr>
          </a:p>
          <a:p>
            <a:pPr marL="0" lvl="0" indent="0">
              <a:buNone/>
            </a:pPr>
            <a:endParaRPr lang="en-US" sz="2000" i="1" dirty="0">
              <a:solidFill>
                <a:schemeClr val="tx1"/>
              </a:solidFill>
            </a:endParaRPr>
          </a:p>
          <a:p>
            <a:pPr marL="0" lvl="0" indent="0">
              <a:buNone/>
            </a:pPr>
            <a:endParaRPr lang="en-US" sz="2000" i="1" dirty="0">
              <a:solidFill>
                <a:schemeClr val="tx1"/>
              </a:solidFill>
            </a:endParaRPr>
          </a:p>
          <a:p>
            <a:pPr marL="0" lvl="0" indent="0">
              <a:buNone/>
            </a:pPr>
            <a:endParaRPr lang="en-US" sz="2000" i="1" dirty="0">
              <a:solidFill>
                <a:schemeClr val="tx1"/>
              </a:solidFill>
            </a:endParaRPr>
          </a:p>
          <a:p>
            <a:pPr marL="0" lvl="0" indent="0">
              <a:buNone/>
            </a:pPr>
            <a:endParaRPr lang="en-US" sz="2400" dirty="0">
              <a:solidFill>
                <a:schemeClr val="tx1"/>
              </a:solidFill>
            </a:endParaRPr>
          </a:p>
        </p:txBody>
      </p:sp>
    </p:spTree>
    <p:extLst>
      <p:ext uri="{BB962C8B-B14F-4D97-AF65-F5344CB8AC3E}">
        <p14:creationId xmlns:p14="http://schemas.microsoft.com/office/powerpoint/2010/main" val="4268327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COVID-19 Impact on Program Delivery </a:t>
            </a:r>
          </a:p>
        </p:txBody>
      </p:sp>
      <p:sp>
        <p:nvSpPr>
          <p:cNvPr id="3" name="Text Placeholder 2"/>
          <p:cNvSpPr>
            <a:spLocks noGrp="1"/>
          </p:cNvSpPr>
          <p:nvPr>
            <p:ph type="body" sz="quarter" idx="11"/>
          </p:nvPr>
        </p:nvSpPr>
        <p:spPr>
          <a:xfrm>
            <a:off x="609600" y="1298448"/>
            <a:ext cx="10852484" cy="4343400"/>
          </a:xfrm>
        </p:spPr>
        <p:txBody>
          <a:bodyPr/>
          <a:lstStyle/>
          <a:p>
            <a:pPr algn="just"/>
            <a:r>
              <a:rPr lang="en-US" sz="2400" dirty="0">
                <a:solidFill>
                  <a:schemeClr val="tx1"/>
                </a:solidFill>
              </a:rPr>
              <a:t>The impacts of the global pandemic on program administration were likely to have been most pronounced during the period 2020-22.  As such, reviews conducted during the 2026-27 evaluation cycle may reflect impacts on program delivery and assessment activities related to the pandemic period.</a:t>
            </a:r>
          </a:p>
          <a:p>
            <a:pPr marL="0" indent="0" algn="just">
              <a:buNone/>
            </a:pPr>
            <a:endParaRPr lang="en-US" sz="2000" dirty="0">
              <a:solidFill>
                <a:schemeClr val="tx1"/>
              </a:solidFill>
            </a:endParaRPr>
          </a:p>
          <a:p>
            <a:r>
              <a:rPr lang="en-US" sz="2400" dirty="0">
                <a:solidFill>
                  <a:schemeClr val="tx1"/>
                </a:solidFill>
              </a:rPr>
              <a:t>Institutions may have encountered the following:</a:t>
            </a:r>
          </a:p>
          <a:p>
            <a:pPr lvl="1"/>
            <a:r>
              <a:rPr lang="en-US" sz="2000" dirty="0">
                <a:solidFill>
                  <a:schemeClr val="tx1"/>
                </a:solidFill>
              </a:rPr>
              <a:t>Faculty and staff working remotely due to the global pandemic</a:t>
            </a:r>
          </a:p>
          <a:p>
            <a:pPr lvl="1"/>
            <a:r>
              <a:rPr lang="en-US" sz="2000" dirty="0">
                <a:solidFill>
                  <a:schemeClr val="tx1"/>
                </a:solidFill>
              </a:rPr>
              <a:t>Courses transitioning to fully-online</a:t>
            </a:r>
          </a:p>
          <a:p>
            <a:pPr lvl="1"/>
            <a:r>
              <a:rPr lang="en-US" sz="2000" dirty="0">
                <a:solidFill>
                  <a:schemeClr val="tx1"/>
                </a:solidFill>
              </a:rPr>
              <a:t>Laboratories being unavailable</a:t>
            </a:r>
          </a:p>
          <a:p>
            <a:pPr lvl="1"/>
            <a:r>
              <a:rPr lang="en-US" sz="2000" dirty="0">
                <a:solidFill>
                  <a:schemeClr val="tx1"/>
                </a:solidFill>
              </a:rPr>
              <a:t>Grading system changes such as the use of pass/fail</a:t>
            </a:r>
          </a:p>
          <a:p>
            <a:pPr lvl="1"/>
            <a:r>
              <a:rPr lang="en-US" sz="2000" dirty="0">
                <a:solidFill>
                  <a:schemeClr val="tx1"/>
                </a:solidFill>
              </a:rPr>
              <a:t>Students studying under difficult circumstances</a:t>
            </a:r>
          </a:p>
          <a:p>
            <a:pPr lvl="1"/>
            <a:r>
              <a:rPr lang="en-US" sz="2000" dirty="0">
                <a:solidFill>
                  <a:schemeClr val="tx1"/>
                </a:solidFill>
              </a:rPr>
              <a:t>Data being difficult to collect and documentation difficult to produce</a:t>
            </a:r>
          </a:p>
        </p:txBody>
      </p:sp>
    </p:spTree>
    <p:extLst>
      <p:ext uri="{BB962C8B-B14F-4D97-AF65-F5344CB8AC3E}">
        <p14:creationId xmlns:p14="http://schemas.microsoft.com/office/powerpoint/2010/main" val="1782027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56515" y="1165860"/>
            <a:ext cx="11485830" cy="4526280"/>
          </a:xfrm>
        </p:spPr>
        <p:txBody>
          <a:bodyPr/>
          <a:lstStyle/>
          <a:p>
            <a:pPr>
              <a:spcBef>
                <a:spcPts val="600"/>
              </a:spcBef>
              <a:spcAft>
                <a:spcPts val="1200"/>
              </a:spcAft>
            </a:pPr>
            <a:r>
              <a:rPr lang="en-US" sz="2400" dirty="0">
                <a:solidFill>
                  <a:schemeClr val="tx1"/>
                </a:solidFill>
              </a:rPr>
              <a:t>This slide set is intended for pre-visit training of PEVs on your team.</a:t>
            </a:r>
          </a:p>
          <a:p>
            <a:pPr>
              <a:spcBef>
                <a:spcPts val="600"/>
              </a:spcBef>
              <a:spcAft>
                <a:spcPts val="1200"/>
              </a:spcAft>
            </a:pPr>
            <a:r>
              <a:rPr lang="en-US" sz="2400" dirty="0">
                <a:solidFill>
                  <a:schemeClr val="tx1"/>
                </a:solidFill>
              </a:rPr>
              <a:t>Select/edit slides to tailor them to your visit.</a:t>
            </a:r>
          </a:p>
          <a:p>
            <a:pPr>
              <a:spcBef>
                <a:spcPts val="600"/>
              </a:spcBef>
              <a:spcAft>
                <a:spcPts val="600"/>
              </a:spcAft>
            </a:pPr>
            <a:r>
              <a:rPr lang="en-US" sz="2400" dirty="0">
                <a:solidFill>
                  <a:schemeClr val="tx1"/>
                </a:solidFill>
              </a:rPr>
              <a:t>You can add slides to address questions that have arisen in pre-visit communications with your PEVs.</a:t>
            </a:r>
          </a:p>
          <a:p>
            <a:pPr>
              <a:spcBef>
                <a:spcPts val="600"/>
              </a:spcBef>
              <a:spcAft>
                <a:spcPts val="600"/>
              </a:spcAft>
            </a:pPr>
            <a:r>
              <a:rPr lang="en-US" sz="2400" dirty="0">
                <a:solidFill>
                  <a:schemeClr val="tx1"/>
                </a:solidFill>
              </a:rPr>
              <a:t>Send the deck to PEVs to review on their own well in advance of the campus visit; remove “Virtual Visit” section if doing an in-person visit.</a:t>
            </a:r>
          </a:p>
          <a:p>
            <a:pPr>
              <a:spcBef>
                <a:spcPts val="600"/>
              </a:spcBef>
              <a:spcAft>
                <a:spcPts val="600"/>
              </a:spcAft>
            </a:pPr>
            <a:r>
              <a:rPr lang="en-US" sz="2400" dirty="0">
                <a:solidFill>
                  <a:schemeClr val="tx1"/>
                </a:solidFill>
              </a:rPr>
              <a:t>Review critical slides with PEVs at first team meeting.</a:t>
            </a:r>
          </a:p>
        </p:txBody>
      </p:sp>
      <p:sp>
        <p:nvSpPr>
          <p:cNvPr id="3" name="Text Placeholder 2"/>
          <p:cNvSpPr>
            <a:spLocks noGrp="1"/>
          </p:cNvSpPr>
          <p:nvPr>
            <p:ph type="body" sz="quarter" idx="11"/>
          </p:nvPr>
        </p:nvSpPr>
        <p:spPr/>
        <p:txBody>
          <a:bodyPr/>
          <a:lstStyle/>
          <a:p>
            <a:r>
              <a:rPr lang="en-US" b="1" dirty="0"/>
              <a:t>Instructions to Team Chairs</a:t>
            </a:r>
          </a:p>
        </p:txBody>
      </p:sp>
    </p:spTree>
    <p:extLst>
      <p:ext uri="{BB962C8B-B14F-4D97-AF65-F5344CB8AC3E}">
        <p14:creationId xmlns:p14="http://schemas.microsoft.com/office/powerpoint/2010/main" val="25735712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9ADD0-A645-4F5C-BCE1-5198CBE7123D}"/>
              </a:ext>
            </a:extLst>
          </p:cNvPr>
          <p:cNvSpPr>
            <a:spLocks noGrp="1"/>
          </p:cNvSpPr>
          <p:nvPr>
            <p:ph type="title"/>
          </p:nvPr>
        </p:nvSpPr>
        <p:spPr>
          <a:xfrm>
            <a:off x="609600" y="502920"/>
            <a:ext cx="11241386" cy="795528"/>
          </a:xfrm>
        </p:spPr>
        <p:txBody>
          <a:bodyPr/>
          <a:lstStyle/>
          <a:p>
            <a:r>
              <a:rPr lang="en-US" sz="3600" dirty="0"/>
              <a:t>Team Operational Mindset (re: pandemic impacts)</a:t>
            </a:r>
          </a:p>
        </p:txBody>
      </p:sp>
      <p:sp>
        <p:nvSpPr>
          <p:cNvPr id="3" name="Text Placeholder 2">
            <a:extLst>
              <a:ext uri="{FF2B5EF4-FFF2-40B4-BE49-F238E27FC236}">
                <a16:creationId xmlns:a16="http://schemas.microsoft.com/office/drawing/2014/main" id="{DD02B758-0465-4D06-8E5F-54AA515F35BC}"/>
              </a:ext>
            </a:extLst>
          </p:cNvPr>
          <p:cNvSpPr>
            <a:spLocks noGrp="1"/>
          </p:cNvSpPr>
          <p:nvPr>
            <p:ph type="body" sz="quarter" idx="11"/>
          </p:nvPr>
        </p:nvSpPr>
        <p:spPr>
          <a:xfrm>
            <a:off x="609600" y="1437238"/>
            <a:ext cx="10972800" cy="4343400"/>
          </a:xfrm>
        </p:spPr>
        <p:txBody>
          <a:bodyPr/>
          <a:lstStyle/>
          <a:p>
            <a:pPr algn="just">
              <a:spcAft>
                <a:spcPts val="1200"/>
              </a:spcAft>
            </a:pPr>
            <a:r>
              <a:rPr lang="en-US" sz="2400" dirty="0">
                <a:solidFill>
                  <a:schemeClr val="tx1"/>
                </a:solidFill>
              </a:rPr>
              <a:t>Team will NOT be judging program(s) based on a program’s response to the COVID-19 pandemic.</a:t>
            </a:r>
          </a:p>
          <a:p>
            <a:pPr algn="just">
              <a:spcAft>
                <a:spcPts val="1200"/>
              </a:spcAft>
            </a:pPr>
            <a:r>
              <a:rPr lang="en-US" sz="2400" dirty="0">
                <a:solidFill>
                  <a:schemeClr val="tx1"/>
                </a:solidFill>
              </a:rPr>
              <a:t>Team will evaluate the program and its processes over the duration of the accreditation cycle for compliance with the criteria and the APPM, rather than using just a snapshot in time.</a:t>
            </a:r>
          </a:p>
          <a:p>
            <a:pPr algn="just">
              <a:spcAft>
                <a:spcPts val="1200"/>
              </a:spcAft>
            </a:pPr>
            <a:r>
              <a:rPr lang="en-US" sz="2400" dirty="0">
                <a:solidFill>
                  <a:schemeClr val="tx1"/>
                </a:solidFill>
              </a:rPr>
              <a:t>Team will be reasonable in its approach and decision-making without compromising the quality and integrity of the review.</a:t>
            </a:r>
          </a:p>
        </p:txBody>
      </p:sp>
    </p:spTree>
    <p:extLst>
      <p:ext uri="{BB962C8B-B14F-4D97-AF65-F5344CB8AC3E}">
        <p14:creationId xmlns:p14="http://schemas.microsoft.com/office/powerpoint/2010/main" val="1791121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APPM and Criteria Changes</a:t>
            </a:r>
          </a:p>
        </p:txBody>
      </p:sp>
    </p:spTree>
    <p:extLst>
      <p:ext uri="{BB962C8B-B14F-4D97-AF65-F5344CB8AC3E}">
        <p14:creationId xmlns:p14="http://schemas.microsoft.com/office/powerpoint/2010/main" val="26140795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APPM &amp; Criteria Changes</a:t>
            </a:r>
            <a:br>
              <a:rPr lang="en-US" dirty="0"/>
            </a:br>
            <a:endParaRPr lang="en-US" dirty="0"/>
          </a:p>
        </p:txBody>
      </p:sp>
      <p:sp>
        <p:nvSpPr>
          <p:cNvPr id="2" name="Text Placeholder 1"/>
          <p:cNvSpPr>
            <a:spLocks noGrp="1"/>
          </p:cNvSpPr>
          <p:nvPr>
            <p:ph type="body" sz="quarter" idx="11"/>
          </p:nvPr>
        </p:nvSpPr>
        <p:spPr>
          <a:xfrm>
            <a:off x="609600" y="1298448"/>
            <a:ext cx="10972800" cy="4343400"/>
          </a:xfrm>
        </p:spPr>
        <p:txBody>
          <a:bodyPr/>
          <a:lstStyle/>
          <a:p>
            <a:r>
              <a:rPr lang="en-US" sz="2800" dirty="0">
                <a:solidFill>
                  <a:schemeClr val="tx1"/>
                </a:solidFill>
              </a:rPr>
              <a:t>A complete summary of changes in the APPM &amp; EAC Criteria is available via the MyABET portal:</a:t>
            </a:r>
          </a:p>
          <a:p>
            <a:endParaRPr lang="en-US" dirty="0">
              <a:solidFill>
                <a:schemeClr val="tx1"/>
              </a:solidFill>
            </a:endParaRPr>
          </a:p>
          <a:p>
            <a:pPr marL="0" indent="0">
              <a:buNone/>
            </a:pPr>
            <a:endParaRPr lang="en-US" dirty="0"/>
          </a:p>
        </p:txBody>
      </p:sp>
      <p:pic>
        <p:nvPicPr>
          <p:cNvPr id="3" name="Picture 2">
            <a:extLst>
              <a:ext uri="{FF2B5EF4-FFF2-40B4-BE49-F238E27FC236}">
                <a16:creationId xmlns:a16="http://schemas.microsoft.com/office/drawing/2014/main" id="{8DA82464-6519-7BC4-E3AB-CDA03E9B98B2}"/>
              </a:ext>
            </a:extLst>
          </p:cNvPr>
          <p:cNvPicPr>
            <a:picLocks noChangeAspect="1"/>
          </p:cNvPicPr>
          <p:nvPr/>
        </p:nvPicPr>
        <p:blipFill>
          <a:blip r:embed="rId3"/>
          <a:srcRect b="16772"/>
          <a:stretch>
            <a:fillRect/>
          </a:stretch>
        </p:blipFill>
        <p:spPr>
          <a:xfrm>
            <a:off x="2638426" y="2371480"/>
            <a:ext cx="8039269" cy="3734045"/>
          </a:xfrm>
          <a:prstGeom prst="rect">
            <a:avLst/>
          </a:prstGeom>
          <a:ln w="38100">
            <a:solidFill>
              <a:srgbClr val="002060"/>
            </a:solidFill>
          </a:ln>
        </p:spPr>
      </p:pic>
      <p:cxnSp>
        <p:nvCxnSpPr>
          <p:cNvPr id="5" name="Straight Arrow Connector 4">
            <a:extLst>
              <a:ext uri="{FF2B5EF4-FFF2-40B4-BE49-F238E27FC236}">
                <a16:creationId xmlns:a16="http://schemas.microsoft.com/office/drawing/2014/main" id="{7DBA456E-7455-2D11-E547-33C6E34398AB}"/>
              </a:ext>
            </a:extLst>
          </p:cNvPr>
          <p:cNvCxnSpPr>
            <a:cxnSpLocks/>
          </p:cNvCxnSpPr>
          <p:nvPr/>
        </p:nvCxnSpPr>
        <p:spPr>
          <a:xfrm flipH="1">
            <a:off x="4196470" y="3701452"/>
            <a:ext cx="876300" cy="0"/>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07695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APPM Changes for 2026-27</a:t>
            </a:r>
            <a:br>
              <a:rPr lang="en-US" dirty="0"/>
            </a:br>
            <a:endParaRPr lang="en-US" dirty="0"/>
          </a:p>
        </p:txBody>
      </p:sp>
      <p:sp>
        <p:nvSpPr>
          <p:cNvPr id="6" name="TextBox 5">
            <a:extLst>
              <a:ext uri="{FF2B5EF4-FFF2-40B4-BE49-F238E27FC236}">
                <a16:creationId xmlns:a16="http://schemas.microsoft.com/office/drawing/2014/main" id="{4D28C174-8C4D-0DFA-4101-A78C75E4B324}"/>
              </a:ext>
            </a:extLst>
          </p:cNvPr>
          <p:cNvSpPr txBox="1"/>
          <p:nvPr/>
        </p:nvSpPr>
        <p:spPr>
          <a:xfrm>
            <a:off x="715224" y="1421394"/>
            <a:ext cx="10701196" cy="4501232"/>
          </a:xfrm>
          <a:prstGeom prst="rect">
            <a:avLst/>
          </a:prstGeom>
          <a:noFill/>
        </p:spPr>
        <p:txBody>
          <a:bodyPr wrap="square" rtlCol="0">
            <a:spAutoFit/>
          </a:bodyPr>
          <a:lstStyle/>
          <a:p>
            <a:pPr>
              <a:spcAft>
                <a:spcPts val="600"/>
              </a:spcAft>
            </a:pPr>
            <a:r>
              <a:rPr lang="en-US" sz="2400" b="1" dirty="0"/>
              <a:t>The Board of Delegates implemented changes for implementation in the 2026-27 accreditation cycle:</a:t>
            </a:r>
          </a:p>
          <a:p>
            <a:pPr marL="342900" indent="-342900">
              <a:spcAft>
                <a:spcPts val="300"/>
              </a:spcAft>
              <a:buClr>
                <a:srgbClr val="FF6600"/>
              </a:buClr>
              <a:buFont typeface="Arial" panose="020B0604020202020204" pitchFamily="34" charset="0"/>
              <a:buChar char="•"/>
            </a:pPr>
            <a:r>
              <a:rPr lang="en-US" sz="2400" dirty="0"/>
              <a:t>Institutional Accreditation [APPM I.C.1 .a.(2) &amp; I.C.1.a. (3)]</a:t>
            </a:r>
          </a:p>
          <a:p>
            <a:pPr marL="342900" indent="-342900">
              <a:spcAft>
                <a:spcPts val="300"/>
              </a:spcAft>
              <a:buClr>
                <a:srgbClr val="FF6600"/>
              </a:buClr>
              <a:buFont typeface="Arial" panose="020B0604020202020204" pitchFamily="34" charset="0"/>
              <a:buChar char="•"/>
            </a:pPr>
            <a:r>
              <a:rPr lang="en-US" sz="2400" dirty="0"/>
              <a:t>Respectful Environment for ABET Volunteers [APPM I.D.4.]</a:t>
            </a:r>
          </a:p>
          <a:p>
            <a:pPr marL="342900" indent="-342900">
              <a:spcAft>
                <a:spcPts val="300"/>
              </a:spcAft>
              <a:buClr>
                <a:srgbClr val="FF6600"/>
              </a:buClr>
              <a:buFont typeface="Arial" panose="020B0604020202020204" pitchFamily="34" charset="0"/>
              <a:buChar char="•"/>
            </a:pPr>
            <a:r>
              <a:rPr lang="en-US" sz="2400" dirty="0"/>
              <a:t>Self Studies and Interim Reports - No live hyperlinks [APPM 1.D.6.]</a:t>
            </a:r>
          </a:p>
          <a:p>
            <a:pPr marL="342900" indent="-342900">
              <a:spcAft>
                <a:spcPts val="300"/>
              </a:spcAft>
              <a:buClr>
                <a:srgbClr val="FF6600"/>
              </a:buClr>
              <a:buFont typeface="Arial" panose="020B0604020202020204" pitchFamily="34" charset="0"/>
              <a:buChar char="•"/>
            </a:pPr>
            <a:r>
              <a:rPr lang="en-US" sz="2400" dirty="0"/>
              <a:t>30 Day Due Process [APPM I.D.9.]</a:t>
            </a:r>
          </a:p>
          <a:p>
            <a:pPr marL="342900" indent="-342900">
              <a:spcAft>
                <a:spcPts val="300"/>
              </a:spcAft>
              <a:buClr>
                <a:srgbClr val="FF6600"/>
              </a:buClr>
              <a:buFont typeface="Arial" panose="020B0604020202020204" pitchFamily="34" charset="0"/>
              <a:buChar char="•"/>
            </a:pPr>
            <a:r>
              <a:rPr lang="en-US" sz="2400" dirty="0"/>
              <a:t>Post 30 Day Due Process [APPM I.E.1 0]</a:t>
            </a:r>
          </a:p>
          <a:p>
            <a:pPr marL="342900" indent="-342900">
              <a:spcAft>
                <a:spcPts val="300"/>
              </a:spcAft>
              <a:buClr>
                <a:srgbClr val="FF6600"/>
              </a:buClr>
              <a:buFont typeface="Arial" panose="020B0604020202020204" pitchFamily="34" charset="0"/>
              <a:buChar char="•"/>
            </a:pPr>
            <a:r>
              <a:rPr lang="en-US" sz="2400" dirty="0"/>
              <a:t>Program Accreditation Termination [APPM I.G.]</a:t>
            </a:r>
          </a:p>
          <a:p>
            <a:pPr marL="342900" indent="-342900">
              <a:spcAft>
                <a:spcPts val="300"/>
              </a:spcAft>
              <a:buClr>
                <a:srgbClr val="FF6600"/>
              </a:buClr>
              <a:buFont typeface="Arial" panose="020B0604020202020204" pitchFamily="34" charset="0"/>
              <a:buChar char="•"/>
            </a:pPr>
            <a:endParaRPr lang="en-US" sz="2400" dirty="0"/>
          </a:p>
          <a:p>
            <a:pPr>
              <a:spcAft>
                <a:spcPts val="300"/>
              </a:spcAft>
              <a:buClr>
                <a:srgbClr val="FF6600"/>
              </a:buClr>
            </a:pPr>
            <a:r>
              <a:rPr lang="en-US" sz="2400" dirty="0"/>
              <a:t>Full text for these changes is available on the 2026-27 </a:t>
            </a:r>
            <a:r>
              <a:rPr lang="en-US" sz="2400" b="1" dirty="0">
                <a:solidFill>
                  <a:srgbClr val="FF6600"/>
                </a:solidFill>
              </a:rPr>
              <a:t>“Archive of Accreditation Criteria and Changes” </a:t>
            </a:r>
            <a:r>
              <a:rPr lang="en-US" sz="2400" dirty="0"/>
              <a:t>website.</a:t>
            </a:r>
          </a:p>
        </p:txBody>
      </p:sp>
    </p:spTree>
    <p:extLst>
      <p:ext uri="{BB962C8B-B14F-4D97-AF65-F5344CB8AC3E}">
        <p14:creationId xmlns:p14="http://schemas.microsoft.com/office/powerpoint/2010/main" val="691291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DAE8E-39D1-FC31-583A-618ABC52A17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06E8671-63B4-B693-BBFF-7BC99503F1A6}"/>
              </a:ext>
            </a:extLst>
          </p:cNvPr>
          <p:cNvSpPr>
            <a:spLocks noGrp="1"/>
          </p:cNvSpPr>
          <p:nvPr>
            <p:ph type="title"/>
          </p:nvPr>
        </p:nvSpPr>
        <p:spPr/>
        <p:txBody>
          <a:bodyPr/>
          <a:lstStyle/>
          <a:p>
            <a:r>
              <a:rPr lang="en-US" dirty="0"/>
              <a:t>APPM Changes for 2026-27</a:t>
            </a:r>
            <a:br>
              <a:rPr lang="en-US" dirty="0"/>
            </a:br>
            <a:endParaRPr lang="en-US" dirty="0"/>
          </a:p>
        </p:txBody>
      </p:sp>
      <p:sp>
        <p:nvSpPr>
          <p:cNvPr id="6" name="TextBox 5">
            <a:extLst>
              <a:ext uri="{FF2B5EF4-FFF2-40B4-BE49-F238E27FC236}">
                <a16:creationId xmlns:a16="http://schemas.microsoft.com/office/drawing/2014/main" id="{435469AE-3D68-F0A3-1C17-C113ADE6FD01}"/>
              </a:ext>
            </a:extLst>
          </p:cNvPr>
          <p:cNvSpPr txBox="1"/>
          <p:nvPr/>
        </p:nvSpPr>
        <p:spPr>
          <a:xfrm>
            <a:off x="745402" y="1412341"/>
            <a:ext cx="10701196" cy="4532010"/>
          </a:xfrm>
          <a:prstGeom prst="rect">
            <a:avLst/>
          </a:prstGeom>
          <a:noFill/>
        </p:spPr>
        <p:txBody>
          <a:bodyPr wrap="square" rtlCol="0">
            <a:spAutoFit/>
          </a:bodyPr>
          <a:lstStyle/>
          <a:p>
            <a:pPr>
              <a:spcAft>
                <a:spcPts val="300"/>
              </a:spcAft>
              <a:buClr>
                <a:srgbClr val="FF6600"/>
              </a:buClr>
            </a:pPr>
            <a:r>
              <a:rPr lang="en-US" sz="2400" b="1" dirty="0">
                <a:solidFill>
                  <a:schemeClr val="accent6">
                    <a:lumMod val="50000"/>
                  </a:schemeClr>
                </a:solidFill>
                <a:latin typeface="Arial" panose="020B0604020202020204" pitchFamily="34" charset="0"/>
                <a:cs typeface="Arial" panose="020B0604020202020204" pitchFamily="34" charset="0"/>
              </a:rPr>
              <a:t>Respectful Environment for ABET Volunteers [APPM I.D.4.]</a:t>
            </a:r>
          </a:p>
          <a:p>
            <a:pPr algn="just">
              <a:spcAft>
                <a:spcPts val="300"/>
              </a:spcAft>
              <a:buClr>
                <a:srgbClr val="FF6600"/>
              </a:buClr>
            </a:pPr>
            <a:r>
              <a:rPr lang="en-US" sz="2000" b="1" dirty="0">
                <a:latin typeface="Arial" panose="020B0604020202020204" pitchFamily="34" charset="0"/>
                <a:cs typeface="Arial" panose="020B0604020202020204" pitchFamily="34" charset="0"/>
              </a:rPr>
              <a:t>I.D.4. Institutional employees, including administration, program faculty, and staff, are expected to create and maintain a respectful environment (as defined in the APPM Glossary) and to treat all ABET volunteers involved in accreditation activities with respect and professionalism.</a:t>
            </a:r>
          </a:p>
          <a:p>
            <a:pPr>
              <a:spcAft>
                <a:spcPts val="300"/>
              </a:spcAft>
              <a:buClr>
                <a:srgbClr val="FF6600"/>
              </a:buClr>
            </a:pPr>
            <a:endParaRPr lang="en-US" sz="2400" b="1" dirty="0"/>
          </a:p>
          <a:p>
            <a:pPr algn="just">
              <a:spcAft>
                <a:spcPts val="300"/>
              </a:spcAft>
              <a:buClr>
                <a:srgbClr val="FF6600"/>
              </a:buClr>
            </a:pPr>
            <a:r>
              <a:rPr lang="en-US" sz="2400" b="1" dirty="0">
                <a:solidFill>
                  <a:schemeClr val="accent6">
                    <a:lumMod val="50000"/>
                  </a:schemeClr>
                </a:solidFill>
                <a:latin typeface="Arial" panose="020B0604020202020204" pitchFamily="34" charset="0"/>
                <a:cs typeface="Arial" panose="020B0604020202020204" pitchFamily="34" charset="0"/>
              </a:rPr>
              <a:t>Self Studies and Interim Reports - No live hyperlinks [APPM 1.D.6.]</a:t>
            </a:r>
          </a:p>
          <a:p>
            <a:pPr algn="just">
              <a:spcAft>
                <a:spcPts val="300"/>
              </a:spcAft>
              <a:buClr>
                <a:srgbClr val="FF6600"/>
              </a:buClr>
            </a:pPr>
            <a:r>
              <a:rPr lang="en-US" sz="2000" b="1" dirty="0">
                <a:latin typeface="Arial" panose="020B0604020202020204" pitchFamily="34" charset="0"/>
                <a:cs typeface="Arial" panose="020B0604020202020204" pitchFamily="34" charset="0"/>
              </a:rPr>
              <a:t>I.D.6.</a:t>
            </a:r>
            <a:r>
              <a:rPr lang="en-US" sz="2000" dirty="0">
                <a:latin typeface="Arial" panose="020B0604020202020204" pitchFamily="34" charset="0"/>
                <a:cs typeface="Arial" panose="020B0604020202020204" pitchFamily="34" charset="0"/>
              </a:rPr>
              <a:t> The institution will submit </a:t>
            </a:r>
            <a:r>
              <a:rPr lang="en-US" sz="2000" b="1" dirty="0">
                <a:latin typeface="Arial" panose="020B0604020202020204" pitchFamily="34" charset="0"/>
                <a:cs typeface="Arial" panose="020B0604020202020204" pitchFamily="34" charset="0"/>
              </a:rPr>
              <a:t>via the Accreditation Management System (AMS)</a:t>
            </a:r>
            <a:r>
              <a:rPr lang="en-US" sz="2000" dirty="0">
                <a:latin typeface="Arial" panose="020B0604020202020204" pitchFamily="34" charset="0"/>
                <a:cs typeface="Arial" panose="020B0604020202020204" pitchFamily="34" charset="0"/>
              </a:rPr>
              <a:t> a Self-Study Report or an Interim Report, as required, for each program to be reviewed to ABET Headquarters no later than July 1 of the calendar year in which the review is being conducted. </a:t>
            </a:r>
            <a:r>
              <a:rPr lang="en-US" sz="2000" b="1" dirty="0">
                <a:latin typeface="Arial" panose="020B0604020202020204" pitchFamily="34" charset="0"/>
                <a:cs typeface="Arial" panose="020B0604020202020204" pitchFamily="34" charset="0"/>
              </a:rPr>
              <a:t>These documents must be self-contained with no active links to information outside of the uploaded file(s).</a:t>
            </a:r>
            <a:endParaRPr lang="en-US" sz="2000" dirty="0">
              <a:latin typeface="Arial" panose="020B0604020202020204" pitchFamily="34" charset="0"/>
              <a:cs typeface="Arial" panose="020B0604020202020204" pitchFamily="34" charset="0"/>
            </a:endParaRPr>
          </a:p>
          <a:p>
            <a:pPr>
              <a:spcAft>
                <a:spcPts val="300"/>
              </a:spcAft>
              <a:buClr>
                <a:srgbClr val="FF6600"/>
              </a:buClr>
            </a:pPr>
            <a:endParaRPr lang="en-US" sz="2400" dirty="0"/>
          </a:p>
        </p:txBody>
      </p:sp>
    </p:spTree>
    <p:extLst>
      <p:ext uri="{BB962C8B-B14F-4D97-AF65-F5344CB8AC3E}">
        <p14:creationId xmlns:p14="http://schemas.microsoft.com/office/powerpoint/2010/main" val="7407635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72D9D-013E-E125-BA08-5B94AE74BDD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A1F79D4-4246-D900-CE0A-FAF9FD4880A8}"/>
              </a:ext>
            </a:extLst>
          </p:cNvPr>
          <p:cNvSpPr>
            <a:spLocks noGrp="1"/>
          </p:cNvSpPr>
          <p:nvPr>
            <p:ph type="title"/>
          </p:nvPr>
        </p:nvSpPr>
        <p:spPr/>
        <p:txBody>
          <a:bodyPr/>
          <a:lstStyle/>
          <a:p>
            <a:r>
              <a:rPr lang="en-US" dirty="0"/>
              <a:t>APPM Changes for 2026-27</a:t>
            </a:r>
            <a:br>
              <a:rPr lang="en-US" dirty="0"/>
            </a:br>
            <a:endParaRPr lang="en-US" dirty="0"/>
          </a:p>
        </p:txBody>
      </p:sp>
      <p:sp>
        <p:nvSpPr>
          <p:cNvPr id="6" name="TextBox 5">
            <a:extLst>
              <a:ext uri="{FF2B5EF4-FFF2-40B4-BE49-F238E27FC236}">
                <a16:creationId xmlns:a16="http://schemas.microsoft.com/office/drawing/2014/main" id="{8BDF6EB6-ED1D-83F3-1F79-D7F9E05A8CB4}"/>
              </a:ext>
            </a:extLst>
          </p:cNvPr>
          <p:cNvSpPr txBox="1"/>
          <p:nvPr/>
        </p:nvSpPr>
        <p:spPr>
          <a:xfrm>
            <a:off x="715224" y="1421394"/>
            <a:ext cx="10701196" cy="3577903"/>
          </a:xfrm>
          <a:prstGeom prst="rect">
            <a:avLst/>
          </a:prstGeom>
          <a:noFill/>
        </p:spPr>
        <p:txBody>
          <a:bodyPr wrap="square" rtlCol="0">
            <a:spAutoFit/>
          </a:bodyPr>
          <a:lstStyle/>
          <a:p>
            <a:pPr>
              <a:spcAft>
                <a:spcPts val="300"/>
              </a:spcAft>
              <a:buClr>
                <a:srgbClr val="FF6600"/>
              </a:buClr>
            </a:pPr>
            <a:r>
              <a:rPr lang="en-US" sz="2400" b="1" dirty="0">
                <a:solidFill>
                  <a:schemeClr val="accent6">
                    <a:lumMod val="50000"/>
                  </a:schemeClr>
                </a:solidFill>
                <a:latin typeface="Arial" panose="020B0604020202020204" pitchFamily="34" charset="0"/>
                <a:cs typeface="Arial" panose="020B0604020202020204" pitchFamily="34" charset="0"/>
              </a:rPr>
              <a:t>30 Day Due Process [APPM I.D.9.]</a:t>
            </a:r>
          </a:p>
          <a:p>
            <a:pPr algn="just">
              <a:spcAft>
                <a:spcPts val="300"/>
              </a:spcAft>
              <a:buClr>
                <a:srgbClr val="FF6600"/>
              </a:buClr>
            </a:pPr>
            <a:r>
              <a:rPr lang="en-US" sz="2000" b="1" dirty="0">
                <a:latin typeface="Arial" panose="020B0604020202020204" pitchFamily="34" charset="0"/>
                <a:cs typeface="Arial" panose="020B0604020202020204" pitchFamily="34" charset="0"/>
              </a:rPr>
              <a:t>I.D.9.</a:t>
            </a:r>
            <a:r>
              <a:rPr lang="en-US" sz="2000" dirty="0">
                <a:latin typeface="Arial" panose="020B0604020202020204" pitchFamily="34" charset="0"/>
                <a:cs typeface="Arial" panose="020B0604020202020204" pitchFamily="34" charset="0"/>
              </a:rPr>
              <a:t> The institution has 30 days from receipt of the Draft Statement to provide a Due Process Response to the Draft Statement. </a:t>
            </a:r>
            <a:r>
              <a:rPr lang="en-US" sz="2000" b="1" dirty="0">
                <a:latin typeface="Arial" panose="020B0604020202020204" pitchFamily="34" charset="0"/>
                <a:cs typeface="Arial" panose="020B0604020202020204" pitchFamily="34" charset="0"/>
              </a:rPr>
              <a:t>The 30-Day Due-Process Response must be uploaded to the Accreditation Management System (AMS) to be considered. The response must be self-contained with no links to information outside of the uploaded file. Information stored outside of AMS will not be considered. If the program is planning on making a request to submit Post 30-Day Due Process Information (see I.E.10) the 30-Day Due-Process response must describe what progress has been made toward resolving the shortcoming(s), and additional information, if any, the program is planning to provide to show the shortcoming(s) has been resolved. It must also indicate when the program expects this additional information to be submitted.</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10286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0EBED-EA4A-F9C0-3D50-3B6D50AB988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3767762-20B3-D3DE-E324-7E4FBC48147C}"/>
              </a:ext>
            </a:extLst>
          </p:cNvPr>
          <p:cNvSpPr>
            <a:spLocks noGrp="1"/>
          </p:cNvSpPr>
          <p:nvPr>
            <p:ph type="title"/>
          </p:nvPr>
        </p:nvSpPr>
        <p:spPr/>
        <p:txBody>
          <a:bodyPr/>
          <a:lstStyle/>
          <a:p>
            <a:r>
              <a:rPr lang="en-US" dirty="0"/>
              <a:t>APPM Changes for 2026-27</a:t>
            </a:r>
            <a:br>
              <a:rPr lang="en-US" dirty="0"/>
            </a:br>
            <a:endParaRPr lang="en-US" dirty="0"/>
          </a:p>
        </p:txBody>
      </p:sp>
      <p:sp>
        <p:nvSpPr>
          <p:cNvPr id="6" name="TextBox 5">
            <a:extLst>
              <a:ext uri="{FF2B5EF4-FFF2-40B4-BE49-F238E27FC236}">
                <a16:creationId xmlns:a16="http://schemas.microsoft.com/office/drawing/2014/main" id="{12021CF4-F8D7-1B79-BAD2-DCAF893FADE9}"/>
              </a:ext>
            </a:extLst>
          </p:cNvPr>
          <p:cNvSpPr txBox="1"/>
          <p:nvPr/>
        </p:nvSpPr>
        <p:spPr>
          <a:xfrm>
            <a:off x="609600" y="1298448"/>
            <a:ext cx="10701196" cy="4785926"/>
          </a:xfrm>
          <a:prstGeom prst="rect">
            <a:avLst/>
          </a:prstGeom>
          <a:noFill/>
        </p:spPr>
        <p:txBody>
          <a:bodyPr wrap="square" rtlCol="0">
            <a:spAutoFit/>
          </a:bodyPr>
          <a:lstStyle/>
          <a:p>
            <a:pPr>
              <a:spcAft>
                <a:spcPts val="600"/>
              </a:spcAft>
              <a:buClr>
                <a:srgbClr val="FF6600"/>
              </a:buClr>
            </a:pPr>
            <a:r>
              <a:rPr lang="en-US" sz="2400" b="1" dirty="0">
                <a:solidFill>
                  <a:schemeClr val="accent6">
                    <a:lumMod val="50000"/>
                  </a:schemeClr>
                </a:solidFill>
                <a:latin typeface="Arial" panose="020B0604020202020204" pitchFamily="34" charset="0"/>
                <a:cs typeface="Arial" panose="020B0604020202020204" pitchFamily="34" charset="0"/>
              </a:rPr>
              <a:t>Post 30 Day Due Process [APPM I.E.10]</a:t>
            </a:r>
          </a:p>
          <a:p>
            <a:pPr algn="just">
              <a:spcAft>
                <a:spcPts val="300"/>
              </a:spcAft>
              <a:buClr>
                <a:srgbClr val="FF6600"/>
              </a:buClr>
            </a:pPr>
            <a:r>
              <a:rPr lang="en-US" b="1" dirty="0">
                <a:latin typeface="Arial" panose="020B0604020202020204" pitchFamily="34" charset="0"/>
                <a:cs typeface="Arial" panose="020B0604020202020204" pitchFamily="34" charset="0"/>
              </a:rPr>
              <a:t>I.E.10.</a:t>
            </a:r>
            <a:r>
              <a:rPr lang="en-US" dirty="0">
                <a:latin typeface="Arial" panose="020B0604020202020204" pitchFamily="34" charset="0"/>
                <a:cs typeface="Arial" panose="020B0604020202020204" pitchFamily="34" charset="0"/>
              </a:rPr>
              <a:t> </a:t>
            </a:r>
            <a:r>
              <a:rPr lang="en-US" u="sng" dirty="0">
                <a:latin typeface="Arial" panose="020B0604020202020204" pitchFamily="34" charset="0"/>
                <a:cs typeface="Arial" panose="020B0604020202020204" pitchFamily="34" charset="0"/>
              </a:rPr>
              <a:t>Post 30-Day Due-process Information</a:t>
            </a:r>
            <a:r>
              <a:rPr lang="en-US" dirty="0">
                <a:latin typeface="Arial" panose="020B0604020202020204" pitchFamily="34" charset="0"/>
                <a:cs typeface="Arial" panose="020B0604020202020204" pitchFamily="34" charset="0"/>
              </a:rPr>
              <a:t> – </a:t>
            </a:r>
            <a:r>
              <a:rPr lang="en-US" b="1" dirty="0">
                <a:latin typeface="Arial" panose="020B0604020202020204" pitchFamily="34" charset="0"/>
                <a:cs typeface="Arial" panose="020B0604020202020204" pitchFamily="34" charset="0"/>
              </a:rPr>
              <a:t>After</a:t>
            </a:r>
            <a:r>
              <a:rPr lang="en-US" dirty="0">
                <a:latin typeface="Arial" panose="020B0604020202020204" pitchFamily="34" charset="0"/>
                <a:cs typeface="Arial" panose="020B0604020202020204" pitchFamily="34" charset="0"/>
              </a:rPr>
              <a:t> the program has submitted a </a:t>
            </a:r>
            <a:r>
              <a:rPr lang="en-US" b="1" dirty="0">
                <a:latin typeface="Arial" panose="020B0604020202020204" pitchFamily="34" charset="0"/>
                <a:cs typeface="Arial" panose="020B0604020202020204" pitchFamily="34" charset="0"/>
              </a:rPr>
              <a:t>30-Day Due- Process</a:t>
            </a:r>
            <a:r>
              <a:rPr lang="en-US" dirty="0">
                <a:latin typeface="Arial" panose="020B0604020202020204" pitchFamily="34" charset="0"/>
                <a:cs typeface="Arial" panose="020B0604020202020204" pitchFamily="34" charset="0"/>
              </a:rPr>
              <a:t> response within the 30-day due-process period</a:t>
            </a:r>
            <a:r>
              <a:rPr lang="en-US" b="1" dirty="0">
                <a:latin typeface="Arial" panose="020B0604020202020204" pitchFamily="34" charset="0"/>
                <a:cs typeface="Arial" panose="020B0604020202020204" pitchFamily="34" charset="0"/>
              </a:rPr>
              <a:t>, describing actions taken to address the shortcomings identified in the Draft Statement, it may request permission to provide additional information at a later date. The</a:t>
            </a:r>
            <a:r>
              <a:rPr lang="en-US" dirty="0">
                <a:latin typeface="Arial" panose="020B0604020202020204" pitchFamily="34" charset="0"/>
                <a:cs typeface="Arial" panose="020B0604020202020204" pitchFamily="34" charset="0"/>
              </a:rPr>
              <a:t> team chair may, at his or her discretion, in consultation with the commission leadership, </a:t>
            </a:r>
            <a:r>
              <a:rPr lang="en-US" b="1" dirty="0">
                <a:latin typeface="Arial" panose="020B0604020202020204" pitchFamily="34" charset="0"/>
                <a:cs typeface="Arial" panose="020B0604020202020204" pitchFamily="34" charset="0"/>
              </a:rPr>
              <a:t>and after reviewing the due-process response already submitted, agree to</a:t>
            </a:r>
            <a:r>
              <a:rPr lang="en-US" dirty="0">
                <a:latin typeface="Arial" panose="020B0604020202020204" pitchFamily="34" charset="0"/>
                <a:cs typeface="Arial" panose="020B0604020202020204" pitchFamily="34" charset="0"/>
              </a:rPr>
              <a:t> accept additional information after the 30-day due-process period. </a:t>
            </a:r>
            <a:r>
              <a:rPr lang="en-US" b="1" dirty="0">
                <a:latin typeface="Arial" panose="020B0604020202020204" pitchFamily="34" charset="0"/>
                <a:cs typeface="Arial" panose="020B0604020202020204" pitchFamily="34" charset="0"/>
              </a:rPr>
              <a:t>Post 30-Day Due Process Information will only be permitted in situations where the team chair judges</a:t>
            </a:r>
            <a:r>
              <a:rPr lang="en-US" dirty="0">
                <a:latin typeface="Arial" panose="020B0604020202020204" pitchFamily="34" charset="0"/>
                <a:cs typeface="Arial" panose="020B0604020202020204" pitchFamily="34" charset="0"/>
              </a:rPr>
              <a:t> such information </a:t>
            </a:r>
            <a:r>
              <a:rPr lang="en-US" b="1" dirty="0">
                <a:latin typeface="Arial" panose="020B0604020202020204" pitchFamily="34" charset="0"/>
                <a:cs typeface="Arial" panose="020B0604020202020204" pitchFamily="34" charset="0"/>
              </a:rPr>
              <a:t>may have a material impact on the accreditation action resulting from the review. Additionally, post 30-day submissions</a:t>
            </a:r>
            <a:r>
              <a:rPr lang="en-US" dirty="0">
                <a:latin typeface="Arial" panose="020B0604020202020204" pitchFamily="34" charset="0"/>
                <a:cs typeface="Arial" panose="020B0604020202020204" pitchFamily="34" charset="0"/>
              </a:rPr>
              <a:t> must be limited to information that was judged by the team chair to be not available at the time of the 30-day due-process period</a:t>
            </a:r>
            <a:r>
              <a:rPr lang="en-US" b="1" dirty="0">
                <a:latin typeface="Arial" panose="020B0604020202020204" pitchFamily="34" charset="0"/>
                <a:cs typeface="Arial" panose="020B0604020202020204" pitchFamily="34" charset="0"/>
              </a:rPr>
              <a:t>. It must be uploaded to the Accreditation Management System (AMS) in a single self-contained file with no active links to information outside of the upload file</a:t>
            </a:r>
            <a:r>
              <a:rPr lang="en-US" dirty="0">
                <a:latin typeface="Arial" panose="020B0604020202020204" pitchFamily="34" charset="0"/>
                <a:cs typeface="Arial" panose="020B0604020202020204" pitchFamily="34" charset="0"/>
              </a:rPr>
              <a:t> and must be received in time for proper consideration prior to the July Commission Meeting. </a:t>
            </a:r>
            <a:r>
              <a:rPr lang="en-US" b="1" dirty="0">
                <a:latin typeface="Arial" panose="020B0604020202020204" pitchFamily="34" charset="0"/>
                <a:cs typeface="Arial" panose="020B0604020202020204" pitchFamily="34" charset="0"/>
              </a:rPr>
              <a:t>Due to the limited amount of team time for review, only reasonable amounts of additional information can be considered.</a:t>
            </a:r>
            <a:endParaRPr lang="en-US" dirty="0">
              <a:latin typeface="Arial" panose="020B0604020202020204" pitchFamily="34" charset="0"/>
              <a:cs typeface="Arial" panose="020B0604020202020204" pitchFamily="34" charset="0"/>
            </a:endParaRPr>
          </a:p>
          <a:p>
            <a:pPr>
              <a:spcAft>
                <a:spcPts val="300"/>
              </a:spcAft>
              <a:buClr>
                <a:srgbClr val="FF6600"/>
              </a:buClr>
            </a:pPr>
            <a:endParaRPr lang="en-US" sz="2400" dirty="0"/>
          </a:p>
        </p:txBody>
      </p:sp>
    </p:spTree>
    <p:extLst>
      <p:ext uri="{BB962C8B-B14F-4D97-AF65-F5344CB8AC3E}">
        <p14:creationId xmlns:p14="http://schemas.microsoft.com/office/powerpoint/2010/main" val="1980182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EAC Criteria changes for 2026-27</a:t>
            </a:r>
            <a:endParaRPr lang="en-US" dirty="0">
              <a:solidFill>
                <a:srgbClr val="00B050"/>
              </a:solidFill>
            </a:endParaRPr>
          </a:p>
        </p:txBody>
      </p:sp>
      <p:sp>
        <p:nvSpPr>
          <p:cNvPr id="6" name="Content Placeholder 2"/>
          <p:cNvSpPr>
            <a:spLocks noGrp="1"/>
          </p:cNvSpPr>
          <p:nvPr>
            <p:ph type="body" sz="quarter" idx="11"/>
          </p:nvPr>
        </p:nvSpPr>
        <p:spPr>
          <a:xfrm>
            <a:off x="609599" y="1496580"/>
            <a:ext cx="10852087" cy="4139928"/>
          </a:xfrm>
        </p:spPr>
        <p:txBody>
          <a:bodyPr/>
          <a:lstStyle/>
          <a:p>
            <a:pPr marL="0" indent="0">
              <a:buNone/>
            </a:pPr>
            <a:r>
              <a:rPr lang="en-US" sz="2000" b="1" dirty="0">
                <a:solidFill>
                  <a:schemeClr val="accent6">
                    <a:lumMod val="50000"/>
                  </a:schemeClr>
                </a:solidFill>
                <a:cs typeface="Arial" panose="020B0604020202020204" pitchFamily="34" charset="0"/>
              </a:rPr>
              <a:t>HARMONIZED CRITERIA UPDATES</a:t>
            </a:r>
          </a:p>
          <a:p>
            <a:pPr marL="0" indent="0">
              <a:spcAft>
                <a:spcPts val="1200"/>
              </a:spcAft>
              <a:buNone/>
            </a:pPr>
            <a:r>
              <a:rPr lang="en-US" sz="2000" dirty="0">
                <a:solidFill>
                  <a:schemeClr val="tx1"/>
                </a:solidFill>
                <a:cs typeface="Arial" panose="020B0604020202020204" pitchFamily="34" charset="0"/>
              </a:rPr>
              <a:t>General Criterion 2 - Program Education Objectives</a:t>
            </a:r>
          </a:p>
          <a:p>
            <a:r>
              <a:rPr lang="en-US" sz="2000" b="1" dirty="0">
                <a:solidFill>
                  <a:schemeClr val="tx1"/>
                </a:solidFill>
                <a:cs typeface="Arial" panose="020B0604020202020204" pitchFamily="34" charset="0"/>
              </a:rPr>
              <a:t>Revised Definition of "Constituencies"</a:t>
            </a:r>
          </a:p>
          <a:p>
            <a:pPr marL="347472" indent="0" algn="just">
              <a:buNone/>
            </a:pPr>
            <a:r>
              <a:rPr lang="en-US" sz="2000" dirty="0">
                <a:solidFill>
                  <a:schemeClr val="tx1"/>
                </a:solidFill>
                <a:cs typeface="Arial" panose="020B0604020202020204" pitchFamily="34" charset="0"/>
              </a:rPr>
              <a:t>"Program Constituencies are groups, including external groups, identified by the program that have a common interest in the program and can provide meaningful input regarding program educational objectives."</a:t>
            </a:r>
          </a:p>
          <a:p>
            <a:pPr marL="0" indent="0">
              <a:buNone/>
            </a:pPr>
            <a:endParaRPr lang="en-US" sz="2000" dirty="0">
              <a:solidFill>
                <a:schemeClr val="tx1"/>
              </a:solidFill>
              <a:cs typeface="Arial" panose="020B0604020202020204" pitchFamily="34" charset="0"/>
            </a:endParaRPr>
          </a:p>
          <a:p>
            <a:pPr marL="365760" algn="just"/>
            <a:r>
              <a:rPr lang="en-US" sz="2000" dirty="0">
                <a:solidFill>
                  <a:schemeClr val="tx1"/>
                </a:solidFill>
                <a:cs typeface="Arial" panose="020B0604020202020204" pitchFamily="34" charset="0"/>
              </a:rPr>
              <a:t>Revised language clarifying periodic review of program educational objectives that ensures they remain consistent with the institutional mission and the needs of the program's constituencies.</a:t>
            </a:r>
          </a:p>
        </p:txBody>
      </p:sp>
    </p:spTree>
    <p:extLst>
      <p:ext uri="{BB962C8B-B14F-4D97-AF65-F5344CB8AC3E}">
        <p14:creationId xmlns:p14="http://schemas.microsoft.com/office/powerpoint/2010/main" val="2793947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Guidance on Safety Issues</a:t>
            </a:r>
          </a:p>
        </p:txBody>
      </p:sp>
    </p:spTree>
    <p:extLst>
      <p:ext uri="{BB962C8B-B14F-4D97-AF65-F5344CB8AC3E}">
        <p14:creationId xmlns:p14="http://schemas.microsoft.com/office/powerpoint/2010/main" val="1844582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APPM Facilities Citation</a:t>
            </a:r>
          </a:p>
        </p:txBody>
      </p:sp>
      <p:sp>
        <p:nvSpPr>
          <p:cNvPr id="4098" name="Rectangle 2"/>
          <p:cNvSpPr>
            <a:spLocks noGrp="1" noChangeArrowheads="1"/>
          </p:cNvSpPr>
          <p:nvPr>
            <p:ph type="body" sz="quarter" idx="11"/>
          </p:nvPr>
        </p:nvSpPr>
        <p:spPr>
          <a:xfrm>
            <a:off x="685800" y="1298448"/>
            <a:ext cx="10668000" cy="4710466"/>
          </a:xfrm>
        </p:spPr>
        <p:txBody>
          <a:bodyPr lIns="92075" tIns="46038" rIns="92075" bIns="46038"/>
          <a:lstStyle/>
          <a:p>
            <a:pPr marL="0" indent="0">
              <a:spcAft>
                <a:spcPts val="1000"/>
              </a:spcAft>
              <a:buNone/>
            </a:pPr>
            <a:r>
              <a:rPr lang="en-US" sz="2800" i="1" dirty="0">
                <a:solidFill>
                  <a:schemeClr val="tx1"/>
                </a:solidFill>
              </a:rPr>
              <a:t>The team will examine…</a:t>
            </a:r>
          </a:p>
          <a:p>
            <a:pPr marL="0" indent="0" algn="just">
              <a:spcAft>
                <a:spcPts val="1000"/>
              </a:spcAft>
              <a:buNone/>
            </a:pPr>
            <a:r>
              <a:rPr lang="en-US" sz="2800" b="1" dirty="0">
                <a:solidFill>
                  <a:schemeClr val="tx1"/>
                </a:solidFill>
              </a:rPr>
              <a:t>I.E.5.b.(1) Facilities </a:t>
            </a:r>
            <a:r>
              <a:rPr lang="en-US" sz="2800" dirty="0">
                <a:solidFill>
                  <a:schemeClr val="tx1"/>
                </a:solidFill>
              </a:rPr>
              <a:t>- to assure the instructional and learning environments are adequate and are safe for the intended purposes. Neither ABET nor its representatives offer opinions as to whether, or certify that, the institution’s facilities comply with any or all applicable rules or regulations pertaining to: fire, safety, building, and health codes, or consensus standards and recognized best practices for safety.</a:t>
            </a:r>
          </a:p>
        </p:txBody>
      </p:sp>
    </p:spTree>
    <p:extLst>
      <p:ext uri="{BB962C8B-B14F-4D97-AF65-F5344CB8AC3E}">
        <p14:creationId xmlns:p14="http://schemas.microsoft.com/office/powerpoint/2010/main" val="256078414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1154" y="375545"/>
            <a:ext cx="10972800" cy="795528"/>
          </a:xfrm>
        </p:spPr>
        <p:txBody>
          <a:bodyPr/>
          <a:lstStyle/>
          <a:p>
            <a:r>
              <a:rPr lang="en-US" dirty="0"/>
              <a:t>Contents</a:t>
            </a:r>
          </a:p>
        </p:txBody>
      </p:sp>
      <p:sp>
        <p:nvSpPr>
          <p:cNvPr id="2" name="Text Placeholder 1"/>
          <p:cNvSpPr>
            <a:spLocks noGrp="1"/>
          </p:cNvSpPr>
          <p:nvPr>
            <p:ph type="body" sz="quarter" idx="11"/>
          </p:nvPr>
        </p:nvSpPr>
        <p:spPr>
          <a:xfrm>
            <a:off x="561154" y="1267326"/>
            <a:ext cx="11085413" cy="4780548"/>
          </a:xfrm>
        </p:spPr>
        <p:txBody>
          <a:bodyPr/>
          <a:lstStyle/>
          <a:p>
            <a:r>
              <a:rPr lang="en-US" sz="2400" dirty="0">
                <a:solidFill>
                  <a:schemeClr val="tx1"/>
                </a:solidFill>
                <a:hlinkClick r:id="rId3" action="ppaction://hlinksldjump"/>
              </a:rPr>
              <a:t>Visit Overview and Team Expectations</a:t>
            </a:r>
            <a:endParaRPr lang="en-US" sz="2400" dirty="0">
              <a:solidFill>
                <a:schemeClr val="tx1"/>
              </a:solidFill>
            </a:endParaRPr>
          </a:p>
          <a:p>
            <a:r>
              <a:rPr lang="en-US" sz="2400" dirty="0">
                <a:solidFill>
                  <a:schemeClr val="tx1"/>
                </a:solidFill>
                <a:hlinkClick r:id="rId4" action="ppaction://hlinksldjump"/>
              </a:rPr>
              <a:t>Visit Considerations</a:t>
            </a:r>
            <a:endParaRPr lang="en-US" sz="2400" dirty="0">
              <a:solidFill>
                <a:schemeClr val="tx1"/>
              </a:solidFill>
            </a:endParaRPr>
          </a:p>
          <a:p>
            <a:r>
              <a:rPr lang="en-US" sz="2400" dirty="0">
                <a:solidFill>
                  <a:schemeClr val="tx1"/>
                </a:solidFill>
                <a:hlinkClick r:id="rId5" action="ppaction://hlinksldjump"/>
              </a:rPr>
              <a:t>APPM and Criteria Changes</a:t>
            </a:r>
            <a:endParaRPr lang="en-US" sz="2400" dirty="0">
              <a:solidFill>
                <a:schemeClr val="tx1"/>
              </a:solidFill>
            </a:endParaRPr>
          </a:p>
          <a:p>
            <a:r>
              <a:rPr lang="en-US" sz="2400" dirty="0">
                <a:solidFill>
                  <a:schemeClr val="tx1"/>
                </a:solidFill>
                <a:hlinkClick r:id="rId6" action="ppaction://hlinksldjump"/>
              </a:rPr>
              <a:t>Guidance on Safety Issues</a:t>
            </a:r>
            <a:endParaRPr lang="en-US" sz="2400" dirty="0">
              <a:solidFill>
                <a:schemeClr val="tx1"/>
              </a:solidFill>
            </a:endParaRPr>
          </a:p>
          <a:p>
            <a:r>
              <a:rPr lang="en-US" sz="2400" dirty="0">
                <a:solidFill>
                  <a:schemeClr val="tx1"/>
                </a:solidFill>
                <a:hlinkClick r:id="rId7" action="ppaction://hlinksldjump"/>
              </a:rPr>
              <a:t>Guidance on Specific Criteria</a:t>
            </a:r>
            <a:r>
              <a:rPr lang="en-US" sz="2400" dirty="0">
                <a:solidFill>
                  <a:schemeClr val="tx1"/>
                </a:solidFill>
              </a:rPr>
              <a:t>		       </a:t>
            </a:r>
          </a:p>
          <a:p>
            <a:r>
              <a:rPr lang="en-US" sz="2400" dirty="0">
                <a:solidFill>
                  <a:schemeClr val="tx1"/>
                </a:solidFill>
                <a:hlinkClick r:id="rId8" action="ppaction://hlinksldjump"/>
              </a:rPr>
              <a:t>Shortcoming Terminology</a:t>
            </a:r>
            <a:r>
              <a:rPr lang="en-US" sz="2400" dirty="0">
                <a:solidFill>
                  <a:schemeClr val="tx1"/>
                </a:solidFill>
              </a:rPr>
              <a:t>                    </a:t>
            </a:r>
          </a:p>
          <a:p>
            <a:r>
              <a:rPr lang="en-US" sz="2400" dirty="0">
                <a:solidFill>
                  <a:schemeClr val="tx1"/>
                </a:solidFill>
                <a:hlinkClick r:id="rId9" action="ppaction://hlinksldjump"/>
              </a:rPr>
              <a:t>Statement Writing</a:t>
            </a:r>
            <a:r>
              <a:rPr lang="en-US" sz="2400" dirty="0">
                <a:solidFill>
                  <a:schemeClr val="tx1"/>
                </a:solidFill>
              </a:rPr>
              <a:t>                                 </a:t>
            </a:r>
          </a:p>
          <a:p>
            <a:r>
              <a:rPr lang="en-US" sz="2400" dirty="0">
                <a:solidFill>
                  <a:schemeClr val="tx1"/>
                </a:solidFill>
                <a:hlinkClick r:id="rId10" action="ppaction://hlinksldjump"/>
              </a:rPr>
              <a:t>PEV Expectations</a:t>
            </a:r>
            <a:endParaRPr lang="en-US" sz="2400" dirty="0">
              <a:solidFill>
                <a:schemeClr val="tx1"/>
              </a:solidFill>
            </a:endParaRPr>
          </a:p>
          <a:p>
            <a:r>
              <a:rPr lang="en-US" sz="2400" dirty="0">
                <a:solidFill>
                  <a:schemeClr val="tx1"/>
                </a:solidFill>
                <a:hlinkClick r:id="rId11" action="ppaction://hlinksldjump"/>
              </a:rPr>
              <a:t>Virtual Visit Guidance</a:t>
            </a:r>
            <a:endParaRPr lang="en-US" sz="2400" dirty="0">
              <a:solidFill>
                <a:schemeClr val="tx1"/>
              </a:solidFill>
            </a:endParaRPr>
          </a:p>
          <a:p>
            <a:pPr marL="0" indent="0">
              <a:buNone/>
            </a:pPr>
            <a:endParaRPr lang="en-US" sz="2400" dirty="0">
              <a:solidFill>
                <a:schemeClr val="tx1"/>
              </a:solidFill>
            </a:endParaRPr>
          </a:p>
        </p:txBody>
      </p:sp>
    </p:spTree>
    <p:extLst>
      <p:ext uri="{BB962C8B-B14F-4D97-AF65-F5344CB8AC3E}">
        <p14:creationId xmlns:p14="http://schemas.microsoft.com/office/powerpoint/2010/main" val="3357744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79F08-8F97-9E4F-A5FA-520350F55B05}"/>
              </a:ext>
            </a:extLst>
          </p:cNvPr>
          <p:cNvSpPr>
            <a:spLocks noGrp="1"/>
          </p:cNvSpPr>
          <p:nvPr>
            <p:ph type="title"/>
          </p:nvPr>
        </p:nvSpPr>
        <p:spPr>
          <a:xfrm>
            <a:off x="685800" y="496388"/>
            <a:ext cx="8409214" cy="836023"/>
          </a:xfrm>
        </p:spPr>
        <p:txBody>
          <a:bodyPr/>
          <a:lstStyle/>
          <a:p>
            <a:r>
              <a:rPr lang="en-US" dirty="0"/>
              <a:t>This policy applies to:</a:t>
            </a:r>
          </a:p>
        </p:txBody>
      </p:sp>
      <p:sp>
        <p:nvSpPr>
          <p:cNvPr id="3" name="Text Placeholder 2">
            <a:extLst>
              <a:ext uri="{FF2B5EF4-FFF2-40B4-BE49-F238E27FC236}">
                <a16:creationId xmlns:a16="http://schemas.microsoft.com/office/drawing/2014/main" id="{2A17F546-7E0F-FF40-B6BE-60236C12482F}"/>
              </a:ext>
            </a:extLst>
          </p:cNvPr>
          <p:cNvSpPr>
            <a:spLocks noGrp="1"/>
          </p:cNvSpPr>
          <p:nvPr>
            <p:ph type="body" sz="quarter" idx="11"/>
          </p:nvPr>
        </p:nvSpPr>
        <p:spPr>
          <a:xfrm>
            <a:off x="609600" y="1600200"/>
            <a:ext cx="10363200" cy="4343400"/>
          </a:xfrm>
        </p:spPr>
        <p:txBody>
          <a:bodyPr/>
          <a:lstStyle/>
          <a:p>
            <a:pPr algn="just">
              <a:spcAft>
                <a:spcPts val="1000"/>
              </a:spcAft>
            </a:pPr>
            <a:r>
              <a:rPr lang="en-US" sz="2800" dirty="0">
                <a:solidFill>
                  <a:schemeClr val="tx1"/>
                </a:solidFill>
              </a:rPr>
              <a:t>Instructional and learning environments within the program.</a:t>
            </a:r>
          </a:p>
          <a:p>
            <a:pPr algn="just">
              <a:spcAft>
                <a:spcPts val="1000"/>
              </a:spcAft>
            </a:pPr>
            <a:r>
              <a:rPr lang="en-US" sz="2800" dirty="0">
                <a:solidFill>
                  <a:schemeClr val="tx1"/>
                </a:solidFill>
              </a:rPr>
              <a:t>Relevant instructional and learning environments within any supporting unit identified by the team (e.g. laboratories associated with biology, chemistry, physics, etc.)</a:t>
            </a:r>
          </a:p>
        </p:txBody>
      </p:sp>
    </p:spTree>
    <p:extLst>
      <p:ext uri="{BB962C8B-B14F-4D97-AF65-F5344CB8AC3E}">
        <p14:creationId xmlns:p14="http://schemas.microsoft.com/office/powerpoint/2010/main" val="39195792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AF71-044B-B04D-B5A7-75ED3F87979C}"/>
              </a:ext>
            </a:extLst>
          </p:cNvPr>
          <p:cNvSpPr>
            <a:spLocks noGrp="1"/>
          </p:cNvSpPr>
          <p:nvPr>
            <p:ph type="title"/>
          </p:nvPr>
        </p:nvSpPr>
        <p:spPr/>
        <p:txBody>
          <a:bodyPr/>
          <a:lstStyle/>
          <a:p>
            <a:r>
              <a:rPr lang="en-US" dirty="0"/>
              <a:t>Resolution of safety issues</a:t>
            </a:r>
          </a:p>
        </p:txBody>
      </p:sp>
      <p:sp>
        <p:nvSpPr>
          <p:cNvPr id="3" name="Text Placeholder 2">
            <a:extLst>
              <a:ext uri="{FF2B5EF4-FFF2-40B4-BE49-F238E27FC236}">
                <a16:creationId xmlns:a16="http://schemas.microsoft.com/office/drawing/2014/main" id="{3F8A59B2-44AC-7645-B59F-57DDB07FBF29}"/>
              </a:ext>
            </a:extLst>
          </p:cNvPr>
          <p:cNvSpPr>
            <a:spLocks noGrp="1"/>
          </p:cNvSpPr>
          <p:nvPr>
            <p:ph type="body" sz="quarter" idx="11"/>
          </p:nvPr>
        </p:nvSpPr>
        <p:spPr/>
        <p:txBody>
          <a:bodyPr/>
          <a:lstStyle/>
          <a:p>
            <a:pPr algn="just">
              <a:spcAft>
                <a:spcPts val="1000"/>
              </a:spcAft>
            </a:pPr>
            <a:r>
              <a:rPr lang="en-US" sz="2800" dirty="0">
                <a:solidFill>
                  <a:schemeClr val="tx1"/>
                </a:solidFill>
              </a:rPr>
              <a:t>If feasible, any safety issue should be corrected before the evaluation is presented at the exit meeting.</a:t>
            </a:r>
          </a:p>
          <a:p>
            <a:pPr algn="just">
              <a:spcAft>
                <a:spcPts val="1000"/>
              </a:spcAft>
            </a:pPr>
            <a:r>
              <a:rPr lang="en-US" sz="2800" dirty="0">
                <a:solidFill>
                  <a:schemeClr val="tx1"/>
                </a:solidFill>
              </a:rPr>
              <a:t>Uncorrected safety issue(s) will result in a program shortcoming cited under APPM I.E.5.b.(1).</a:t>
            </a:r>
          </a:p>
          <a:p>
            <a:pPr algn="just">
              <a:spcAft>
                <a:spcPts val="1000"/>
              </a:spcAft>
            </a:pPr>
            <a:r>
              <a:rPr lang="en-US" sz="2800" dirty="0">
                <a:solidFill>
                  <a:schemeClr val="tx1"/>
                </a:solidFill>
              </a:rPr>
              <a:t>A shortcoming may be cited even if the safety issue was corrected, depending on the number and severity of such issues.</a:t>
            </a:r>
          </a:p>
        </p:txBody>
      </p:sp>
    </p:spTree>
    <p:extLst>
      <p:ext uri="{BB962C8B-B14F-4D97-AF65-F5344CB8AC3E}">
        <p14:creationId xmlns:p14="http://schemas.microsoft.com/office/powerpoint/2010/main" val="4421508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F02D0A-58DD-BD48-AAEB-8DD57FE49429}"/>
              </a:ext>
            </a:extLst>
          </p:cNvPr>
          <p:cNvSpPr>
            <a:spLocks noGrp="1"/>
          </p:cNvSpPr>
          <p:nvPr>
            <p:ph type="title"/>
          </p:nvPr>
        </p:nvSpPr>
        <p:spPr>
          <a:xfrm>
            <a:off x="761999" y="512717"/>
            <a:ext cx="10156479" cy="803366"/>
          </a:xfrm>
        </p:spPr>
        <p:txBody>
          <a:bodyPr/>
          <a:lstStyle/>
          <a:p>
            <a:r>
              <a:rPr lang="en-US" dirty="0"/>
              <a:t>What does “adequate and safe” mean?</a:t>
            </a:r>
          </a:p>
        </p:txBody>
      </p:sp>
      <p:sp>
        <p:nvSpPr>
          <p:cNvPr id="3" name="Text Placeholder 2">
            <a:extLst>
              <a:ext uri="{FF2B5EF4-FFF2-40B4-BE49-F238E27FC236}">
                <a16:creationId xmlns:a16="http://schemas.microsoft.com/office/drawing/2014/main" id="{9193CBC0-7841-A84C-8804-954B8FE70979}"/>
              </a:ext>
            </a:extLst>
          </p:cNvPr>
          <p:cNvSpPr>
            <a:spLocks noGrp="1"/>
          </p:cNvSpPr>
          <p:nvPr>
            <p:ph type="body" sz="quarter" idx="11"/>
          </p:nvPr>
        </p:nvSpPr>
        <p:spPr>
          <a:xfrm>
            <a:off x="609600" y="1600200"/>
            <a:ext cx="10156479" cy="4343400"/>
          </a:xfrm>
        </p:spPr>
        <p:txBody>
          <a:bodyPr/>
          <a:lstStyle/>
          <a:p>
            <a:pPr marL="514350" indent="-514350" algn="just">
              <a:spcAft>
                <a:spcPts val="1000"/>
              </a:spcAft>
              <a:buFont typeface="+mj-lt"/>
              <a:buAutoNum type="arabicPeriod"/>
            </a:pPr>
            <a:r>
              <a:rPr lang="en-US" sz="2800" dirty="0">
                <a:solidFill>
                  <a:schemeClr val="tx1"/>
                </a:solidFill>
              </a:rPr>
              <a:t>Laboratories are clean and free of hazards.</a:t>
            </a:r>
          </a:p>
          <a:p>
            <a:pPr marL="514350" indent="-514350" algn="just">
              <a:spcAft>
                <a:spcPts val="1000"/>
              </a:spcAft>
              <a:buFont typeface="+mj-lt"/>
              <a:buAutoNum type="arabicPeriod"/>
            </a:pPr>
            <a:r>
              <a:rPr lang="en-US" sz="2800" dirty="0">
                <a:solidFill>
                  <a:schemeClr val="tx1"/>
                </a:solidFill>
              </a:rPr>
              <a:t>There are no obvious safety issues related to the purpose of the instructional and learning environments. Some possible areas to explore </a:t>
            </a:r>
            <a:r>
              <a:rPr lang="en-US" sz="2800" b="1" dirty="0">
                <a:solidFill>
                  <a:schemeClr val="tx1"/>
                </a:solidFill>
              </a:rPr>
              <a:t>may</a:t>
            </a:r>
            <a:r>
              <a:rPr lang="en-US" sz="2800" dirty="0">
                <a:solidFill>
                  <a:schemeClr val="tx1"/>
                </a:solidFill>
              </a:rPr>
              <a:t> include electrical hazards, proper signage, fire extinguishers, fume hoods, eye wash stations, emergency showers, exhaust gas mitigation, labeling and storage of materials, and gas cylinder storage.  </a:t>
            </a:r>
          </a:p>
        </p:txBody>
      </p:sp>
    </p:spTree>
    <p:extLst>
      <p:ext uri="{BB962C8B-B14F-4D97-AF65-F5344CB8AC3E}">
        <p14:creationId xmlns:p14="http://schemas.microsoft.com/office/powerpoint/2010/main" val="18334364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7C24B-E22E-3E41-A63A-8B6713110119}"/>
              </a:ext>
            </a:extLst>
          </p:cNvPr>
          <p:cNvSpPr>
            <a:spLocks noGrp="1"/>
          </p:cNvSpPr>
          <p:nvPr>
            <p:ph type="title"/>
          </p:nvPr>
        </p:nvSpPr>
        <p:spPr/>
        <p:txBody>
          <a:bodyPr/>
          <a:lstStyle/>
          <a:p>
            <a:r>
              <a:rPr lang="en-US" dirty="0"/>
              <a:t>Adequate and safe (cont.)</a:t>
            </a:r>
          </a:p>
        </p:txBody>
      </p:sp>
      <p:sp>
        <p:nvSpPr>
          <p:cNvPr id="3" name="Text Placeholder 2">
            <a:extLst>
              <a:ext uri="{FF2B5EF4-FFF2-40B4-BE49-F238E27FC236}">
                <a16:creationId xmlns:a16="http://schemas.microsoft.com/office/drawing/2014/main" id="{65E0CE2F-0FA3-D544-B60E-302268DF93CB}"/>
              </a:ext>
            </a:extLst>
          </p:cNvPr>
          <p:cNvSpPr>
            <a:spLocks noGrp="1"/>
          </p:cNvSpPr>
          <p:nvPr>
            <p:ph type="body" sz="quarter" idx="11"/>
          </p:nvPr>
        </p:nvSpPr>
        <p:spPr>
          <a:xfrm>
            <a:off x="609600" y="1600200"/>
            <a:ext cx="9955794" cy="4343400"/>
          </a:xfrm>
        </p:spPr>
        <p:txBody>
          <a:bodyPr/>
          <a:lstStyle/>
          <a:p>
            <a:pPr marL="514350" indent="-514350" algn="just">
              <a:spcAft>
                <a:spcPts val="1000"/>
              </a:spcAft>
              <a:buFont typeface="+mj-lt"/>
              <a:buAutoNum type="arabicPeriod" startAt="3"/>
            </a:pPr>
            <a:r>
              <a:rPr lang="en-US" sz="2800" dirty="0">
                <a:solidFill>
                  <a:schemeClr val="tx1"/>
                </a:solidFill>
              </a:rPr>
              <a:t>Students and others in instructional laboratories wear appropriate personal protective equipment.</a:t>
            </a:r>
          </a:p>
          <a:p>
            <a:pPr marL="514350" indent="-514350" algn="just">
              <a:spcAft>
                <a:spcPts val="1000"/>
              </a:spcAft>
              <a:buFont typeface="+mj-lt"/>
              <a:buAutoNum type="arabicPeriod" startAt="3"/>
            </a:pPr>
            <a:r>
              <a:rPr lang="en-US" sz="2800" dirty="0">
                <a:solidFill>
                  <a:schemeClr val="tx1"/>
                </a:solidFill>
              </a:rPr>
              <a:t>There are established laboratory safety policies and procedures and they are enforced.</a:t>
            </a:r>
          </a:p>
          <a:p>
            <a:pPr marL="514350" indent="-514350" algn="just">
              <a:spcAft>
                <a:spcPts val="1000"/>
              </a:spcAft>
              <a:buFont typeface="+mj-lt"/>
              <a:buAutoNum type="arabicPeriod" startAt="3"/>
            </a:pPr>
            <a:r>
              <a:rPr lang="en-US" sz="2800" dirty="0">
                <a:solidFill>
                  <a:schemeClr val="tx1"/>
                </a:solidFill>
              </a:rPr>
              <a:t>There are routine safety inspections of instructional laboratories by appropriate personnel. </a:t>
            </a:r>
          </a:p>
          <a:p>
            <a:endParaRPr lang="en-US" dirty="0"/>
          </a:p>
        </p:txBody>
      </p:sp>
    </p:spTree>
    <p:extLst>
      <p:ext uri="{BB962C8B-B14F-4D97-AF65-F5344CB8AC3E}">
        <p14:creationId xmlns:p14="http://schemas.microsoft.com/office/powerpoint/2010/main" val="16323018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F29A2-CB18-CF43-9DDC-37B230F78295}"/>
              </a:ext>
            </a:extLst>
          </p:cNvPr>
          <p:cNvSpPr>
            <a:spLocks noGrp="1"/>
          </p:cNvSpPr>
          <p:nvPr>
            <p:ph type="title"/>
          </p:nvPr>
        </p:nvSpPr>
        <p:spPr/>
        <p:txBody>
          <a:bodyPr/>
          <a:lstStyle/>
          <a:p>
            <a:r>
              <a:rPr lang="en-US" dirty="0"/>
              <a:t>Additional guidance</a:t>
            </a:r>
          </a:p>
        </p:txBody>
      </p:sp>
      <p:sp>
        <p:nvSpPr>
          <p:cNvPr id="3" name="Text Placeholder 2">
            <a:extLst>
              <a:ext uri="{FF2B5EF4-FFF2-40B4-BE49-F238E27FC236}">
                <a16:creationId xmlns:a16="http://schemas.microsoft.com/office/drawing/2014/main" id="{5C78E20F-DF2F-6D45-B9A5-8CF2A5E6AA9E}"/>
              </a:ext>
            </a:extLst>
          </p:cNvPr>
          <p:cNvSpPr>
            <a:spLocks noGrp="1"/>
          </p:cNvSpPr>
          <p:nvPr>
            <p:ph type="body" sz="quarter" idx="11"/>
          </p:nvPr>
        </p:nvSpPr>
        <p:spPr/>
        <p:txBody>
          <a:bodyPr/>
          <a:lstStyle/>
          <a:p>
            <a:pPr>
              <a:spcAft>
                <a:spcPts val="1000"/>
              </a:spcAft>
            </a:pPr>
            <a:r>
              <a:rPr lang="en-US" sz="2800" dirty="0">
                <a:solidFill>
                  <a:schemeClr val="tx1"/>
                </a:solidFill>
              </a:rPr>
              <a:t>TC should request to meet with the campus safety officer or equivalent.</a:t>
            </a:r>
          </a:p>
          <a:p>
            <a:pPr marL="0" indent="0">
              <a:spcAft>
                <a:spcPts val="1000"/>
              </a:spcAft>
              <a:buNone/>
            </a:pPr>
            <a:r>
              <a:rPr lang="en-US" sz="2800" i="1" dirty="0">
                <a:solidFill>
                  <a:schemeClr val="tx1"/>
                </a:solidFill>
              </a:rPr>
              <a:t>Resources in the PEV Workbook:</a:t>
            </a:r>
          </a:p>
          <a:p>
            <a:pPr>
              <a:spcAft>
                <a:spcPts val="1000"/>
              </a:spcAft>
            </a:pPr>
            <a:r>
              <a:rPr lang="en-US" sz="2800" dirty="0">
                <a:solidFill>
                  <a:schemeClr val="tx1"/>
                </a:solidFill>
              </a:rPr>
              <a:t>E605 document provides Guide for Facilities Tour.</a:t>
            </a:r>
          </a:p>
          <a:p>
            <a:pPr>
              <a:spcAft>
                <a:spcPts val="1000"/>
              </a:spcAft>
            </a:pPr>
            <a:r>
              <a:rPr lang="en-US" sz="2800" dirty="0">
                <a:solidFill>
                  <a:schemeClr val="tx1"/>
                </a:solidFill>
              </a:rPr>
              <a:t>E610 Interview Guide for PEVs provides sample questions to ask faculty, staff, and students.</a:t>
            </a:r>
          </a:p>
        </p:txBody>
      </p:sp>
    </p:spTree>
    <p:extLst>
      <p:ext uri="{BB962C8B-B14F-4D97-AF65-F5344CB8AC3E}">
        <p14:creationId xmlns:p14="http://schemas.microsoft.com/office/powerpoint/2010/main" val="1838217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Guidance on Individual Criteria</a:t>
            </a:r>
          </a:p>
        </p:txBody>
      </p:sp>
    </p:spTree>
    <p:extLst>
      <p:ext uri="{BB962C8B-B14F-4D97-AF65-F5344CB8AC3E}">
        <p14:creationId xmlns:p14="http://schemas.microsoft.com/office/powerpoint/2010/main" val="1420768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Selected Definitions</a:t>
            </a:r>
            <a:br>
              <a:rPr lang="en-US" dirty="0"/>
            </a:br>
            <a:endParaRPr lang="en-US" dirty="0"/>
          </a:p>
        </p:txBody>
      </p:sp>
      <p:sp>
        <p:nvSpPr>
          <p:cNvPr id="4099" name="Rectangle 3"/>
          <p:cNvSpPr>
            <a:spLocks noGrp="1" noChangeArrowheads="1"/>
          </p:cNvSpPr>
          <p:nvPr>
            <p:ph type="body" sz="quarter" idx="11"/>
          </p:nvPr>
        </p:nvSpPr>
        <p:spPr>
          <a:xfrm>
            <a:off x="609599" y="1298448"/>
            <a:ext cx="10812905" cy="4712608"/>
          </a:xfrm>
        </p:spPr>
        <p:txBody>
          <a:bodyPr/>
          <a:lstStyle/>
          <a:p>
            <a:pPr>
              <a:spcBef>
                <a:spcPct val="0"/>
              </a:spcBef>
              <a:spcAft>
                <a:spcPts val="900"/>
              </a:spcAft>
            </a:pPr>
            <a:r>
              <a:rPr lang="en-US" sz="2800" b="1" dirty="0">
                <a:solidFill>
                  <a:schemeClr val="tx1"/>
                </a:solidFill>
              </a:rPr>
              <a:t>Computer science: </a:t>
            </a:r>
            <a:r>
              <a:rPr lang="en-US" sz="2800" dirty="0">
                <a:solidFill>
                  <a:schemeClr val="tx1"/>
                </a:solidFill>
              </a:rPr>
              <a:t>engineering topic </a:t>
            </a:r>
            <a:r>
              <a:rPr lang="en-US" sz="2800" u="sng" dirty="0">
                <a:solidFill>
                  <a:schemeClr val="tx1"/>
                </a:solidFill>
              </a:rPr>
              <a:t>not</a:t>
            </a:r>
            <a:r>
              <a:rPr lang="en-US" sz="2800" dirty="0">
                <a:solidFill>
                  <a:schemeClr val="tx1"/>
                </a:solidFill>
              </a:rPr>
              <a:t> basic science</a:t>
            </a:r>
          </a:p>
          <a:p>
            <a:pPr>
              <a:spcBef>
                <a:spcPct val="0"/>
              </a:spcBef>
              <a:spcAft>
                <a:spcPts val="900"/>
              </a:spcAft>
            </a:pPr>
            <a:r>
              <a:rPr lang="en-US" sz="2800" b="1" dirty="0">
                <a:solidFill>
                  <a:schemeClr val="tx1"/>
                </a:solidFill>
              </a:rPr>
              <a:t>Basic science: </a:t>
            </a:r>
            <a:r>
              <a:rPr lang="en-US" sz="2800" dirty="0">
                <a:solidFill>
                  <a:schemeClr val="tx1"/>
                </a:solidFill>
              </a:rPr>
              <a:t>adds “other natural sciences” including life, earth and space sciences</a:t>
            </a:r>
          </a:p>
          <a:p>
            <a:pPr>
              <a:spcBef>
                <a:spcPct val="0"/>
              </a:spcBef>
              <a:spcAft>
                <a:spcPts val="900"/>
              </a:spcAft>
            </a:pPr>
            <a:r>
              <a:rPr lang="en-US" sz="2800" b="1" dirty="0">
                <a:solidFill>
                  <a:schemeClr val="tx1"/>
                </a:solidFill>
              </a:rPr>
              <a:t>College-level math: </a:t>
            </a:r>
            <a:r>
              <a:rPr lang="en-US" sz="2800" dirty="0">
                <a:solidFill>
                  <a:schemeClr val="tx1"/>
                </a:solidFill>
              </a:rPr>
              <a:t>pre-calculus and remedial math are not considered “college-level”</a:t>
            </a:r>
          </a:p>
          <a:p>
            <a:pPr>
              <a:spcBef>
                <a:spcPct val="0"/>
              </a:spcBef>
              <a:spcAft>
                <a:spcPts val="900"/>
              </a:spcAft>
            </a:pPr>
            <a:r>
              <a:rPr lang="en-US" sz="2800" b="1" dirty="0">
                <a:solidFill>
                  <a:schemeClr val="tx1"/>
                </a:solidFill>
              </a:rPr>
              <a:t>Complex engineering problems: </a:t>
            </a:r>
            <a:r>
              <a:rPr lang="en-US" sz="2800" dirty="0">
                <a:solidFill>
                  <a:schemeClr val="tx1"/>
                </a:solidFill>
              </a:rPr>
              <a:t>characteristics of complexity listed in definition</a:t>
            </a:r>
          </a:p>
          <a:p>
            <a:pPr>
              <a:spcBef>
                <a:spcPct val="0"/>
              </a:spcBef>
              <a:spcAft>
                <a:spcPts val="900"/>
              </a:spcAft>
            </a:pPr>
            <a:r>
              <a:rPr lang="en-US" sz="2800" b="1" dirty="0">
                <a:solidFill>
                  <a:schemeClr val="tx1"/>
                </a:solidFill>
              </a:rPr>
              <a:t>Engineering design: </a:t>
            </a:r>
            <a:r>
              <a:rPr lang="en-US" sz="2800" dirty="0">
                <a:solidFill>
                  <a:schemeClr val="tx1"/>
                </a:solidFill>
              </a:rPr>
              <a:t>includes consideration of risk</a:t>
            </a:r>
          </a:p>
          <a:p>
            <a:pPr>
              <a:spcBef>
                <a:spcPct val="0"/>
              </a:spcBef>
              <a:spcAft>
                <a:spcPts val="900"/>
              </a:spcAft>
            </a:pPr>
            <a:r>
              <a:rPr lang="en-US" sz="2800" b="1" dirty="0">
                <a:solidFill>
                  <a:schemeClr val="tx1"/>
                </a:solidFill>
              </a:rPr>
              <a:t>Team: </a:t>
            </a:r>
            <a:r>
              <a:rPr lang="en-US" sz="2800" dirty="0">
                <a:solidFill>
                  <a:schemeClr val="tx1"/>
                </a:solidFill>
              </a:rPr>
              <a:t>more than one person working toward a common goal</a:t>
            </a:r>
            <a:endParaRPr lang="en-US" sz="2800" b="1" dirty="0">
              <a:solidFill>
                <a:schemeClr val="tx1"/>
              </a:solidFill>
            </a:endParaRPr>
          </a:p>
          <a:p>
            <a:pPr>
              <a:spcBef>
                <a:spcPct val="0"/>
              </a:spcBef>
              <a:spcAft>
                <a:spcPts val="900"/>
              </a:spcAft>
            </a:pPr>
            <a:endParaRPr lang="en-US" sz="2800" dirty="0">
              <a:solidFill>
                <a:schemeClr val="tx1"/>
              </a:solidFill>
            </a:endParaRPr>
          </a:p>
        </p:txBody>
      </p:sp>
      <p:sp>
        <p:nvSpPr>
          <p:cNvPr id="2" name="TextBox 1">
            <a:extLst>
              <a:ext uri="{FF2B5EF4-FFF2-40B4-BE49-F238E27FC236}">
                <a16:creationId xmlns:a16="http://schemas.microsoft.com/office/drawing/2014/main" id="{E22CCA9F-1839-BBEE-0E9E-9A03C6A3A8DE}"/>
              </a:ext>
            </a:extLst>
          </p:cNvPr>
          <p:cNvSpPr txBox="1"/>
          <p:nvPr/>
        </p:nvSpPr>
        <p:spPr>
          <a:xfrm>
            <a:off x="769496" y="5826390"/>
            <a:ext cx="9675139" cy="369332"/>
          </a:xfrm>
          <a:prstGeom prst="rect">
            <a:avLst/>
          </a:prstGeom>
          <a:noFill/>
        </p:spPr>
        <p:txBody>
          <a:bodyPr wrap="square" rtlCol="0">
            <a:spAutoFit/>
          </a:bodyPr>
          <a:lstStyle/>
          <a:p>
            <a:r>
              <a:rPr lang="en-US" i="1" dirty="0">
                <a:solidFill>
                  <a:srgbClr val="C00000"/>
                </a:solidFill>
              </a:rPr>
              <a:t>Please recall the definitions are included in the EAC Criteria document available in the PEV Workbook</a:t>
            </a:r>
          </a:p>
        </p:txBody>
      </p:sp>
    </p:spTree>
    <p:extLst>
      <p:ext uri="{BB962C8B-B14F-4D97-AF65-F5344CB8AC3E}">
        <p14:creationId xmlns:p14="http://schemas.microsoft.com/office/powerpoint/2010/main" val="24381921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Criterion 1: Students</a:t>
            </a:r>
            <a:br>
              <a:rPr lang="en-US" dirty="0"/>
            </a:br>
            <a:endParaRPr lang="en-US" dirty="0"/>
          </a:p>
        </p:txBody>
      </p:sp>
      <p:sp>
        <p:nvSpPr>
          <p:cNvPr id="6" name="TextBox 5">
            <a:extLst>
              <a:ext uri="{FF2B5EF4-FFF2-40B4-BE49-F238E27FC236}">
                <a16:creationId xmlns:a16="http://schemas.microsoft.com/office/drawing/2014/main" id="{2C417D22-5E1F-3225-D91C-CB0BC0A3757D}"/>
              </a:ext>
            </a:extLst>
          </p:cNvPr>
          <p:cNvSpPr txBox="1"/>
          <p:nvPr/>
        </p:nvSpPr>
        <p:spPr>
          <a:xfrm>
            <a:off x="742385" y="987364"/>
            <a:ext cx="9944088" cy="3339376"/>
          </a:xfrm>
          <a:prstGeom prst="rect">
            <a:avLst/>
          </a:prstGeom>
          <a:noFill/>
        </p:spPr>
        <p:txBody>
          <a:bodyPr wrap="square" rtlCol="0">
            <a:spAutoFit/>
          </a:bodyPr>
          <a:lstStyle/>
          <a:p>
            <a:pPr marL="285750" indent="-285750">
              <a:spcAft>
                <a:spcPts val="6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Evaluate student performance</a:t>
            </a:r>
          </a:p>
          <a:p>
            <a:pPr marL="285750" indent="-285750">
              <a:spcAft>
                <a:spcPts val="6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Monitor </a:t>
            </a:r>
            <a:r>
              <a:rPr lang="en-US" sz="2400" b="1" dirty="0">
                <a:latin typeface="Arial" panose="020B0604020202020204" pitchFamily="34" charset="0"/>
                <a:cs typeface="Arial" panose="020B0604020202020204" pitchFamily="34" charset="0"/>
              </a:rPr>
              <a:t>student progress</a:t>
            </a:r>
          </a:p>
          <a:p>
            <a:pPr marL="285750" indent="-285750">
              <a:spcAft>
                <a:spcPts val="600"/>
              </a:spcAft>
              <a:buClr>
                <a:srgbClr val="FF6600"/>
              </a:buClr>
              <a:buFont typeface="Arial" panose="020B0604020202020204" pitchFamily="34" charset="0"/>
              <a:buChar char="•"/>
            </a:pPr>
            <a:r>
              <a:rPr lang="en-US" sz="2400" b="1" dirty="0">
                <a:latin typeface="Arial" panose="020B0604020202020204" pitchFamily="34" charset="0"/>
                <a:cs typeface="Arial" panose="020B0604020202020204" pitchFamily="34" charset="0"/>
              </a:rPr>
              <a:t>Advise students </a:t>
            </a:r>
            <a:r>
              <a:rPr lang="en-US" sz="2400" dirty="0">
                <a:latin typeface="Arial" panose="020B0604020202020204" pitchFamily="34" charset="0"/>
                <a:cs typeface="Arial" panose="020B0604020202020204" pitchFamily="34" charset="0"/>
              </a:rPr>
              <a:t>regarding curricular and career matters</a:t>
            </a:r>
          </a:p>
          <a:p>
            <a:pPr marL="285750" indent="-285750">
              <a:spcAft>
                <a:spcPts val="6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Have and enforce procedures to ensure and document that students meet all </a:t>
            </a:r>
            <a:r>
              <a:rPr lang="en-US" sz="2400" b="1" dirty="0">
                <a:latin typeface="Arial" panose="020B0604020202020204" pitchFamily="34" charset="0"/>
                <a:cs typeface="Arial" panose="020B0604020202020204" pitchFamily="34" charset="0"/>
              </a:rPr>
              <a:t>graduation requirements</a:t>
            </a:r>
          </a:p>
          <a:p>
            <a:pPr marL="285750" indent="-285750">
              <a:spcAft>
                <a:spcPts val="6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Have and enforce policies for awarding </a:t>
            </a:r>
            <a:r>
              <a:rPr lang="en-US" sz="2400" b="1" dirty="0">
                <a:latin typeface="Arial" panose="020B0604020202020204" pitchFamily="34" charset="0"/>
                <a:cs typeface="Arial" panose="020B0604020202020204" pitchFamily="34" charset="0"/>
              </a:rPr>
              <a:t>appropriate academic credit </a:t>
            </a:r>
            <a:r>
              <a:rPr lang="en-US" sz="2400" dirty="0">
                <a:latin typeface="Arial" panose="020B0604020202020204" pitchFamily="34" charset="0"/>
                <a:cs typeface="Arial" panose="020B0604020202020204" pitchFamily="34" charset="0"/>
              </a:rPr>
              <a:t>for work in lieu of courses </a:t>
            </a:r>
          </a:p>
          <a:p>
            <a:endParaRPr lang="en-US" dirty="0"/>
          </a:p>
        </p:txBody>
      </p:sp>
      <p:cxnSp>
        <p:nvCxnSpPr>
          <p:cNvPr id="7" name="Straight Connector 6">
            <a:extLst>
              <a:ext uri="{FF2B5EF4-FFF2-40B4-BE49-F238E27FC236}">
                <a16:creationId xmlns:a16="http://schemas.microsoft.com/office/drawing/2014/main" id="{7202E8CC-B0F5-A175-1EE5-6EF4C17CDE00}"/>
              </a:ext>
            </a:extLst>
          </p:cNvPr>
          <p:cNvCxnSpPr/>
          <p:nvPr/>
        </p:nvCxnSpPr>
        <p:spPr>
          <a:xfrm>
            <a:off x="961481" y="4201541"/>
            <a:ext cx="505503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0C2A41D-2B8B-5617-2512-E7F63202608D}"/>
              </a:ext>
            </a:extLst>
          </p:cNvPr>
          <p:cNvSpPr txBox="1"/>
          <p:nvPr/>
        </p:nvSpPr>
        <p:spPr>
          <a:xfrm>
            <a:off x="742385" y="4397905"/>
            <a:ext cx="10831811" cy="1928733"/>
          </a:xfrm>
          <a:prstGeom prst="rect">
            <a:avLst/>
          </a:prstGeom>
          <a:noFill/>
        </p:spPr>
        <p:txBody>
          <a:bodyPr wrap="none" rtlCol="0">
            <a:spAutoFit/>
          </a:bodyPr>
          <a:lstStyle/>
          <a:p>
            <a:pPr marL="342900" indent="-342900">
              <a:spcAft>
                <a:spcPts val="400"/>
              </a:spcAft>
              <a:buFont typeface="Wingdings" panose="05000000000000000000" pitchFamily="2" charset="2"/>
              <a:buChar char="ü"/>
            </a:pPr>
            <a:r>
              <a:rPr lang="en-US" sz="2200" dirty="0">
                <a:latin typeface="Arial" panose="020B0604020202020204" pitchFamily="34" charset="0"/>
                <a:cs typeface="Arial" panose="020B0604020202020204" pitchFamily="34" charset="0"/>
              </a:rPr>
              <a:t>Quality of student advising (both curricular and professional).</a:t>
            </a:r>
          </a:p>
          <a:p>
            <a:pPr marL="342900" indent="-342900">
              <a:spcAft>
                <a:spcPts val="400"/>
              </a:spcAft>
              <a:buFont typeface="Wingdings" panose="05000000000000000000" pitchFamily="2" charset="2"/>
              <a:buChar char="ü"/>
            </a:pPr>
            <a:r>
              <a:rPr lang="en-US" sz="2200" dirty="0">
                <a:latin typeface="Arial" panose="020B0604020202020204" pitchFamily="34" charset="0"/>
                <a:cs typeface="Arial" panose="020B0604020202020204" pitchFamily="34" charset="0"/>
              </a:rPr>
              <a:t>Enforcement of pre-requisites, and documentation of approved exceptions.</a:t>
            </a:r>
          </a:p>
          <a:p>
            <a:pPr marL="342900" indent="-342900">
              <a:spcAft>
                <a:spcPts val="400"/>
              </a:spcAft>
              <a:buFont typeface="Wingdings" panose="05000000000000000000" pitchFamily="2" charset="2"/>
              <a:buChar char="ü"/>
            </a:pPr>
            <a:r>
              <a:rPr lang="en-US" sz="2200" dirty="0">
                <a:latin typeface="Arial" panose="020B0604020202020204" pitchFamily="34" charset="0"/>
                <a:cs typeface="Arial" panose="020B0604020202020204" pitchFamily="34" charset="0"/>
              </a:rPr>
              <a:t>Validity and documentation of course substitutions; transfer courses.</a:t>
            </a:r>
          </a:p>
          <a:p>
            <a:pPr marL="342900" indent="-342900">
              <a:spcAft>
                <a:spcPts val="400"/>
              </a:spcAft>
              <a:buFont typeface="Wingdings" panose="05000000000000000000" pitchFamily="2" charset="2"/>
              <a:buChar char="ü"/>
            </a:pPr>
            <a:r>
              <a:rPr lang="en-US" sz="2200" dirty="0">
                <a:latin typeface="Arial" panose="020B0604020202020204" pitchFamily="34" charset="0"/>
                <a:cs typeface="Arial" panose="020B0604020202020204" pitchFamily="34" charset="0"/>
              </a:rPr>
              <a:t>Integrity of degree audit system, as basis to confirm completion of all requirements</a:t>
            </a:r>
          </a:p>
          <a:p>
            <a:endParaRPr lang="en-US" dirty="0"/>
          </a:p>
        </p:txBody>
      </p:sp>
    </p:spTree>
    <p:extLst>
      <p:ext uri="{BB962C8B-B14F-4D97-AF65-F5344CB8AC3E}">
        <p14:creationId xmlns:p14="http://schemas.microsoft.com/office/powerpoint/2010/main" val="14835567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0CCF4-3DF0-D1B2-D864-C311B5ED31A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873DA1A-5C6A-10B4-D0AC-6902D93035B1}"/>
              </a:ext>
            </a:extLst>
          </p:cNvPr>
          <p:cNvSpPr>
            <a:spLocks noGrp="1"/>
          </p:cNvSpPr>
          <p:nvPr>
            <p:ph type="title"/>
          </p:nvPr>
        </p:nvSpPr>
        <p:spPr/>
        <p:txBody>
          <a:bodyPr/>
          <a:lstStyle/>
          <a:p>
            <a:r>
              <a:rPr lang="en-US" dirty="0"/>
              <a:t>Criterion 2: Program Educational Objectives </a:t>
            </a:r>
            <a:br>
              <a:rPr lang="en-US" dirty="0"/>
            </a:br>
            <a:endParaRPr lang="en-US" dirty="0"/>
          </a:p>
        </p:txBody>
      </p:sp>
      <p:sp>
        <p:nvSpPr>
          <p:cNvPr id="2" name="Text Placeholder 1">
            <a:extLst>
              <a:ext uri="{FF2B5EF4-FFF2-40B4-BE49-F238E27FC236}">
                <a16:creationId xmlns:a16="http://schemas.microsoft.com/office/drawing/2014/main" id="{F867FED3-203C-3634-67F3-A14F46F8173F}"/>
              </a:ext>
            </a:extLst>
          </p:cNvPr>
          <p:cNvSpPr>
            <a:spLocks noGrp="1"/>
          </p:cNvSpPr>
          <p:nvPr>
            <p:ph type="body" sz="quarter" idx="10"/>
          </p:nvPr>
        </p:nvSpPr>
        <p:spPr>
          <a:xfrm>
            <a:off x="609600" y="1138473"/>
            <a:ext cx="10972800" cy="4343400"/>
          </a:xfrm>
        </p:spPr>
        <p:txBody>
          <a:bodyPr/>
          <a:lstStyle/>
          <a:p>
            <a:pPr>
              <a:lnSpc>
                <a:spcPct val="95000"/>
              </a:lnSpc>
              <a:spcBef>
                <a:spcPct val="0"/>
              </a:spcBef>
              <a:spcAft>
                <a:spcPts val="1200"/>
              </a:spcAft>
            </a:pPr>
            <a:r>
              <a:rPr lang="en-US" sz="2400" b="1" dirty="0">
                <a:solidFill>
                  <a:schemeClr val="tx1"/>
                </a:solidFill>
              </a:rPr>
              <a:t>Definition: </a:t>
            </a:r>
          </a:p>
          <a:p>
            <a:pPr lvl="1" algn="just">
              <a:spcBef>
                <a:spcPct val="0"/>
              </a:spcBef>
              <a:spcAft>
                <a:spcPts val="1200"/>
              </a:spcAft>
            </a:pPr>
            <a:r>
              <a:rPr lang="en-US" sz="2400" dirty="0">
                <a:solidFill>
                  <a:schemeClr val="tx1">
                    <a:lumMod val="95000"/>
                    <a:lumOff val="5000"/>
                  </a:schemeClr>
                </a:solidFill>
              </a:rPr>
              <a:t>PEOs “are broad statements that describe what graduates are expected to attain within a few years after graduation.”  Program educational objectives are based on the needs of the program’s constituencies. </a:t>
            </a:r>
          </a:p>
          <a:p>
            <a:pPr>
              <a:spcBef>
                <a:spcPct val="0"/>
              </a:spcBef>
              <a:spcAft>
                <a:spcPts val="1200"/>
              </a:spcAft>
            </a:pPr>
            <a:r>
              <a:rPr lang="en-US" sz="2400" b="1" dirty="0">
                <a:solidFill>
                  <a:schemeClr val="tx1"/>
                </a:solidFill>
              </a:rPr>
              <a:t>Requirements:</a:t>
            </a:r>
          </a:p>
          <a:p>
            <a:pPr lvl="1" algn="just">
              <a:spcBef>
                <a:spcPct val="0"/>
              </a:spcBef>
              <a:spcAft>
                <a:spcPts val="1200"/>
              </a:spcAft>
            </a:pPr>
            <a:r>
              <a:rPr lang="en-US" sz="2400" dirty="0">
                <a:solidFill>
                  <a:schemeClr val="tx1"/>
                </a:solidFill>
              </a:rPr>
              <a:t>Published PEOs, consistent with mission of institution and the needs of the program’s various constituencies. </a:t>
            </a:r>
          </a:p>
          <a:p>
            <a:pPr lvl="1" algn="just">
              <a:lnSpc>
                <a:spcPct val="95000"/>
              </a:lnSpc>
              <a:spcBef>
                <a:spcPct val="0"/>
              </a:spcBef>
              <a:spcAft>
                <a:spcPts val="1200"/>
              </a:spcAft>
            </a:pPr>
            <a:r>
              <a:rPr lang="en-US" sz="2400" dirty="0">
                <a:solidFill>
                  <a:schemeClr val="tx1"/>
                </a:solidFill>
              </a:rPr>
              <a:t>A documented, systematically utilized, and effective process, involving all constituencies identified by the program, for the periodic review and revision of PEOs that ensures they remain consistent with the institutional mission and the needs of the program’s constituencies.</a:t>
            </a:r>
          </a:p>
          <a:p>
            <a:endParaRPr lang="en-US" dirty="0"/>
          </a:p>
        </p:txBody>
      </p:sp>
    </p:spTree>
    <p:extLst>
      <p:ext uri="{BB962C8B-B14F-4D97-AF65-F5344CB8AC3E}">
        <p14:creationId xmlns:p14="http://schemas.microsoft.com/office/powerpoint/2010/main" val="36805038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Program Educational Objectives: Issues</a:t>
            </a:r>
            <a:br>
              <a:rPr lang="en-US" dirty="0"/>
            </a:br>
            <a:endParaRPr lang="en-US" dirty="0"/>
          </a:p>
        </p:txBody>
      </p:sp>
      <p:sp>
        <p:nvSpPr>
          <p:cNvPr id="2" name="Text Placeholder 1"/>
          <p:cNvSpPr>
            <a:spLocks noGrp="1"/>
          </p:cNvSpPr>
          <p:nvPr>
            <p:ph type="body" sz="quarter" idx="11"/>
          </p:nvPr>
        </p:nvSpPr>
        <p:spPr/>
        <p:txBody>
          <a:bodyPr/>
          <a:lstStyle/>
          <a:p>
            <a:pPr marL="419100" indent="-382588" algn="just">
              <a:spcBef>
                <a:spcPct val="0"/>
              </a:spcBef>
              <a:spcAft>
                <a:spcPts val="1800"/>
              </a:spcAft>
            </a:pPr>
            <a:r>
              <a:rPr lang="en-US" sz="2400" dirty="0">
                <a:solidFill>
                  <a:schemeClr val="tx1"/>
                </a:solidFill>
              </a:rPr>
              <a:t>If the published PEOs do not satisfy the definition of broad statements that describe what the graduates are expected to attain within a few years after graduation, </a:t>
            </a:r>
            <a:r>
              <a:rPr lang="en-US" sz="2400" b="1" u="sng" dirty="0">
                <a:solidFill>
                  <a:schemeClr val="tx1"/>
                </a:solidFill>
              </a:rPr>
              <a:t>then the program has a Criterion 2 shortcoming. </a:t>
            </a:r>
          </a:p>
          <a:p>
            <a:pPr marL="419100" indent="-382588" algn="just">
              <a:spcBef>
                <a:spcPct val="0"/>
              </a:spcBef>
              <a:spcAft>
                <a:spcPts val="1800"/>
              </a:spcAft>
            </a:pPr>
            <a:r>
              <a:rPr lang="en-US" sz="2400" dirty="0">
                <a:solidFill>
                  <a:schemeClr val="tx1"/>
                </a:solidFill>
              </a:rPr>
              <a:t>If the program fails to convince the team that the PEOs are consistent with constituency needs, </a:t>
            </a:r>
            <a:r>
              <a:rPr lang="en-US" sz="2400" b="1" u="sng" dirty="0">
                <a:solidFill>
                  <a:schemeClr val="tx1"/>
                </a:solidFill>
              </a:rPr>
              <a:t>then the program has a Criterion 2 shortcoming.</a:t>
            </a:r>
          </a:p>
          <a:p>
            <a:pPr marL="419100" indent="-382588" algn="just">
              <a:spcBef>
                <a:spcPct val="0"/>
              </a:spcBef>
              <a:spcAft>
                <a:spcPts val="1800"/>
              </a:spcAft>
            </a:pPr>
            <a:r>
              <a:rPr lang="en-US" sz="2400" dirty="0">
                <a:solidFill>
                  <a:schemeClr val="tx1"/>
                </a:solidFill>
              </a:rPr>
              <a:t>If the program does not have a documented, systematic and effective process, involving program constituencies, for the periodic review and revision of PEOs, </a:t>
            </a:r>
            <a:r>
              <a:rPr lang="en-US" sz="2400" b="1" u="sng" dirty="0">
                <a:solidFill>
                  <a:schemeClr val="tx1"/>
                </a:solidFill>
              </a:rPr>
              <a:t>then the program has a Criterion 2 shortcoming.</a:t>
            </a:r>
          </a:p>
          <a:p>
            <a:endParaRPr lang="en-US" dirty="0"/>
          </a:p>
        </p:txBody>
      </p:sp>
    </p:spTree>
    <p:extLst>
      <p:ext uri="{BB962C8B-B14F-4D97-AF65-F5344CB8AC3E}">
        <p14:creationId xmlns:p14="http://schemas.microsoft.com/office/powerpoint/2010/main" val="2407494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Visit Overview and Team Expectations</a:t>
            </a:r>
          </a:p>
        </p:txBody>
      </p:sp>
    </p:spTree>
    <p:extLst>
      <p:ext uri="{BB962C8B-B14F-4D97-AF65-F5344CB8AC3E}">
        <p14:creationId xmlns:p14="http://schemas.microsoft.com/office/powerpoint/2010/main" val="30448761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Criterion 3: Student Outcomes (SOs)</a:t>
            </a:r>
            <a:br>
              <a:rPr lang="en-US" dirty="0"/>
            </a:br>
            <a:r>
              <a:rPr lang="en-US" dirty="0"/>
              <a:t>        	      Definition &amp; Requirements</a:t>
            </a:r>
            <a:br>
              <a:rPr lang="en-US" dirty="0"/>
            </a:br>
            <a:endParaRPr lang="en-US" dirty="0"/>
          </a:p>
        </p:txBody>
      </p:sp>
      <p:sp>
        <p:nvSpPr>
          <p:cNvPr id="2" name="Text Placeholder 1"/>
          <p:cNvSpPr>
            <a:spLocks noGrp="1"/>
          </p:cNvSpPr>
          <p:nvPr>
            <p:ph type="body" sz="quarter" idx="10"/>
          </p:nvPr>
        </p:nvSpPr>
        <p:spPr>
          <a:xfrm>
            <a:off x="491905" y="1563986"/>
            <a:ext cx="10972800" cy="4343400"/>
          </a:xfrm>
        </p:spPr>
        <p:txBody>
          <a:bodyPr/>
          <a:lstStyle/>
          <a:p>
            <a:r>
              <a:rPr lang="en-US" sz="2400" b="1" dirty="0">
                <a:solidFill>
                  <a:schemeClr val="tx1"/>
                </a:solidFill>
              </a:rPr>
              <a:t>Definition:</a:t>
            </a:r>
          </a:p>
          <a:p>
            <a:pPr lvl="1"/>
            <a:r>
              <a:rPr lang="en-US" sz="2400" dirty="0">
                <a:solidFill>
                  <a:schemeClr val="tx1"/>
                </a:solidFill>
              </a:rPr>
              <a:t>Student outcomes describe what students are expected to know and be able to do by the time of graduation (skills, knowledge, and behaviors).</a:t>
            </a:r>
          </a:p>
          <a:p>
            <a:r>
              <a:rPr lang="en-US" sz="2400" b="1" dirty="0">
                <a:solidFill>
                  <a:schemeClr val="tx1"/>
                </a:solidFill>
              </a:rPr>
              <a:t>Requirements:</a:t>
            </a:r>
          </a:p>
          <a:p>
            <a:pPr lvl="1" algn="just">
              <a:spcAft>
                <a:spcPts val="600"/>
              </a:spcAft>
            </a:pPr>
            <a:r>
              <a:rPr lang="en-US" sz="2400" dirty="0">
                <a:solidFill>
                  <a:schemeClr val="tx1"/>
                </a:solidFill>
              </a:rPr>
              <a:t>The program must have documented student outcomes that support the program educational objectives. Attainment of these outcomes prepares graduates to enter the professional practice of engineering.</a:t>
            </a:r>
            <a:endParaRPr lang="en-US" sz="2400" b="1" dirty="0">
              <a:solidFill>
                <a:schemeClr val="tx1"/>
              </a:solidFill>
            </a:endParaRPr>
          </a:p>
          <a:p>
            <a:pPr marL="722313" lvl="1" indent="-273050" algn="just">
              <a:lnSpc>
                <a:spcPct val="90000"/>
              </a:lnSpc>
              <a:spcAft>
                <a:spcPts val="600"/>
              </a:spcAft>
            </a:pPr>
            <a:r>
              <a:rPr lang="en-US" sz="2400" dirty="0">
                <a:solidFill>
                  <a:schemeClr val="tx1"/>
                </a:solidFill>
              </a:rPr>
              <a:t>Student outcomes are (1) though (7) plus any additional outcomes articulated by the program. </a:t>
            </a:r>
          </a:p>
          <a:p>
            <a:pPr marL="722313" lvl="1" indent="-273050" algn="just">
              <a:lnSpc>
                <a:spcPct val="90000"/>
              </a:lnSpc>
              <a:spcAft>
                <a:spcPts val="600"/>
              </a:spcAft>
            </a:pPr>
            <a:r>
              <a:rPr lang="en-US" sz="2400" dirty="0">
                <a:solidFill>
                  <a:schemeClr val="tx1"/>
                </a:solidFill>
              </a:rPr>
              <a:t>Programs can add student outcomes, but </a:t>
            </a:r>
            <a:r>
              <a:rPr lang="en-US" sz="2400" u="sng" dirty="0">
                <a:solidFill>
                  <a:schemeClr val="tx1"/>
                </a:solidFill>
              </a:rPr>
              <a:t>all</a:t>
            </a:r>
            <a:r>
              <a:rPr lang="en-US" sz="2400" dirty="0">
                <a:solidFill>
                  <a:schemeClr val="tx1"/>
                </a:solidFill>
              </a:rPr>
              <a:t> student outcomes must be assessed and evaluated.</a:t>
            </a:r>
          </a:p>
          <a:p>
            <a:pPr marL="722313" lvl="1" indent="-273050">
              <a:lnSpc>
                <a:spcPct val="90000"/>
              </a:lnSpc>
              <a:spcAft>
                <a:spcPts val="1200"/>
              </a:spcAft>
            </a:pPr>
            <a:endParaRPr lang="en-US" sz="2400" dirty="0">
              <a:solidFill>
                <a:schemeClr val="tx1"/>
              </a:solidFill>
            </a:endParaRPr>
          </a:p>
          <a:p>
            <a:pPr marL="722313" lvl="1" indent="-273050">
              <a:lnSpc>
                <a:spcPct val="90000"/>
              </a:lnSpc>
              <a:spcAft>
                <a:spcPts val="1200"/>
              </a:spcAft>
            </a:pPr>
            <a:endParaRPr lang="en-US" sz="2400" dirty="0"/>
          </a:p>
        </p:txBody>
      </p:sp>
    </p:spTree>
    <p:extLst>
      <p:ext uri="{BB962C8B-B14F-4D97-AF65-F5344CB8AC3E}">
        <p14:creationId xmlns:p14="http://schemas.microsoft.com/office/powerpoint/2010/main" val="4006024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1F228-CF88-9AE1-495F-527176E64F2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4DA140E-907E-F505-3348-434F65D326AA}"/>
              </a:ext>
            </a:extLst>
          </p:cNvPr>
          <p:cNvSpPr>
            <a:spLocks noGrp="1"/>
          </p:cNvSpPr>
          <p:nvPr>
            <p:ph type="title"/>
          </p:nvPr>
        </p:nvSpPr>
        <p:spPr/>
        <p:txBody>
          <a:bodyPr/>
          <a:lstStyle/>
          <a:p>
            <a:r>
              <a:rPr lang="en-US" dirty="0"/>
              <a:t>Criterion 3: Student Outcomes (SOs)</a:t>
            </a:r>
            <a:br>
              <a:rPr lang="en-US" dirty="0"/>
            </a:br>
            <a:r>
              <a:rPr lang="en-US" dirty="0"/>
              <a:t>        	      </a:t>
            </a:r>
          </a:p>
        </p:txBody>
      </p:sp>
      <p:sp>
        <p:nvSpPr>
          <p:cNvPr id="6" name="Rectangle 3">
            <a:extLst>
              <a:ext uri="{FF2B5EF4-FFF2-40B4-BE49-F238E27FC236}">
                <a16:creationId xmlns:a16="http://schemas.microsoft.com/office/drawing/2014/main" id="{57C1DB0C-28B3-9F84-5D39-B780B738BA47}"/>
              </a:ext>
            </a:extLst>
          </p:cNvPr>
          <p:cNvSpPr txBox="1">
            <a:spLocks noChangeArrowheads="1"/>
          </p:cNvSpPr>
          <p:nvPr/>
        </p:nvSpPr>
        <p:spPr>
          <a:xfrm>
            <a:off x="609600" y="1171699"/>
            <a:ext cx="11142689" cy="428041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4320" indent="-457200" algn="just">
              <a:buFont typeface="Arial" pitchFamily="34" charset="0"/>
              <a:buNone/>
            </a:pPr>
            <a:r>
              <a:rPr lang="en-US" sz="1800" dirty="0">
                <a:solidFill>
                  <a:srgbClr val="000000"/>
                </a:solidFill>
                <a:cs typeface="Arial" panose="020B0604020202020204" pitchFamily="34" charset="0"/>
              </a:rPr>
              <a:t>1. an ability to identify, formulate, and solve </a:t>
            </a:r>
            <a:r>
              <a:rPr lang="en-US" sz="1800" b="1" dirty="0">
                <a:solidFill>
                  <a:srgbClr val="000000"/>
                </a:solidFill>
                <a:cs typeface="Arial" panose="020B0604020202020204" pitchFamily="34" charset="0"/>
              </a:rPr>
              <a:t>complex engineering problems</a:t>
            </a:r>
            <a:r>
              <a:rPr lang="en-US" sz="1800" dirty="0">
                <a:solidFill>
                  <a:srgbClr val="000000"/>
                </a:solidFill>
                <a:cs typeface="Arial" panose="020B0604020202020204" pitchFamily="34" charset="0"/>
              </a:rPr>
              <a:t> by applying principles of engineering, science, and mathematics. </a:t>
            </a:r>
          </a:p>
          <a:p>
            <a:pPr marL="274320" indent="-457200" algn="just">
              <a:buFont typeface="Arial" pitchFamily="34" charset="0"/>
              <a:buNone/>
            </a:pPr>
            <a:r>
              <a:rPr lang="en-US" sz="1800" dirty="0">
                <a:solidFill>
                  <a:srgbClr val="000000"/>
                </a:solidFill>
                <a:cs typeface="Arial" panose="020B0604020202020204" pitchFamily="34" charset="0"/>
              </a:rPr>
              <a:t>2. an ability to apply engineering design to produce solutions that meet specified needs with consideration of </a:t>
            </a:r>
            <a:r>
              <a:rPr lang="en-US" sz="1800" b="1" dirty="0">
                <a:solidFill>
                  <a:srgbClr val="000000"/>
                </a:solidFill>
                <a:cs typeface="Arial" panose="020B0604020202020204" pitchFamily="34" charset="0"/>
              </a:rPr>
              <a:t>public health, safety, and welfare</a:t>
            </a:r>
            <a:r>
              <a:rPr lang="en-US" sz="1800" dirty="0">
                <a:solidFill>
                  <a:srgbClr val="000000"/>
                </a:solidFill>
                <a:cs typeface="Arial" panose="020B0604020202020204" pitchFamily="34" charset="0"/>
              </a:rPr>
              <a:t>, as well as </a:t>
            </a:r>
            <a:r>
              <a:rPr lang="en-US" sz="1800" b="1" dirty="0">
                <a:solidFill>
                  <a:srgbClr val="000000"/>
                </a:solidFill>
                <a:cs typeface="Arial" panose="020B0604020202020204" pitchFamily="34" charset="0"/>
              </a:rPr>
              <a:t>global, cultural, social, environmental, and economic factors</a:t>
            </a:r>
            <a:r>
              <a:rPr lang="en-US" sz="1800" dirty="0">
                <a:solidFill>
                  <a:srgbClr val="000000"/>
                </a:solidFill>
                <a:cs typeface="Arial" panose="020B0604020202020204" pitchFamily="34" charset="0"/>
              </a:rPr>
              <a:t>. </a:t>
            </a:r>
          </a:p>
          <a:p>
            <a:pPr marL="274320" indent="-457200" algn="just">
              <a:buFont typeface="Arial" pitchFamily="34" charset="0"/>
              <a:buNone/>
            </a:pPr>
            <a:r>
              <a:rPr lang="en-US" sz="1800" dirty="0">
                <a:solidFill>
                  <a:srgbClr val="000000"/>
                </a:solidFill>
                <a:cs typeface="Arial" panose="020B0604020202020204" pitchFamily="34" charset="0"/>
              </a:rPr>
              <a:t>3. an ability to communicate effectively with a </a:t>
            </a:r>
            <a:r>
              <a:rPr lang="en-US" sz="1800" b="1" dirty="0">
                <a:solidFill>
                  <a:srgbClr val="000000"/>
                </a:solidFill>
                <a:cs typeface="Arial" panose="020B0604020202020204" pitchFamily="34" charset="0"/>
              </a:rPr>
              <a:t>range of audiences</a:t>
            </a:r>
            <a:r>
              <a:rPr lang="en-US" sz="1800" dirty="0">
                <a:solidFill>
                  <a:srgbClr val="000000"/>
                </a:solidFill>
                <a:cs typeface="Arial" panose="020B0604020202020204" pitchFamily="34" charset="0"/>
              </a:rPr>
              <a:t>. </a:t>
            </a:r>
          </a:p>
          <a:p>
            <a:pPr marL="274320" indent="-457200" algn="just">
              <a:buFont typeface="Arial" pitchFamily="34" charset="0"/>
              <a:buNone/>
            </a:pPr>
            <a:r>
              <a:rPr lang="en-US" sz="1800" dirty="0">
                <a:solidFill>
                  <a:srgbClr val="000000"/>
                </a:solidFill>
                <a:cs typeface="Arial" panose="020B0604020202020204" pitchFamily="34" charset="0"/>
              </a:rPr>
              <a:t>4. an ability to recognize ethical and professional responsibilities in engineering situations and make informed judgments, which must consider the impact of engineering solutions in </a:t>
            </a:r>
            <a:r>
              <a:rPr lang="en-US" sz="1800" b="1" dirty="0">
                <a:solidFill>
                  <a:srgbClr val="000000"/>
                </a:solidFill>
                <a:cs typeface="Arial" panose="020B0604020202020204" pitchFamily="34" charset="0"/>
              </a:rPr>
              <a:t>global, economic, environmental, and societal </a:t>
            </a:r>
            <a:r>
              <a:rPr lang="en-US" sz="1800" dirty="0">
                <a:solidFill>
                  <a:srgbClr val="000000"/>
                </a:solidFill>
                <a:cs typeface="Arial" panose="020B0604020202020204" pitchFamily="34" charset="0"/>
              </a:rPr>
              <a:t>contexts. </a:t>
            </a:r>
          </a:p>
          <a:p>
            <a:pPr marL="274320" indent="-457200" algn="just">
              <a:buFont typeface="Arial" pitchFamily="34" charset="0"/>
              <a:buNone/>
            </a:pPr>
            <a:r>
              <a:rPr lang="en-US" sz="1800" dirty="0">
                <a:solidFill>
                  <a:srgbClr val="000000"/>
                </a:solidFill>
                <a:cs typeface="Arial" panose="020B0604020202020204" pitchFamily="34" charset="0"/>
              </a:rPr>
              <a:t>5. an ability to function effectively on a team whose members together </a:t>
            </a:r>
            <a:r>
              <a:rPr lang="en-US" sz="1800" b="1" dirty="0">
                <a:solidFill>
                  <a:srgbClr val="000000"/>
                </a:solidFill>
                <a:cs typeface="Arial" panose="020B0604020202020204" pitchFamily="34" charset="0"/>
              </a:rPr>
              <a:t>provide leadership, create a collaborative environment, establish goals, plan tasks, and meet objectives</a:t>
            </a:r>
            <a:r>
              <a:rPr lang="en-US" sz="1800" dirty="0">
                <a:solidFill>
                  <a:srgbClr val="000000"/>
                </a:solidFill>
                <a:cs typeface="Arial" panose="020B0604020202020204" pitchFamily="34" charset="0"/>
              </a:rPr>
              <a:t>. </a:t>
            </a:r>
          </a:p>
          <a:p>
            <a:pPr marL="274320" indent="-457200" algn="just">
              <a:buFont typeface="Arial" pitchFamily="34" charset="0"/>
              <a:buNone/>
            </a:pPr>
            <a:r>
              <a:rPr lang="en-US" sz="1800" dirty="0">
                <a:solidFill>
                  <a:srgbClr val="000000"/>
                </a:solidFill>
                <a:cs typeface="Arial" panose="020B0604020202020204" pitchFamily="34" charset="0"/>
              </a:rPr>
              <a:t>6. an ability to develop and conduct appropriate experimentation, analyze and interpret data, and use </a:t>
            </a:r>
            <a:r>
              <a:rPr lang="en-US" sz="1800" b="1" dirty="0">
                <a:solidFill>
                  <a:srgbClr val="000000"/>
                </a:solidFill>
                <a:cs typeface="Arial" panose="020B0604020202020204" pitchFamily="34" charset="0"/>
              </a:rPr>
              <a:t>engineering judgment</a:t>
            </a:r>
            <a:r>
              <a:rPr lang="en-US" sz="1800" dirty="0">
                <a:solidFill>
                  <a:srgbClr val="000000"/>
                </a:solidFill>
                <a:cs typeface="Arial" panose="020B0604020202020204" pitchFamily="34" charset="0"/>
              </a:rPr>
              <a:t> to draw conclusions. </a:t>
            </a:r>
          </a:p>
          <a:p>
            <a:pPr marL="274320" indent="-457200" algn="just">
              <a:buFont typeface="Arial" pitchFamily="34" charset="0"/>
              <a:buNone/>
            </a:pPr>
            <a:r>
              <a:rPr lang="en-US" sz="1800" dirty="0">
                <a:solidFill>
                  <a:srgbClr val="000000"/>
                </a:solidFill>
                <a:cs typeface="Arial" panose="020B0604020202020204" pitchFamily="34" charset="0"/>
              </a:rPr>
              <a:t>7. an ability to acquire and apply </a:t>
            </a:r>
            <a:r>
              <a:rPr lang="en-US" sz="1800" b="1" dirty="0">
                <a:solidFill>
                  <a:srgbClr val="000000"/>
                </a:solidFill>
                <a:cs typeface="Arial" panose="020B0604020202020204" pitchFamily="34" charset="0"/>
              </a:rPr>
              <a:t>new knowledge </a:t>
            </a:r>
            <a:r>
              <a:rPr lang="en-US" sz="1800" dirty="0">
                <a:solidFill>
                  <a:srgbClr val="000000"/>
                </a:solidFill>
                <a:cs typeface="Arial" panose="020B0604020202020204" pitchFamily="34" charset="0"/>
              </a:rPr>
              <a:t>as needed, using appropriate learning strategies.</a:t>
            </a:r>
          </a:p>
          <a:p>
            <a:pPr marL="0" indent="0" algn="just">
              <a:spcBef>
                <a:spcPct val="0"/>
              </a:spcBef>
              <a:spcAft>
                <a:spcPts val="900"/>
              </a:spcAft>
              <a:buFont typeface="Arial" pitchFamily="34" charset="0"/>
              <a:buNone/>
            </a:pPr>
            <a:endParaRPr lang="en-US" sz="2800" b="1" dirty="0"/>
          </a:p>
        </p:txBody>
      </p:sp>
    </p:spTree>
    <p:extLst>
      <p:ext uri="{BB962C8B-B14F-4D97-AF65-F5344CB8AC3E}">
        <p14:creationId xmlns:p14="http://schemas.microsoft.com/office/powerpoint/2010/main" val="1515472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sz="quarter" idx="11"/>
          </p:nvPr>
        </p:nvSpPr>
        <p:spPr>
          <a:xfrm>
            <a:off x="524655" y="1525760"/>
            <a:ext cx="11142689" cy="4123602"/>
          </a:xfrm>
        </p:spPr>
        <p:txBody>
          <a:bodyPr/>
          <a:lstStyle/>
          <a:p>
            <a:pPr>
              <a:spcBef>
                <a:spcPct val="0"/>
              </a:spcBef>
              <a:spcAft>
                <a:spcPts val="900"/>
              </a:spcAft>
            </a:pPr>
            <a:r>
              <a:rPr lang="en-US" sz="2800" b="1" dirty="0">
                <a:solidFill>
                  <a:schemeClr val="tx1"/>
                </a:solidFill>
              </a:rPr>
              <a:t>SO1 - Complex Problems: </a:t>
            </a:r>
            <a:r>
              <a:rPr lang="en-US" sz="2800" dirty="0">
                <a:solidFill>
                  <a:schemeClr val="tx1"/>
                </a:solidFill>
              </a:rPr>
              <a:t>programs need to demonstrate ability to solve; complexity defined in Criteria.</a:t>
            </a:r>
          </a:p>
          <a:p>
            <a:pPr>
              <a:spcBef>
                <a:spcPct val="0"/>
              </a:spcBef>
              <a:spcAft>
                <a:spcPts val="900"/>
              </a:spcAft>
            </a:pPr>
            <a:r>
              <a:rPr lang="en-US" sz="2800" b="1" dirty="0">
                <a:solidFill>
                  <a:schemeClr val="tx1"/>
                </a:solidFill>
              </a:rPr>
              <a:t>SO2 - Engineering Design: </a:t>
            </a:r>
            <a:r>
              <a:rPr lang="en-US" sz="2800" dirty="0">
                <a:solidFill>
                  <a:schemeClr val="tx1"/>
                </a:solidFill>
              </a:rPr>
              <a:t>list of factors that must be </a:t>
            </a:r>
            <a:r>
              <a:rPr lang="en-US" sz="2800" u="sng" dirty="0">
                <a:solidFill>
                  <a:schemeClr val="tx1"/>
                </a:solidFill>
              </a:rPr>
              <a:t>considered</a:t>
            </a:r>
            <a:r>
              <a:rPr lang="en-US" sz="2800" dirty="0">
                <a:solidFill>
                  <a:schemeClr val="tx1"/>
                </a:solidFill>
              </a:rPr>
              <a:t>,</a:t>
            </a:r>
            <a:r>
              <a:rPr lang="en-US" sz="2800" u="sng" dirty="0">
                <a:solidFill>
                  <a:schemeClr val="tx1"/>
                </a:solidFill>
              </a:rPr>
              <a:t> </a:t>
            </a:r>
            <a:r>
              <a:rPr lang="en-US" sz="2800" dirty="0">
                <a:solidFill>
                  <a:schemeClr val="tx1"/>
                </a:solidFill>
              </a:rPr>
              <a:t>even if all factors do not influence design.</a:t>
            </a:r>
          </a:p>
          <a:p>
            <a:pPr>
              <a:spcBef>
                <a:spcPct val="0"/>
              </a:spcBef>
              <a:spcAft>
                <a:spcPts val="900"/>
              </a:spcAft>
            </a:pPr>
            <a:r>
              <a:rPr lang="en-US" sz="2800" b="1" dirty="0">
                <a:solidFill>
                  <a:schemeClr val="tx1"/>
                </a:solidFill>
              </a:rPr>
              <a:t>SO3 - Communication: </a:t>
            </a:r>
            <a:r>
              <a:rPr lang="en-US" sz="2800" dirty="0">
                <a:solidFill>
                  <a:schemeClr val="tx1"/>
                </a:solidFill>
              </a:rPr>
              <a:t>each program must determine “range of audiences” appropriate for the program.</a:t>
            </a:r>
          </a:p>
          <a:p>
            <a:pPr>
              <a:spcBef>
                <a:spcPct val="0"/>
              </a:spcBef>
              <a:spcAft>
                <a:spcPts val="900"/>
              </a:spcAft>
            </a:pPr>
            <a:r>
              <a:rPr lang="en-US" sz="2800" b="1" dirty="0">
                <a:solidFill>
                  <a:schemeClr val="tx1"/>
                </a:solidFill>
              </a:rPr>
              <a:t>SO4 - Responsibilities: </a:t>
            </a:r>
            <a:r>
              <a:rPr lang="en-US" sz="2800" dirty="0">
                <a:solidFill>
                  <a:schemeClr val="tx1"/>
                </a:solidFill>
              </a:rPr>
              <a:t>judgments must consider impact in all: global, economic, environmental and societal contexts.</a:t>
            </a:r>
            <a:endParaRPr lang="en-US" sz="2800" b="1" dirty="0">
              <a:solidFill>
                <a:schemeClr val="tx1"/>
              </a:solidFill>
            </a:endParaRPr>
          </a:p>
          <a:p>
            <a:pPr marL="0" indent="0">
              <a:spcBef>
                <a:spcPct val="0"/>
              </a:spcBef>
              <a:spcAft>
                <a:spcPts val="900"/>
              </a:spcAft>
              <a:buNone/>
            </a:pPr>
            <a:endParaRPr lang="en-US" sz="2800" dirty="0">
              <a:solidFill>
                <a:schemeClr val="tx1"/>
              </a:solidFill>
            </a:endParaRPr>
          </a:p>
        </p:txBody>
      </p:sp>
      <p:sp>
        <p:nvSpPr>
          <p:cNvPr id="5" name="Title 4">
            <a:extLst>
              <a:ext uri="{FF2B5EF4-FFF2-40B4-BE49-F238E27FC236}">
                <a16:creationId xmlns:a16="http://schemas.microsoft.com/office/drawing/2014/main" id="{5CC84172-1EE3-C8CF-53A3-3761364363D2}"/>
              </a:ext>
            </a:extLst>
          </p:cNvPr>
          <p:cNvSpPr>
            <a:spLocks noGrp="1"/>
          </p:cNvSpPr>
          <p:nvPr>
            <p:ph type="title"/>
          </p:nvPr>
        </p:nvSpPr>
        <p:spPr>
          <a:xfrm>
            <a:off x="439712" y="502920"/>
            <a:ext cx="10972800" cy="795528"/>
          </a:xfrm>
        </p:spPr>
        <p:txBody>
          <a:bodyPr/>
          <a:lstStyle/>
          <a:p>
            <a:r>
              <a:rPr lang="en-US" dirty="0"/>
              <a:t>Criterion 3: Student Outcomes (SOs)</a:t>
            </a:r>
            <a:br>
              <a:rPr lang="en-US" dirty="0"/>
            </a:br>
            <a:r>
              <a:rPr lang="en-US" dirty="0"/>
              <a:t>        	      </a:t>
            </a:r>
          </a:p>
        </p:txBody>
      </p:sp>
    </p:spTree>
    <p:extLst>
      <p:ext uri="{BB962C8B-B14F-4D97-AF65-F5344CB8AC3E}">
        <p14:creationId xmlns:p14="http://schemas.microsoft.com/office/powerpoint/2010/main" val="8127253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sz="quarter" idx="11"/>
          </p:nvPr>
        </p:nvSpPr>
        <p:spPr>
          <a:xfrm>
            <a:off x="539646" y="1660587"/>
            <a:ext cx="11112708" cy="3690011"/>
          </a:xfrm>
        </p:spPr>
        <p:txBody>
          <a:bodyPr/>
          <a:lstStyle/>
          <a:p>
            <a:pPr algn="just">
              <a:spcBef>
                <a:spcPct val="0"/>
              </a:spcBef>
              <a:spcAft>
                <a:spcPts val="900"/>
              </a:spcAft>
            </a:pPr>
            <a:r>
              <a:rPr lang="en-US" sz="2800" b="1" dirty="0">
                <a:solidFill>
                  <a:schemeClr val="tx1"/>
                </a:solidFill>
              </a:rPr>
              <a:t>SO5 - Teams: </a:t>
            </a:r>
            <a:r>
              <a:rPr lang="en-US" sz="2800" dirty="0">
                <a:solidFill>
                  <a:schemeClr val="tx1"/>
                </a:solidFill>
              </a:rPr>
              <a:t>leadership, collaboration, and project (task) management to meet objectives.</a:t>
            </a:r>
          </a:p>
          <a:p>
            <a:pPr algn="just">
              <a:spcBef>
                <a:spcPct val="0"/>
              </a:spcBef>
              <a:spcAft>
                <a:spcPts val="900"/>
              </a:spcAft>
            </a:pPr>
            <a:r>
              <a:rPr lang="en-US" sz="2800" b="1" dirty="0">
                <a:solidFill>
                  <a:schemeClr val="tx1"/>
                </a:solidFill>
              </a:rPr>
              <a:t>SO6 - Experimentation: </a:t>
            </a:r>
            <a:r>
              <a:rPr lang="en-US" sz="2800" dirty="0">
                <a:solidFill>
                  <a:schemeClr val="tx1"/>
                </a:solidFill>
              </a:rPr>
              <a:t>no requirement to design experiments, but must show use of judgment in drawing conclusions.</a:t>
            </a:r>
          </a:p>
          <a:p>
            <a:pPr algn="just">
              <a:spcBef>
                <a:spcPct val="0"/>
              </a:spcBef>
              <a:spcAft>
                <a:spcPts val="900"/>
              </a:spcAft>
            </a:pPr>
            <a:r>
              <a:rPr lang="en-US" sz="2800" b="1" dirty="0">
                <a:solidFill>
                  <a:schemeClr val="tx1"/>
                </a:solidFill>
              </a:rPr>
              <a:t>SO7 - New Knowledge: </a:t>
            </a:r>
            <a:r>
              <a:rPr lang="en-US" sz="2800" dirty="0">
                <a:solidFill>
                  <a:schemeClr val="tx1"/>
                </a:solidFill>
              </a:rPr>
              <a:t>broad; such as identifying needed information, reviewing literature, using appropriate sources and applying information.</a:t>
            </a:r>
            <a:endParaRPr lang="en-US" sz="2800" b="1" dirty="0">
              <a:solidFill>
                <a:schemeClr val="tx1"/>
              </a:solidFill>
            </a:endParaRPr>
          </a:p>
        </p:txBody>
      </p:sp>
      <p:sp>
        <p:nvSpPr>
          <p:cNvPr id="5" name="Title 4">
            <a:extLst>
              <a:ext uri="{FF2B5EF4-FFF2-40B4-BE49-F238E27FC236}">
                <a16:creationId xmlns:a16="http://schemas.microsoft.com/office/drawing/2014/main" id="{A4975A7C-741C-5B6A-EF8B-B1472C41ACD9}"/>
              </a:ext>
            </a:extLst>
          </p:cNvPr>
          <p:cNvSpPr>
            <a:spLocks noGrp="1"/>
          </p:cNvSpPr>
          <p:nvPr>
            <p:ph type="title"/>
          </p:nvPr>
        </p:nvSpPr>
        <p:spPr>
          <a:xfrm>
            <a:off x="439712" y="502920"/>
            <a:ext cx="10972800" cy="795528"/>
          </a:xfrm>
        </p:spPr>
        <p:txBody>
          <a:bodyPr/>
          <a:lstStyle/>
          <a:p>
            <a:r>
              <a:rPr lang="en-US" dirty="0"/>
              <a:t>Criterion 3: Student Outcomes (SOs)</a:t>
            </a:r>
            <a:br>
              <a:rPr lang="en-US" dirty="0"/>
            </a:br>
            <a:r>
              <a:rPr lang="en-US" dirty="0"/>
              <a:t>        	      </a:t>
            </a:r>
          </a:p>
        </p:txBody>
      </p:sp>
    </p:spTree>
    <p:extLst>
      <p:ext uri="{BB962C8B-B14F-4D97-AF65-F5344CB8AC3E}">
        <p14:creationId xmlns:p14="http://schemas.microsoft.com/office/powerpoint/2010/main" val="35490518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Criterion 3: Shortcoming for SOs</a:t>
            </a:r>
            <a:br>
              <a:rPr lang="en-US" dirty="0"/>
            </a:br>
            <a:endParaRPr lang="en-US" dirty="0"/>
          </a:p>
        </p:txBody>
      </p:sp>
      <p:sp>
        <p:nvSpPr>
          <p:cNvPr id="4099" name="Rectangle 3"/>
          <p:cNvSpPr>
            <a:spLocks noGrp="1" noChangeArrowheads="1"/>
          </p:cNvSpPr>
          <p:nvPr>
            <p:ph type="body" sz="quarter" idx="11"/>
          </p:nvPr>
        </p:nvSpPr>
        <p:spPr>
          <a:xfrm>
            <a:off x="609600" y="1479517"/>
            <a:ext cx="9753600" cy="4224166"/>
          </a:xfrm>
        </p:spPr>
        <p:txBody>
          <a:bodyPr/>
          <a:lstStyle/>
          <a:p>
            <a:pPr>
              <a:spcBef>
                <a:spcPct val="0"/>
              </a:spcBef>
              <a:spcAft>
                <a:spcPts val="900"/>
              </a:spcAft>
            </a:pPr>
            <a:r>
              <a:rPr lang="en-US" sz="2400" dirty="0">
                <a:solidFill>
                  <a:schemeClr val="tx1"/>
                </a:solidFill>
              </a:rPr>
              <a:t>Team decision; made while on campus.</a:t>
            </a:r>
          </a:p>
          <a:p>
            <a:pPr>
              <a:spcBef>
                <a:spcPct val="0"/>
              </a:spcBef>
              <a:spcAft>
                <a:spcPts val="900"/>
              </a:spcAft>
            </a:pPr>
            <a:r>
              <a:rPr lang="en-US" sz="2400" dirty="0">
                <a:solidFill>
                  <a:schemeClr val="tx1"/>
                </a:solidFill>
              </a:rPr>
              <a:t>Cited under C3 or C4, as appropriate.</a:t>
            </a:r>
          </a:p>
          <a:p>
            <a:pPr>
              <a:spcBef>
                <a:spcPct val="0"/>
              </a:spcBef>
              <a:spcAft>
                <a:spcPts val="900"/>
              </a:spcAft>
            </a:pPr>
            <a:r>
              <a:rPr lang="en-US" sz="2400" b="1" dirty="0">
                <a:solidFill>
                  <a:schemeClr val="tx1"/>
                </a:solidFill>
              </a:rPr>
              <a:t>Minimum requirements:</a:t>
            </a:r>
          </a:p>
          <a:p>
            <a:pPr lvl="1" algn="just">
              <a:spcBef>
                <a:spcPct val="0"/>
              </a:spcBef>
              <a:spcAft>
                <a:spcPts val="900"/>
              </a:spcAft>
            </a:pPr>
            <a:r>
              <a:rPr lang="en-US" sz="2400" dirty="0">
                <a:solidFill>
                  <a:schemeClr val="tx1"/>
                </a:solidFill>
              </a:rPr>
              <a:t>SOs are (1) to (7) verbatim, plus any added by the program.</a:t>
            </a:r>
          </a:p>
          <a:p>
            <a:pPr lvl="1" algn="just">
              <a:spcBef>
                <a:spcPct val="0"/>
              </a:spcBef>
              <a:spcAft>
                <a:spcPts val="900"/>
              </a:spcAft>
            </a:pPr>
            <a:r>
              <a:rPr lang="en-US" sz="2400" dirty="0">
                <a:solidFill>
                  <a:schemeClr val="tx1"/>
                </a:solidFill>
              </a:rPr>
              <a:t>Any modifications to (1) through (7) by the program must retain </a:t>
            </a:r>
            <a:r>
              <a:rPr lang="en-US" sz="2400" u="sng" dirty="0">
                <a:solidFill>
                  <a:schemeClr val="tx1"/>
                </a:solidFill>
              </a:rPr>
              <a:t>all</a:t>
            </a:r>
            <a:r>
              <a:rPr lang="en-US" sz="2400" dirty="0">
                <a:solidFill>
                  <a:schemeClr val="tx1"/>
                </a:solidFill>
              </a:rPr>
              <a:t> aspects of the student outcomes as published in the Criteria.</a:t>
            </a:r>
          </a:p>
          <a:p>
            <a:pPr lvl="1" algn="just">
              <a:spcBef>
                <a:spcPct val="0"/>
              </a:spcBef>
              <a:spcAft>
                <a:spcPts val="900"/>
              </a:spcAft>
            </a:pPr>
            <a:r>
              <a:rPr lang="en-US" sz="2400" dirty="0">
                <a:solidFill>
                  <a:schemeClr val="tx1"/>
                </a:solidFill>
              </a:rPr>
              <a:t>Programs can add student outcomes, but all student outcomes must be assessed and evaluated to determine the extent of attainment.</a:t>
            </a:r>
          </a:p>
        </p:txBody>
      </p:sp>
    </p:spTree>
    <p:extLst>
      <p:ext uri="{BB962C8B-B14F-4D97-AF65-F5344CB8AC3E}">
        <p14:creationId xmlns:p14="http://schemas.microsoft.com/office/powerpoint/2010/main" val="28600054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Criterion 4:  Continuous Improvement</a:t>
            </a:r>
            <a:br>
              <a:rPr lang="en-US" dirty="0"/>
            </a:br>
            <a:endParaRPr lang="en-US" dirty="0"/>
          </a:p>
        </p:txBody>
      </p:sp>
      <p:sp>
        <p:nvSpPr>
          <p:cNvPr id="2" name="Text Placeholder 1"/>
          <p:cNvSpPr>
            <a:spLocks noGrp="1"/>
          </p:cNvSpPr>
          <p:nvPr>
            <p:ph type="body" sz="quarter" idx="11"/>
          </p:nvPr>
        </p:nvSpPr>
        <p:spPr>
          <a:xfrm>
            <a:off x="609600" y="1600200"/>
            <a:ext cx="10972800" cy="2826945"/>
          </a:xfrm>
        </p:spPr>
        <p:txBody>
          <a:bodyPr/>
          <a:lstStyle/>
          <a:p>
            <a:pPr marL="419100" indent="-382588" algn="just">
              <a:spcBef>
                <a:spcPct val="0"/>
              </a:spcBef>
              <a:spcAft>
                <a:spcPts val="1200"/>
              </a:spcAft>
            </a:pPr>
            <a:r>
              <a:rPr lang="en-US" sz="2400" dirty="0">
                <a:solidFill>
                  <a:schemeClr val="tx1"/>
                </a:solidFill>
              </a:rPr>
              <a:t>The program must regularly use appropriate, documented processes for assessing and evaluating the extent to which the SOs are being attained.  </a:t>
            </a:r>
          </a:p>
          <a:p>
            <a:pPr marL="419100" indent="-382588" algn="just">
              <a:spcBef>
                <a:spcPct val="0"/>
              </a:spcBef>
              <a:spcAft>
                <a:spcPts val="1200"/>
              </a:spcAft>
            </a:pPr>
            <a:r>
              <a:rPr lang="en-US" sz="2400" dirty="0">
                <a:solidFill>
                  <a:schemeClr val="tx1"/>
                </a:solidFill>
              </a:rPr>
              <a:t>The results of these evaluations must be systematically utilized as input for continuous improvement of the program.</a:t>
            </a:r>
          </a:p>
          <a:p>
            <a:pPr marL="419100" indent="-382588" algn="just">
              <a:spcBef>
                <a:spcPct val="0"/>
              </a:spcBef>
              <a:spcAft>
                <a:spcPts val="1200"/>
              </a:spcAft>
            </a:pPr>
            <a:r>
              <a:rPr lang="en-US" sz="2400" dirty="0">
                <a:solidFill>
                  <a:schemeClr val="tx1"/>
                </a:solidFill>
              </a:rPr>
              <a:t>Other available information may also be used to assist in continuous improvement of the program.</a:t>
            </a:r>
          </a:p>
        </p:txBody>
      </p:sp>
    </p:spTree>
    <p:extLst>
      <p:ext uri="{BB962C8B-B14F-4D97-AF65-F5344CB8AC3E}">
        <p14:creationId xmlns:p14="http://schemas.microsoft.com/office/powerpoint/2010/main" val="35378597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Criterion 4:  Questions to Ask</a:t>
            </a:r>
            <a:br>
              <a:rPr lang="en-US" dirty="0"/>
            </a:br>
            <a:endParaRPr lang="en-US" dirty="0"/>
          </a:p>
        </p:txBody>
      </p:sp>
      <p:sp>
        <p:nvSpPr>
          <p:cNvPr id="2" name="Text Placeholder 1"/>
          <p:cNvSpPr>
            <a:spLocks noGrp="1"/>
          </p:cNvSpPr>
          <p:nvPr>
            <p:ph type="body" sz="quarter" idx="11"/>
          </p:nvPr>
        </p:nvSpPr>
        <p:spPr/>
        <p:txBody>
          <a:bodyPr/>
          <a:lstStyle/>
          <a:p>
            <a:pPr marL="419100" indent="-382588">
              <a:spcBef>
                <a:spcPct val="0"/>
              </a:spcBef>
              <a:spcAft>
                <a:spcPts val="1200"/>
              </a:spcAft>
            </a:pPr>
            <a:r>
              <a:rPr lang="en-US" sz="2400" dirty="0">
                <a:solidFill>
                  <a:schemeClr val="tx1"/>
                </a:solidFill>
              </a:rPr>
              <a:t>Are all Student Outcomes being regularly assessed and evaluated?</a:t>
            </a:r>
          </a:p>
          <a:p>
            <a:pPr marL="819150" lvl="1" indent="-382588">
              <a:spcBef>
                <a:spcPct val="0"/>
              </a:spcBef>
              <a:spcAft>
                <a:spcPts val="1200"/>
              </a:spcAft>
              <a:buFont typeface="Wingdings" panose="05000000000000000000" pitchFamily="2" charset="2"/>
              <a:buChar char="ü"/>
            </a:pPr>
            <a:r>
              <a:rPr lang="en-US" sz="2400" dirty="0">
                <a:solidFill>
                  <a:schemeClr val="tx1"/>
                </a:solidFill>
              </a:rPr>
              <a:t>SO (1) though SO (7) + any others defined by the program</a:t>
            </a:r>
          </a:p>
          <a:p>
            <a:pPr marL="419100" indent="-382588">
              <a:spcBef>
                <a:spcPct val="0"/>
              </a:spcBef>
              <a:spcAft>
                <a:spcPts val="1200"/>
              </a:spcAft>
            </a:pPr>
            <a:r>
              <a:rPr lang="en-US" sz="2400" dirty="0">
                <a:solidFill>
                  <a:schemeClr val="tx1"/>
                </a:solidFill>
              </a:rPr>
              <a:t>Do the assessment tools and evaluation processes employed determine the extent to which the SOs are being attained? </a:t>
            </a:r>
          </a:p>
          <a:p>
            <a:pPr marL="419100" indent="-382588">
              <a:spcBef>
                <a:spcPct val="0"/>
              </a:spcBef>
              <a:spcAft>
                <a:spcPts val="1200"/>
              </a:spcAft>
            </a:pPr>
            <a:r>
              <a:rPr lang="en-US" sz="2400" dirty="0">
                <a:solidFill>
                  <a:schemeClr val="tx1"/>
                </a:solidFill>
              </a:rPr>
              <a:t>Are the results systematically utilized as input for continuous improvement of the program?</a:t>
            </a:r>
          </a:p>
          <a:p>
            <a:endParaRPr lang="en-US" dirty="0"/>
          </a:p>
        </p:txBody>
      </p:sp>
    </p:spTree>
    <p:extLst>
      <p:ext uri="{BB962C8B-B14F-4D97-AF65-F5344CB8AC3E}">
        <p14:creationId xmlns:p14="http://schemas.microsoft.com/office/powerpoint/2010/main" val="4055500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Criterion 4: Issues</a:t>
            </a:r>
            <a:br>
              <a:rPr lang="en-US" dirty="0"/>
            </a:br>
            <a:endParaRPr lang="en-US" dirty="0"/>
          </a:p>
        </p:txBody>
      </p:sp>
      <p:sp>
        <p:nvSpPr>
          <p:cNvPr id="2" name="Text Placeholder 1"/>
          <p:cNvSpPr>
            <a:spLocks noGrp="1"/>
          </p:cNvSpPr>
          <p:nvPr>
            <p:ph type="body" sz="quarter" idx="11"/>
          </p:nvPr>
        </p:nvSpPr>
        <p:spPr/>
        <p:txBody>
          <a:bodyPr/>
          <a:lstStyle/>
          <a:p>
            <a:pPr marL="419100" indent="-382588" algn="just">
              <a:lnSpc>
                <a:spcPct val="90000"/>
              </a:lnSpc>
              <a:spcBef>
                <a:spcPct val="0"/>
              </a:spcBef>
              <a:spcAft>
                <a:spcPts val="1200"/>
              </a:spcAft>
            </a:pPr>
            <a:r>
              <a:rPr lang="en-US" sz="2400" dirty="0">
                <a:solidFill>
                  <a:schemeClr val="tx1"/>
                </a:solidFill>
              </a:rPr>
              <a:t>The program has been making changes/improvements, but none are related to assessment of SOs.</a:t>
            </a:r>
          </a:p>
          <a:p>
            <a:pPr lvl="1" algn="just">
              <a:buFont typeface="Wingdings" panose="05000000000000000000" pitchFamily="2" charset="2"/>
              <a:buChar char="Ø"/>
            </a:pPr>
            <a:r>
              <a:rPr lang="en-US" sz="2400" dirty="0">
                <a:solidFill>
                  <a:schemeClr val="tx1"/>
                </a:solidFill>
              </a:rPr>
              <a:t>If evidence shows that the SO assessment results are NOT being used as input to the improvement process, then the program has a Criterion 4 shortcoming.</a:t>
            </a:r>
          </a:p>
          <a:p>
            <a:pPr lvl="1" algn="just"/>
            <a:endParaRPr lang="en-US" sz="2400" dirty="0">
              <a:solidFill>
                <a:schemeClr val="tx1"/>
              </a:solidFill>
            </a:endParaRPr>
          </a:p>
          <a:p>
            <a:pPr marL="419100" indent="-382588" algn="just">
              <a:lnSpc>
                <a:spcPct val="90000"/>
              </a:lnSpc>
              <a:spcBef>
                <a:spcPct val="0"/>
              </a:spcBef>
              <a:spcAft>
                <a:spcPts val="1200"/>
              </a:spcAft>
            </a:pPr>
            <a:r>
              <a:rPr lang="en-US" sz="2400" dirty="0">
                <a:solidFill>
                  <a:schemeClr val="tx1"/>
                </a:solidFill>
              </a:rPr>
              <a:t>A program has rewritten the SOs and is assessing them, but their list does not include all aspects of the Criterion 3 outcomes.</a:t>
            </a:r>
          </a:p>
          <a:p>
            <a:pPr marL="792163" lvl="1" indent="-342900" algn="just">
              <a:lnSpc>
                <a:spcPct val="90000"/>
              </a:lnSpc>
              <a:spcBef>
                <a:spcPct val="0"/>
              </a:spcBef>
              <a:spcAft>
                <a:spcPts val="1200"/>
              </a:spcAft>
              <a:buFont typeface="Wingdings" panose="05000000000000000000" pitchFamily="2" charset="2"/>
              <a:buChar char="Ø"/>
            </a:pPr>
            <a:r>
              <a:rPr lang="en-US" sz="2400" dirty="0">
                <a:solidFill>
                  <a:schemeClr val="tx1"/>
                </a:solidFill>
              </a:rPr>
              <a:t>If a part of any Criterion 3 student outcome is not assessed, then the program has a Criterion 4 shortcoming.</a:t>
            </a:r>
          </a:p>
          <a:p>
            <a:endParaRPr lang="en-US" dirty="0"/>
          </a:p>
        </p:txBody>
      </p:sp>
    </p:spTree>
    <p:extLst>
      <p:ext uri="{BB962C8B-B14F-4D97-AF65-F5344CB8AC3E}">
        <p14:creationId xmlns:p14="http://schemas.microsoft.com/office/powerpoint/2010/main" val="41204899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Criterion 4 Assessment Data:  FAQs</a:t>
            </a:r>
            <a:br>
              <a:rPr lang="en-US" dirty="0"/>
            </a:br>
            <a:endParaRPr lang="en-US" dirty="0"/>
          </a:p>
        </p:txBody>
      </p:sp>
      <p:sp>
        <p:nvSpPr>
          <p:cNvPr id="2" name="Text Placeholder 1"/>
          <p:cNvSpPr>
            <a:spLocks noGrp="1"/>
          </p:cNvSpPr>
          <p:nvPr>
            <p:ph type="body" sz="quarter" idx="11"/>
          </p:nvPr>
        </p:nvSpPr>
        <p:spPr>
          <a:xfrm>
            <a:off x="609601" y="1455821"/>
            <a:ext cx="9535886" cy="3650333"/>
          </a:xfrm>
        </p:spPr>
        <p:txBody>
          <a:bodyPr/>
          <a:lstStyle/>
          <a:p>
            <a:pPr marL="287338" lvl="1" indent="-273050" algn="just">
              <a:spcBef>
                <a:spcPct val="0"/>
              </a:spcBef>
              <a:spcAft>
                <a:spcPts val="1200"/>
              </a:spcAft>
            </a:pPr>
            <a:r>
              <a:rPr lang="en-US" sz="2400" dirty="0">
                <a:solidFill>
                  <a:schemeClr val="tx1"/>
                </a:solidFill>
              </a:rPr>
              <a:t>Do all assessment data have to be objective/direct? (NO!)</a:t>
            </a:r>
          </a:p>
          <a:p>
            <a:pPr marL="287338" lvl="1" indent="-273050" algn="just">
              <a:spcBef>
                <a:spcPct val="0"/>
              </a:spcBef>
              <a:spcAft>
                <a:spcPts val="1200"/>
              </a:spcAft>
            </a:pPr>
            <a:r>
              <a:rPr lang="en-US" sz="2400" dirty="0">
                <a:solidFill>
                  <a:schemeClr val="tx1"/>
                </a:solidFill>
              </a:rPr>
              <a:t>Can assessment data be subjective? (Some of it may be subjective.  However, the evaluation should not be based only on subjective assessment.)</a:t>
            </a:r>
          </a:p>
          <a:p>
            <a:pPr marL="287338" lvl="1" indent="-273050" algn="just">
              <a:spcBef>
                <a:spcPct val="0"/>
              </a:spcBef>
              <a:spcAft>
                <a:spcPts val="1200"/>
              </a:spcAft>
            </a:pPr>
            <a:r>
              <a:rPr lang="en-US" sz="2400" dirty="0">
                <a:solidFill>
                  <a:schemeClr val="tx1"/>
                </a:solidFill>
              </a:rPr>
              <a:t>Is the observation or conclusion of a course instructor adequate? (It depends on his or her basis for the observation or conclusion.)</a:t>
            </a:r>
          </a:p>
          <a:p>
            <a:pPr marL="287338" lvl="1" indent="-273050" algn="just">
              <a:spcBef>
                <a:spcPct val="0"/>
              </a:spcBef>
              <a:spcAft>
                <a:spcPts val="1200"/>
              </a:spcAft>
            </a:pPr>
            <a:r>
              <a:rPr lang="en-US" sz="2400" dirty="0">
                <a:solidFill>
                  <a:schemeClr val="tx1"/>
                </a:solidFill>
              </a:rPr>
              <a:t>Does the assessment evidence for each outcome have to be in the form of work the student has produced? (No, but the team needs to be convinced that the extent to which student outcomes are attained has been determined.)</a:t>
            </a:r>
          </a:p>
        </p:txBody>
      </p:sp>
    </p:spTree>
    <p:extLst>
      <p:ext uri="{BB962C8B-B14F-4D97-AF65-F5344CB8AC3E}">
        <p14:creationId xmlns:p14="http://schemas.microsoft.com/office/powerpoint/2010/main" val="11171185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402DA5-0A01-8CFA-123D-8C345274B490}"/>
              </a:ext>
            </a:extLst>
          </p:cNvPr>
          <p:cNvSpPr>
            <a:spLocks noGrp="1"/>
          </p:cNvSpPr>
          <p:nvPr>
            <p:ph type="title"/>
          </p:nvPr>
        </p:nvSpPr>
        <p:spPr>
          <a:xfrm>
            <a:off x="609600" y="502920"/>
            <a:ext cx="10972800" cy="795528"/>
          </a:xfrm>
        </p:spPr>
        <p:txBody>
          <a:bodyPr/>
          <a:lstStyle/>
          <a:p>
            <a:r>
              <a:rPr lang="en-US" dirty="0"/>
              <a:t>Criterion 5: Culminating Design Experience</a:t>
            </a:r>
            <a:br>
              <a:rPr lang="en-US" dirty="0"/>
            </a:br>
            <a:endParaRPr lang="en-US" dirty="0"/>
          </a:p>
        </p:txBody>
      </p:sp>
      <p:sp>
        <p:nvSpPr>
          <p:cNvPr id="5" name="TextBox 4">
            <a:extLst>
              <a:ext uri="{FF2B5EF4-FFF2-40B4-BE49-F238E27FC236}">
                <a16:creationId xmlns:a16="http://schemas.microsoft.com/office/drawing/2014/main" id="{E7166FF8-CBF6-FEEE-F566-D5C59AE937A5}"/>
              </a:ext>
            </a:extLst>
          </p:cNvPr>
          <p:cNvSpPr txBox="1"/>
          <p:nvPr/>
        </p:nvSpPr>
        <p:spPr>
          <a:xfrm>
            <a:off x="509587" y="1590675"/>
            <a:ext cx="10972801" cy="3349635"/>
          </a:xfrm>
          <a:prstGeom prst="rect">
            <a:avLst/>
          </a:prstGeom>
          <a:noFill/>
        </p:spPr>
        <p:txBody>
          <a:bodyPr wrap="square" rtlCol="0">
            <a:spAutoFit/>
          </a:bodyPr>
          <a:lstStyle/>
          <a:p>
            <a:pPr>
              <a:spcAft>
                <a:spcPts val="600"/>
              </a:spcAft>
            </a:pPr>
            <a:r>
              <a:rPr lang="en-US" sz="2800" dirty="0">
                <a:latin typeface="Arial" panose="020B0604020202020204" pitchFamily="34" charset="0"/>
                <a:cs typeface="Arial" panose="020B0604020202020204" pitchFamily="34" charset="0"/>
              </a:rPr>
              <a:t>A culminating </a:t>
            </a:r>
            <a:r>
              <a:rPr lang="en-US" sz="2800" b="1" dirty="0">
                <a:latin typeface="Arial" panose="020B0604020202020204" pitchFamily="34" charset="0"/>
                <a:cs typeface="Arial" panose="020B0604020202020204" pitchFamily="34" charset="0"/>
              </a:rPr>
              <a:t>major engineering design experience</a:t>
            </a:r>
            <a:r>
              <a:rPr lang="en-US" sz="2800" dirty="0">
                <a:latin typeface="Arial" panose="020B0604020202020204" pitchFamily="34" charset="0"/>
                <a:cs typeface="Arial" panose="020B0604020202020204" pitchFamily="34" charset="0"/>
              </a:rPr>
              <a:t>:</a:t>
            </a:r>
          </a:p>
          <a:p>
            <a:pPr marL="342900" indent="-342900">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Incorporates appropriate </a:t>
            </a:r>
            <a:r>
              <a:rPr lang="en-US" sz="2400" b="1" dirty="0">
                <a:latin typeface="Arial" panose="020B0604020202020204" pitchFamily="34" charset="0"/>
                <a:cs typeface="Arial" panose="020B0604020202020204" pitchFamily="34" charset="0"/>
              </a:rPr>
              <a:t>engineering standards and multiple constraints</a:t>
            </a:r>
          </a:p>
          <a:p>
            <a:pPr marL="342900" indent="-342900">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Based on the knowledge and skills acquired in earlier course work</a:t>
            </a:r>
          </a:p>
          <a:p>
            <a:pPr marL="342900" indent="-342900">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All curriculum options include design content consistent with the ABET definition of Engineering Design </a:t>
            </a:r>
          </a:p>
          <a:p>
            <a:pPr marL="342900" indent="-342900">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Design experience is design, </a:t>
            </a:r>
            <a:r>
              <a:rPr lang="en-US" sz="2400" u="sng" dirty="0">
                <a:latin typeface="Arial" panose="020B0604020202020204" pitchFamily="34" charset="0"/>
                <a:cs typeface="Arial" panose="020B0604020202020204" pitchFamily="34" charset="0"/>
              </a:rPr>
              <a:t>not research</a:t>
            </a:r>
          </a:p>
          <a:p>
            <a:pPr marL="342900" indent="-342900">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Design experience is </a:t>
            </a:r>
            <a:r>
              <a:rPr lang="en-US" sz="2400" b="1" dirty="0">
                <a:latin typeface="Arial" panose="020B0604020202020204" pitchFamily="34" charset="0"/>
                <a:cs typeface="Arial" panose="020B0604020202020204" pitchFamily="34" charset="0"/>
              </a:rPr>
              <a:t>iterative</a:t>
            </a:r>
          </a:p>
          <a:p>
            <a:endParaRPr lang="en-US" dirty="0"/>
          </a:p>
        </p:txBody>
      </p:sp>
    </p:spTree>
    <p:extLst>
      <p:ext uri="{BB962C8B-B14F-4D97-AF65-F5344CB8AC3E}">
        <p14:creationId xmlns:p14="http://schemas.microsoft.com/office/powerpoint/2010/main" val="1383096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University of XYZ</a:t>
            </a:r>
            <a:br>
              <a:rPr lang="en-US" dirty="0"/>
            </a:br>
            <a:endParaRPr lang="en-US" dirty="0"/>
          </a:p>
        </p:txBody>
      </p:sp>
      <p:sp>
        <p:nvSpPr>
          <p:cNvPr id="2" name="Text Placeholder 1"/>
          <p:cNvSpPr>
            <a:spLocks noGrp="1"/>
          </p:cNvSpPr>
          <p:nvPr>
            <p:ph type="body" sz="quarter" idx="11"/>
          </p:nvPr>
        </p:nvSpPr>
        <p:spPr/>
        <p:txBody>
          <a:bodyPr/>
          <a:lstStyle/>
          <a:p>
            <a:pPr>
              <a:lnSpc>
                <a:spcPct val="90000"/>
              </a:lnSpc>
              <a:buFont typeface="Wingdings" panose="05000000000000000000" pitchFamily="2" charset="2"/>
              <a:buChar char="Ø"/>
            </a:pPr>
            <a:r>
              <a:rPr lang="en-US" dirty="0">
                <a:solidFill>
                  <a:schemeClr val="tx1"/>
                </a:solidFill>
              </a:rPr>
              <a:t>List of programs to be evaluated</a:t>
            </a:r>
          </a:p>
          <a:p>
            <a:pPr>
              <a:lnSpc>
                <a:spcPct val="90000"/>
              </a:lnSpc>
              <a:buFont typeface="Wingdings" panose="05000000000000000000" pitchFamily="2" charset="2"/>
              <a:buChar char="Ø"/>
            </a:pPr>
            <a:r>
              <a:rPr lang="en-US" dirty="0">
                <a:solidFill>
                  <a:schemeClr val="tx1"/>
                </a:solidFill>
              </a:rPr>
              <a:t>Team roster and contact information</a:t>
            </a:r>
          </a:p>
          <a:p>
            <a:pPr marL="457200" lvl="1" indent="0">
              <a:lnSpc>
                <a:spcPct val="90000"/>
              </a:lnSpc>
              <a:buNone/>
            </a:pPr>
            <a:r>
              <a:rPr lang="en-US" sz="2400" i="1" dirty="0">
                <a:solidFill>
                  <a:schemeClr val="tx1"/>
                </a:solidFill>
              </a:rPr>
              <a:t>Team Leadership; PEVs; Observers</a:t>
            </a:r>
          </a:p>
          <a:p>
            <a:pPr marL="0" indent="0">
              <a:lnSpc>
                <a:spcPct val="90000"/>
              </a:lnSpc>
              <a:buNone/>
            </a:pPr>
            <a:endParaRPr lang="en-US" sz="3600" dirty="0">
              <a:solidFill>
                <a:schemeClr val="tx1"/>
              </a:solidFill>
            </a:endParaRPr>
          </a:p>
          <a:p>
            <a:pPr marL="0" indent="0">
              <a:lnSpc>
                <a:spcPct val="90000"/>
              </a:lnSpc>
              <a:buNone/>
            </a:pPr>
            <a:r>
              <a:rPr lang="en-US" dirty="0">
                <a:solidFill>
                  <a:schemeClr val="tx1"/>
                </a:solidFill>
              </a:rPr>
              <a:t>We’ll need to stay focused!</a:t>
            </a:r>
          </a:p>
          <a:p>
            <a:pPr marL="0" indent="0">
              <a:lnSpc>
                <a:spcPct val="90000"/>
              </a:lnSpc>
              <a:buNone/>
            </a:pPr>
            <a:endParaRPr lang="en-US" sz="2000" i="1" dirty="0">
              <a:solidFill>
                <a:srgbClr val="C00000"/>
              </a:solidFill>
            </a:endParaRPr>
          </a:p>
          <a:p>
            <a:pPr marL="0" indent="0">
              <a:lnSpc>
                <a:spcPct val="90000"/>
              </a:lnSpc>
              <a:buNone/>
            </a:pPr>
            <a:r>
              <a:rPr lang="en-US" sz="2000" i="1" dirty="0">
                <a:solidFill>
                  <a:srgbClr val="C00000"/>
                </a:solidFill>
              </a:rPr>
              <a:t>Team Chair should modify this slide to reflect the institution being evaluated and the visit team composition.</a:t>
            </a:r>
          </a:p>
        </p:txBody>
      </p:sp>
      <p:cxnSp>
        <p:nvCxnSpPr>
          <p:cNvPr id="5" name="Straight Connector 4">
            <a:extLst>
              <a:ext uri="{FF2B5EF4-FFF2-40B4-BE49-F238E27FC236}">
                <a16:creationId xmlns:a16="http://schemas.microsoft.com/office/drawing/2014/main" id="{A5640405-3514-9E09-932F-D6F746CF48FD}"/>
              </a:ext>
            </a:extLst>
          </p:cNvPr>
          <p:cNvCxnSpPr/>
          <p:nvPr/>
        </p:nvCxnSpPr>
        <p:spPr>
          <a:xfrm>
            <a:off x="851026" y="3429000"/>
            <a:ext cx="6011501" cy="0"/>
          </a:xfrm>
          <a:prstGeom prst="line">
            <a:avLst/>
          </a:prstGeom>
          <a:ln w="444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60458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6795F-16F9-25CE-4FBA-B5F2FE6A8C00}"/>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3FC395D5-D057-1E9B-E192-FE9A12D8DEBD}"/>
              </a:ext>
            </a:extLst>
          </p:cNvPr>
          <p:cNvSpPr>
            <a:spLocks noGrp="1"/>
          </p:cNvSpPr>
          <p:nvPr>
            <p:ph type="title"/>
          </p:nvPr>
        </p:nvSpPr>
        <p:spPr>
          <a:xfrm>
            <a:off x="609600" y="502920"/>
            <a:ext cx="10972800" cy="795528"/>
          </a:xfrm>
        </p:spPr>
        <p:txBody>
          <a:bodyPr/>
          <a:lstStyle/>
          <a:p>
            <a:r>
              <a:rPr lang="en-US" dirty="0"/>
              <a:t>Criterion 6: Faculty</a:t>
            </a:r>
            <a:br>
              <a:rPr lang="en-US" dirty="0"/>
            </a:br>
            <a:endParaRPr lang="en-US" dirty="0"/>
          </a:p>
        </p:txBody>
      </p:sp>
      <p:sp>
        <p:nvSpPr>
          <p:cNvPr id="3" name="TextBox 2">
            <a:extLst>
              <a:ext uri="{FF2B5EF4-FFF2-40B4-BE49-F238E27FC236}">
                <a16:creationId xmlns:a16="http://schemas.microsoft.com/office/drawing/2014/main" id="{50F488E2-F70E-9859-838C-16D48E9FA703}"/>
              </a:ext>
            </a:extLst>
          </p:cNvPr>
          <p:cNvSpPr txBox="1"/>
          <p:nvPr/>
        </p:nvSpPr>
        <p:spPr>
          <a:xfrm>
            <a:off x="479834" y="1628775"/>
            <a:ext cx="11102566" cy="3642023"/>
          </a:xfrm>
          <a:prstGeom prst="rect">
            <a:avLst/>
          </a:prstGeom>
          <a:noFill/>
        </p:spPr>
        <p:txBody>
          <a:bodyPr wrap="square" rtlCol="0">
            <a:spAutoFit/>
          </a:bodyPr>
          <a:lstStyle/>
          <a:p>
            <a:pPr marL="285750" indent="-285750">
              <a:spcAft>
                <a:spcPts val="400"/>
              </a:spcAft>
              <a:buClr>
                <a:srgbClr val="FF6600"/>
              </a:buClr>
              <a:buFont typeface="Arial" panose="020B0604020202020204" pitchFamily="34" charset="0"/>
              <a:buChar char="•"/>
            </a:pPr>
            <a:r>
              <a:rPr lang="en-US" sz="2800" b="1" dirty="0">
                <a:latin typeface="Arial" panose="020B0604020202020204" pitchFamily="34" charset="0"/>
                <a:cs typeface="Arial" panose="020B0604020202020204" pitchFamily="34" charset="0"/>
              </a:rPr>
              <a:t>Sufficient number and competencies </a:t>
            </a:r>
            <a:r>
              <a:rPr lang="en-US" sz="2800" dirty="0">
                <a:latin typeface="Arial" panose="020B0604020202020204" pitchFamily="34" charset="0"/>
                <a:cs typeface="Arial" panose="020B0604020202020204" pitchFamily="34" charset="0"/>
              </a:rPr>
              <a:t>to cover all curricular areas</a:t>
            </a:r>
          </a:p>
          <a:p>
            <a:pPr marL="285750" indent="-285750">
              <a:spcAft>
                <a:spcPts val="400"/>
              </a:spcAft>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Adequate levels of </a:t>
            </a:r>
            <a:r>
              <a:rPr lang="en-US" sz="2800" b="1" dirty="0">
                <a:latin typeface="Arial" panose="020B0604020202020204" pitchFamily="34" charset="0"/>
                <a:cs typeface="Arial" panose="020B0604020202020204" pitchFamily="34" charset="0"/>
              </a:rPr>
              <a:t>student-faculty interaction</a:t>
            </a:r>
            <a:r>
              <a:rPr lang="en-US" sz="2800" dirty="0">
                <a:latin typeface="Arial" panose="020B0604020202020204" pitchFamily="34" charset="0"/>
                <a:cs typeface="Arial" panose="020B0604020202020204" pitchFamily="34" charset="0"/>
              </a:rPr>
              <a:t>; advising and counseling</a:t>
            </a:r>
          </a:p>
          <a:p>
            <a:pPr marL="285750" indent="-285750">
              <a:spcAft>
                <a:spcPts val="400"/>
              </a:spcAft>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Adequate levels of university service activity</a:t>
            </a:r>
          </a:p>
          <a:p>
            <a:pPr marL="285750" indent="-285750">
              <a:spcAft>
                <a:spcPts val="400"/>
              </a:spcAft>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Adequate levels of professional development; interaction with practitioners and employers</a:t>
            </a:r>
          </a:p>
          <a:p>
            <a:pPr marL="285750" indent="-285750">
              <a:spcAft>
                <a:spcPts val="400"/>
              </a:spcAft>
              <a:buClr>
                <a:srgbClr val="FF6600"/>
              </a:buClr>
              <a:buFont typeface="Arial" panose="020B0604020202020204" pitchFamily="34" charset="0"/>
              <a:buChar char="•"/>
            </a:pPr>
            <a:r>
              <a:rPr lang="en-US" sz="2800" b="1" dirty="0">
                <a:latin typeface="Arial" panose="020B0604020202020204" pitchFamily="34" charset="0"/>
                <a:cs typeface="Arial" panose="020B0604020202020204" pitchFamily="34" charset="0"/>
              </a:rPr>
              <a:t>Appropriate qualifications</a:t>
            </a:r>
          </a:p>
          <a:p>
            <a:endParaRPr lang="en-US" dirty="0"/>
          </a:p>
        </p:txBody>
      </p:sp>
    </p:spTree>
    <p:extLst>
      <p:ext uri="{BB962C8B-B14F-4D97-AF65-F5344CB8AC3E}">
        <p14:creationId xmlns:p14="http://schemas.microsoft.com/office/powerpoint/2010/main" val="1372916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9EF09-B612-2746-F4D4-6E05D78A0C9B}"/>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85DE6B73-A096-4462-A15D-60F4E79A59FB}"/>
              </a:ext>
            </a:extLst>
          </p:cNvPr>
          <p:cNvSpPr>
            <a:spLocks noGrp="1"/>
          </p:cNvSpPr>
          <p:nvPr>
            <p:ph type="title"/>
          </p:nvPr>
        </p:nvSpPr>
        <p:spPr>
          <a:xfrm>
            <a:off x="609600" y="502920"/>
            <a:ext cx="10972800" cy="795528"/>
          </a:xfrm>
        </p:spPr>
        <p:txBody>
          <a:bodyPr/>
          <a:lstStyle/>
          <a:p>
            <a:r>
              <a:rPr lang="en-US" dirty="0"/>
              <a:t>Criterion 7: Facilities</a:t>
            </a:r>
            <a:br>
              <a:rPr lang="en-US" dirty="0"/>
            </a:br>
            <a:endParaRPr lang="en-US" dirty="0"/>
          </a:p>
        </p:txBody>
      </p:sp>
      <p:sp>
        <p:nvSpPr>
          <p:cNvPr id="3" name="TextBox 2">
            <a:extLst>
              <a:ext uri="{FF2B5EF4-FFF2-40B4-BE49-F238E27FC236}">
                <a16:creationId xmlns:a16="http://schemas.microsoft.com/office/drawing/2014/main" id="{CE80C988-B378-93AD-FB66-E2CD1F97B0ED}"/>
              </a:ext>
            </a:extLst>
          </p:cNvPr>
          <p:cNvSpPr txBox="1"/>
          <p:nvPr/>
        </p:nvSpPr>
        <p:spPr>
          <a:xfrm>
            <a:off x="609600" y="1593107"/>
            <a:ext cx="10972799" cy="3385542"/>
          </a:xfrm>
          <a:prstGeom prst="rect">
            <a:avLst/>
          </a:prstGeom>
          <a:noFill/>
        </p:spPr>
        <p:txBody>
          <a:bodyPr wrap="square" rtlCol="0">
            <a:spAutoFit/>
          </a:bodyPr>
          <a:lstStyle/>
          <a:p>
            <a:pPr marL="285750" indent="-285750">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Adequate office space; adequate classroom and laboratory space</a:t>
            </a:r>
          </a:p>
          <a:p>
            <a:pPr marL="285750" indent="-285750">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Adequate </a:t>
            </a:r>
            <a:r>
              <a:rPr lang="en-US" sz="2800" b="1" dirty="0">
                <a:latin typeface="Arial" panose="020B0604020202020204" pitchFamily="34" charset="0"/>
                <a:cs typeface="Arial" panose="020B0604020202020204" pitchFamily="34" charset="0"/>
              </a:rPr>
              <a:t>laboratory equipment</a:t>
            </a:r>
          </a:p>
          <a:p>
            <a:pPr marL="285750" indent="-285750">
              <a:buClr>
                <a:srgbClr val="FF6600"/>
              </a:buClr>
              <a:buFont typeface="Arial" panose="020B0604020202020204" pitchFamily="34" charset="0"/>
              <a:buChar char="•"/>
            </a:pPr>
            <a:r>
              <a:rPr lang="en-US" sz="2800" b="1" dirty="0">
                <a:latin typeface="Arial" panose="020B0604020202020204" pitchFamily="34" charset="0"/>
                <a:cs typeface="Arial" panose="020B0604020202020204" pitchFamily="34" charset="0"/>
              </a:rPr>
              <a:t>Modern tools</a:t>
            </a:r>
            <a:r>
              <a:rPr lang="en-US" sz="2800" dirty="0">
                <a:latin typeface="Arial" panose="020B0604020202020204" pitchFamily="34" charset="0"/>
                <a:cs typeface="Arial" panose="020B0604020202020204" pitchFamily="34" charset="0"/>
              </a:rPr>
              <a:t>, equipment, computing resources, and laboratories are available</a:t>
            </a:r>
          </a:p>
          <a:p>
            <a:pPr marL="285750" indent="-285750">
              <a:buClr>
                <a:srgbClr val="FF6600"/>
              </a:buClr>
              <a:buFont typeface="Arial" panose="020B0604020202020204" pitchFamily="34" charset="0"/>
              <a:buChar char="•"/>
            </a:pPr>
            <a:r>
              <a:rPr lang="en-US" sz="2800" b="1" dirty="0">
                <a:latin typeface="Arial" panose="020B0604020202020204" pitchFamily="34" charset="0"/>
                <a:cs typeface="Arial" panose="020B0604020202020204" pitchFamily="34" charset="0"/>
              </a:rPr>
              <a:t>Equipment systematically maintained</a:t>
            </a:r>
            <a:r>
              <a:rPr lang="en-US" sz="2800" dirty="0">
                <a:latin typeface="Arial" panose="020B0604020202020204" pitchFamily="34" charset="0"/>
                <a:cs typeface="Arial" panose="020B0604020202020204" pitchFamily="34" charset="0"/>
              </a:rPr>
              <a:t>, repaired, and upgraded</a:t>
            </a:r>
          </a:p>
          <a:p>
            <a:pPr marL="285750" indent="-285750">
              <a:buClr>
                <a:srgbClr val="FF6600"/>
              </a:buClr>
              <a:buFont typeface="Arial" panose="020B0604020202020204" pitchFamily="34" charset="0"/>
              <a:buChar char="•"/>
            </a:pPr>
            <a:r>
              <a:rPr lang="en-US" sz="2800" dirty="0">
                <a:latin typeface="Arial" panose="020B0604020202020204" pitchFamily="34" charset="0"/>
                <a:cs typeface="Arial" panose="020B0604020202020204" pitchFamily="34" charset="0"/>
              </a:rPr>
              <a:t>Students provided appropriate </a:t>
            </a:r>
            <a:r>
              <a:rPr lang="en-US" sz="2800" b="1" dirty="0">
                <a:latin typeface="Arial" panose="020B0604020202020204" pitchFamily="34" charset="0"/>
                <a:cs typeface="Arial" panose="020B0604020202020204" pitchFamily="34" charset="0"/>
              </a:rPr>
              <a:t>guidance</a:t>
            </a:r>
            <a:r>
              <a:rPr lang="en-US" sz="2800" dirty="0">
                <a:latin typeface="Arial" panose="020B0604020202020204" pitchFamily="34" charset="0"/>
                <a:cs typeface="Arial" panose="020B0604020202020204" pitchFamily="34" charset="0"/>
              </a:rPr>
              <a:t> for use of tools, equipment, computing resources, and laboratories</a:t>
            </a:r>
          </a:p>
          <a:p>
            <a:endParaRPr lang="en-US" dirty="0"/>
          </a:p>
        </p:txBody>
      </p:sp>
    </p:spTree>
    <p:extLst>
      <p:ext uri="{BB962C8B-B14F-4D97-AF65-F5344CB8AC3E}">
        <p14:creationId xmlns:p14="http://schemas.microsoft.com/office/powerpoint/2010/main" val="7644687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96DD2-413A-ADFB-550B-31C2FFCB7034}"/>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21197FEC-2D9B-1B77-088E-64A797C0A5BE}"/>
              </a:ext>
            </a:extLst>
          </p:cNvPr>
          <p:cNvSpPr>
            <a:spLocks noGrp="1"/>
          </p:cNvSpPr>
          <p:nvPr>
            <p:ph type="title"/>
          </p:nvPr>
        </p:nvSpPr>
        <p:spPr>
          <a:xfrm>
            <a:off x="609600" y="502920"/>
            <a:ext cx="10972800" cy="795528"/>
          </a:xfrm>
        </p:spPr>
        <p:txBody>
          <a:bodyPr/>
          <a:lstStyle/>
          <a:p>
            <a:r>
              <a:rPr lang="en-US" dirty="0"/>
              <a:t>Criterion 8: Institutional Support</a:t>
            </a:r>
            <a:br>
              <a:rPr lang="en-US" dirty="0"/>
            </a:br>
            <a:endParaRPr lang="en-US" dirty="0"/>
          </a:p>
        </p:txBody>
      </p:sp>
      <p:sp>
        <p:nvSpPr>
          <p:cNvPr id="3" name="TextBox 2">
            <a:extLst>
              <a:ext uri="{FF2B5EF4-FFF2-40B4-BE49-F238E27FC236}">
                <a16:creationId xmlns:a16="http://schemas.microsoft.com/office/drawing/2014/main" id="{C1671706-A915-403C-C990-E85EC8974BB7}"/>
              </a:ext>
            </a:extLst>
          </p:cNvPr>
          <p:cNvSpPr txBox="1"/>
          <p:nvPr/>
        </p:nvSpPr>
        <p:spPr>
          <a:xfrm>
            <a:off x="609600" y="1427737"/>
            <a:ext cx="11182350" cy="4662815"/>
          </a:xfrm>
          <a:prstGeom prst="rect">
            <a:avLst/>
          </a:prstGeom>
          <a:noFill/>
        </p:spPr>
        <p:txBody>
          <a:bodyPr wrap="square" rtlCol="0">
            <a:spAutoFit/>
          </a:bodyPr>
          <a:lstStyle/>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Institutional support and leadership adequate to ensure the </a:t>
            </a:r>
            <a:r>
              <a:rPr lang="en-US" sz="2400" b="1" dirty="0">
                <a:latin typeface="Arial" panose="020B0604020202020204" pitchFamily="34" charset="0"/>
                <a:cs typeface="Arial" panose="020B0604020202020204" pitchFamily="34" charset="0"/>
              </a:rPr>
              <a:t>quality and continuity of the program</a:t>
            </a:r>
          </a:p>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Institutional services, financial support, and staff adequate to meet program needs</a:t>
            </a:r>
          </a:p>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Sufficient to attract and retain, and provide for the continued professional development of a qualified faculty</a:t>
            </a:r>
          </a:p>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Sufficient to acquire, maintain, and operate infrastructure, facilities, and equipment</a:t>
            </a:r>
          </a:p>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Sufficient to create and foster a </a:t>
            </a:r>
            <a:r>
              <a:rPr lang="en-US" sz="2400" b="1" dirty="0">
                <a:latin typeface="Arial" panose="020B0604020202020204" pitchFamily="34" charset="0"/>
                <a:cs typeface="Arial" panose="020B0604020202020204" pitchFamily="34" charset="0"/>
              </a:rPr>
              <a:t>respectful environment </a:t>
            </a:r>
            <a:r>
              <a:rPr lang="en-US" sz="2400" dirty="0">
                <a:latin typeface="Arial" panose="020B0604020202020204" pitchFamily="34" charset="0"/>
                <a:cs typeface="Arial" panose="020B0604020202020204" pitchFamily="34" charset="0"/>
              </a:rPr>
              <a:t>among the program's students, faculty, staff, and administrators</a:t>
            </a:r>
          </a:p>
          <a:p>
            <a:pPr marL="285750" indent="-285750">
              <a:spcAft>
                <a:spcPts val="3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Sufficient to provide an environment to </a:t>
            </a:r>
            <a:r>
              <a:rPr lang="en-US" sz="2400" b="1" dirty="0">
                <a:latin typeface="Arial" panose="020B0604020202020204" pitchFamily="34" charset="0"/>
                <a:cs typeface="Arial" panose="020B0604020202020204" pitchFamily="34" charset="0"/>
              </a:rPr>
              <a:t>attain student outcomes</a:t>
            </a:r>
          </a:p>
          <a:p>
            <a:endParaRPr lang="en-US" dirty="0"/>
          </a:p>
        </p:txBody>
      </p:sp>
    </p:spTree>
    <p:extLst>
      <p:ext uri="{BB962C8B-B14F-4D97-AF65-F5344CB8AC3E}">
        <p14:creationId xmlns:p14="http://schemas.microsoft.com/office/powerpoint/2010/main" val="30316222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76760-A9AE-BAD8-D8BB-E85C04617B32}"/>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B3E7E478-E7B2-2C2E-6B15-9043DE7FE766}"/>
              </a:ext>
            </a:extLst>
          </p:cNvPr>
          <p:cNvSpPr>
            <a:spLocks noGrp="1"/>
          </p:cNvSpPr>
          <p:nvPr>
            <p:ph type="title"/>
          </p:nvPr>
        </p:nvSpPr>
        <p:spPr>
          <a:xfrm>
            <a:off x="609600" y="502920"/>
            <a:ext cx="10972800" cy="795528"/>
          </a:xfrm>
        </p:spPr>
        <p:txBody>
          <a:bodyPr/>
          <a:lstStyle/>
          <a:p>
            <a:r>
              <a:rPr lang="en-US" dirty="0"/>
              <a:t>Program Criteria</a:t>
            </a:r>
            <a:br>
              <a:rPr lang="en-US" dirty="0"/>
            </a:br>
            <a:endParaRPr lang="en-US" dirty="0"/>
          </a:p>
        </p:txBody>
      </p:sp>
      <p:sp>
        <p:nvSpPr>
          <p:cNvPr id="3" name="TextBox 2">
            <a:extLst>
              <a:ext uri="{FF2B5EF4-FFF2-40B4-BE49-F238E27FC236}">
                <a16:creationId xmlns:a16="http://schemas.microsoft.com/office/drawing/2014/main" id="{25AE8FD4-EE85-F191-6BF4-C29B927C94D9}"/>
              </a:ext>
            </a:extLst>
          </p:cNvPr>
          <p:cNvSpPr txBox="1"/>
          <p:nvPr/>
        </p:nvSpPr>
        <p:spPr>
          <a:xfrm>
            <a:off x="609600" y="1465060"/>
            <a:ext cx="10499002" cy="4278094"/>
          </a:xfrm>
          <a:prstGeom prst="rect">
            <a:avLst/>
          </a:prstGeom>
          <a:noFill/>
        </p:spPr>
        <p:txBody>
          <a:bodyPr wrap="square" rtlCol="0">
            <a:spAutoFit/>
          </a:bodyPr>
          <a:lstStyle/>
          <a:p>
            <a:pPr marL="342900" indent="-342900" algn="just">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Program Criteria are specified in Section III of the EAC Criteria document.</a:t>
            </a:r>
          </a:p>
          <a:p>
            <a:pPr marL="342900" indent="-342900" algn="just">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PEVs should confirm the applicable Program Criteria for their program, as indicated in AMS.</a:t>
            </a:r>
          </a:p>
          <a:p>
            <a:pPr marL="342900" indent="-342900" algn="just">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Program Criteria typically encompass:</a:t>
            </a:r>
          </a:p>
          <a:p>
            <a:pPr algn="just">
              <a:spcAft>
                <a:spcPts val="400"/>
              </a:spcAft>
              <a:buClr>
                <a:srgbClr val="FF6600"/>
              </a:buClr>
            </a:pPr>
            <a:r>
              <a:rPr lang="en-US" sz="2400" dirty="0">
                <a:latin typeface="Arial" panose="020B0604020202020204" pitchFamily="34" charset="0"/>
                <a:cs typeface="Arial" panose="020B0604020202020204" pitchFamily="34" charset="0"/>
              </a:rPr>
              <a:t>	(1) Coverage of specific curricular topics</a:t>
            </a:r>
          </a:p>
          <a:p>
            <a:pPr algn="just">
              <a:spcAft>
                <a:spcPts val="400"/>
              </a:spcAft>
              <a:buClr>
                <a:srgbClr val="FF6600"/>
              </a:buClr>
            </a:pPr>
            <a:r>
              <a:rPr lang="en-US" sz="2400" dirty="0">
                <a:latin typeface="Arial" panose="020B0604020202020204" pitchFamily="34" charset="0"/>
                <a:cs typeface="Arial" panose="020B0604020202020204" pitchFamily="34" charset="0"/>
              </a:rPr>
              <a:t>	(2) Specific faculty qualifications</a:t>
            </a:r>
          </a:p>
          <a:p>
            <a:pPr marL="342900" indent="-342900" algn="just">
              <a:spcAft>
                <a:spcPts val="400"/>
              </a:spcAft>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Individual societies provide PEVs guidance on the application of the Program Criteria; this may include additional topics/entries on the E331 PEV Review Worksheet.</a:t>
            </a:r>
          </a:p>
          <a:p>
            <a:r>
              <a:rPr lang="en-US" dirty="0">
                <a:latin typeface="Arial" panose="020B0604020202020204" pitchFamily="34" charset="0"/>
                <a:cs typeface="Arial" panose="020B0604020202020204" pitchFamily="34" charset="0"/>
              </a:rPr>
              <a:t>	</a:t>
            </a:r>
          </a:p>
          <a:p>
            <a:endParaRPr lang="en-US" dirty="0"/>
          </a:p>
        </p:txBody>
      </p:sp>
    </p:spTree>
    <p:extLst>
      <p:ext uri="{BB962C8B-B14F-4D97-AF65-F5344CB8AC3E}">
        <p14:creationId xmlns:p14="http://schemas.microsoft.com/office/powerpoint/2010/main" val="34093564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A85FC-1BAB-A81B-D9DB-55C6BB4842FA}"/>
            </a:ext>
          </a:extLst>
        </p:cNvPr>
        <p:cNvGrpSpPr/>
        <p:nvPr/>
      </p:nvGrpSpPr>
      <p:grpSpPr>
        <a:xfrm>
          <a:off x="0" y="0"/>
          <a:ext cx="0" cy="0"/>
          <a:chOff x="0" y="0"/>
          <a:chExt cx="0" cy="0"/>
        </a:xfrm>
      </p:grpSpPr>
      <p:sp>
        <p:nvSpPr>
          <p:cNvPr id="2" name="Title 3">
            <a:extLst>
              <a:ext uri="{FF2B5EF4-FFF2-40B4-BE49-F238E27FC236}">
                <a16:creationId xmlns:a16="http://schemas.microsoft.com/office/drawing/2014/main" id="{E3F75940-6D7E-9B24-6696-AD9C477197FC}"/>
              </a:ext>
            </a:extLst>
          </p:cNvPr>
          <p:cNvSpPr>
            <a:spLocks noGrp="1"/>
          </p:cNvSpPr>
          <p:nvPr>
            <p:ph type="title"/>
          </p:nvPr>
        </p:nvSpPr>
        <p:spPr>
          <a:xfrm>
            <a:off x="609600" y="502920"/>
            <a:ext cx="10972800" cy="795528"/>
          </a:xfrm>
        </p:spPr>
        <p:txBody>
          <a:bodyPr/>
          <a:lstStyle/>
          <a:p>
            <a:r>
              <a:rPr lang="en-US" sz="3600" dirty="0"/>
              <a:t>ACCREDITATION POLICY AND PROCEDURE MANUAL (APPM)</a:t>
            </a:r>
            <a:br>
              <a:rPr lang="en-US" sz="3600" dirty="0"/>
            </a:br>
            <a:br>
              <a:rPr lang="en-US" dirty="0"/>
            </a:br>
            <a:endParaRPr lang="en-US" dirty="0">
              <a:solidFill>
                <a:srgbClr val="C00000"/>
              </a:solidFill>
            </a:endParaRPr>
          </a:p>
        </p:txBody>
      </p:sp>
      <p:sp>
        <p:nvSpPr>
          <p:cNvPr id="7" name="TextBox 6">
            <a:extLst>
              <a:ext uri="{FF2B5EF4-FFF2-40B4-BE49-F238E27FC236}">
                <a16:creationId xmlns:a16="http://schemas.microsoft.com/office/drawing/2014/main" id="{5545244A-6A03-B570-6388-E4838E11F5BA}"/>
              </a:ext>
            </a:extLst>
          </p:cNvPr>
          <p:cNvSpPr txBox="1"/>
          <p:nvPr/>
        </p:nvSpPr>
        <p:spPr>
          <a:xfrm>
            <a:off x="423614" y="2069119"/>
            <a:ext cx="11344772" cy="4154984"/>
          </a:xfrm>
          <a:prstGeom prst="rect">
            <a:avLst/>
          </a:prstGeom>
          <a:noFill/>
        </p:spPr>
        <p:txBody>
          <a:bodyPr wrap="none" rtlCol="0">
            <a:spAutoFit/>
          </a:bodyPr>
          <a:lstStyle/>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I.A.4  Accreditation status represented unambiguously</a:t>
            </a: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I.A.6.a  ABET accreditation statement properly and publicly posted</a:t>
            </a: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I.A.6.b  PEOs and SOs properly publicized</a:t>
            </a: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I.C.4  Program names meet ABET requirements</a:t>
            </a:r>
          </a:p>
          <a:p>
            <a:endParaRPr lang="en-US" sz="2400" dirty="0">
              <a:latin typeface="Arial" panose="020B0604020202020204" pitchFamily="34" charset="0"/>
              <a:cs typeface="Arial" panose="020B0604020202020204" pitchFamily="34" charset="0"/>
            </a:endParaRP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I.E.5.a  Team able to interview appropriate individuals during visit</a:t>
            </a: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I.E.5.b.(1)  Facilities adequate and safe for intended purposes</a:t>
            </a:r>
          </a:p>
          <a:p>
            <a:pPr marL="342900" indent="-342900">
              <a:buClr>
                <a:srgbClr val="FF6600"/>
              </a:buClr>
              <a:buFont typeface="Arial" panose="020B0604020202020204" pitchFamily="34" charset="0"/>
              <a:buChar char="•"/>
            </a:pPr>
            <a:r>
              <a:rPr lang="en-US" sz="2400" dirty="0">
                <a:latin typeface="Arial" panose="020B0604020202020204" pitchFamily="34" charset="0"/>
                <a:cs typeface="Arial" panose="020B0604020202020204" pitchFamily="34" charset="0"/>
              </a:rPr>
              <a:t>I.E.5.b.(2)  Supporting materials adequate for visiting team to perform its review</a:t>
            </a:r>
          </a:p>
          <a:p>
            <a:endParaRPr lang="en-US" dirty="0">
              <a:latin typeface="Arial" panose="020B0604020202020204" pitchFamily="34" charset="0"/>
              <a:cs typeface="Arial" panose="020B060402020202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7122628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6A03C-64E8-9490-8419-B6A6AD16FBB2}"/>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59C56C91-8556-E5A0-F8BE-8DC0DBD4C80C}"/>
              </a:ext>
            </a:extLst>
          </p:cNvPr>
          <p:cNvSpPr>
            <a:spLocks noGrp="1"/>
          </p:cNvSpPr>
          <p:nvPr>
            <p:ph type="title"/>
          </p:nvPr>
        </p:nvSpPr>
        <p:spPr>
          <a:xfrm>
            <a:off x="609600" y="296688"/>
            <a:ext cx="10972800" cy="795528"/>
          </a:xfrm>
        </p:spPr>
        <p:txBody>
          <a:bodyPr/>
          <a:lstStyle/>
          <a:p>
            <a:r>
              <a:rPr lang="en-US" dirty="0"/>
              <a:t>APPM I.E.5.b(2) Materials</a:t>
            </a:r>
            <a:br>
              <a:rPr lang="en-US" b="0" dirty="0"/>
            </a:br>
            <a:br>
              <a:rPr lang="en-US" b="0" dirty="0"/>
            </a:br>
            <a:endParaRPr lang="en-US" dirty="0"/>
          </a:p>
        </p:txBody>
      </p:sp>
      <p:sp>
        <p:nvSpPr>
          <p:cNvPr id="3" name="TextBox 2">
            <a:extLst>
              <a:ext uri="{FF2B5EF4-FFF2-40B4-BE49-F238E27FC236}">
                <a16:creationId xmlns:a16="http://schemas.microsoft.com/office/drawing/2014/main" id="{5659578F-D268-32B8-CA1E-58609A4BF730}"/>
              </a:ext>
            </a:extLst>
          </p:cNvPr>
          <p:cNvSpPr txBox="1"/>
          <p:nvPr/>
        </p:nvSpPr>
        <p:spPr>
          <a:xfrm>
            <a:off x="561154" y="1171073"/>
            <a:ext cx="10081964" cy="677108"/>
          </a:xfrm>
          <a:prstGeom prst="rect">
            <a:avLst/>
          </a:prstGeom>
          <a:noFill/>
        </p:spPr>
        <p:txBody>
          <a:bodyPr wrap="square" rtlCol="0">
            <a:spAutoFit/>
          </a:bodyPr>
          <a:lstStyle/>
          <a:p>
            <a:pPr algn="just"/>
            <a:r>
              <a:rPr lang="en-US" sz="2000" dirty="0"/>
              <a:t>The expectations for program display materials are stipulated in the </a:t>
            </a:r>
            <a:r>
              <a:rPr lang="en-US" sz="2000" b="1" dirty="0"/>
              <a:t>APPM</a:t>
            </a:r>
            <a:r>
              <a:rPr lang="en-US" sz="2000" dirty="0"/>
              <a:t>:</a:t>
            </a:r>
          </a:p>
          <a:p>
            <a:pPr algn="just"/>
            <a:endParaRPr lang="en-US" dirty="0">
              <a:solidFill>
                <a:srgbClr val="002060"/>
              </a:solidFill>
            </a:endParaRPr>
          </a:p>
        </p:txBody>
      </p:sp>
      <p:pic>
        <p:nvPicPr>
          <p:cNvPr id="4" name="Picture 3">
            <a:extLst>
              <a:ext uri="{FF2B5EF4-FFF2-40B4-BE49-F238E27FC236}">
                <a16:creationId xmlns:a16="http://schemas.microsoft.com/office/drawing/2014/main" id="{5050A0E4-B002-7A53-3649-EF9D66BA42AE}"/>
              </a:ext>
            </a:extLst>
          </p:cNvPr>
          <p:cNvPicPr>
            <a:picLocks noChangeAspect="1"/>
          </p:cNvPicPr>
          <p:nvPr/>
        </p:nvPicPr>
        <p:blipFill>
          <a:blip r:embed="rId2"/>
          <a:stretch>
            <a:fillRect/>
          </a:stretch>
        </p:blipFill>
        <p:spPr>
          <a:xfrm>
            <a:off x="653566" y="1580965"/>
            <a:ext cx="4135181" cy="4555808"/>
          </a:xfrm>
          <a:prstGeom prst="rect">
            <a:avLst/>
          </a:prstGeom>
        </p:spPr>
      </p:pic>
      <p:pic>
        <p:nvPicPr>
          <p:cNvPr id="5" name="Picture 4">
            <a:extLst>
              <a:ext uri="{FF2B5EF4-FFF2-40B4-BE49-F238E27FC236}">
                <a16:creationId xmlns:a16="http://schemas.microsoft.com/office/drawing/2014/main" id="{D4F73676-CC14-AC05-976B-B628F4041E52}"/>
              </a:ext>
            </a:extLst>
          </p:cNvPr>
          <p:cNvPicPr>
            <a:picLocks noChangeAspect="1"/>
          </p:cNvPicPr>
          <p:nvPr/>
        </p:nvPicPr>
        <p:blipFill>
          <a:blip r:embed="rId3"/>
          <a:stretch>
            <a:fillRect/>
          </a:stretch>
        </p:blipFill>
        <p:spPr>
          <a:xfrm>
            <a:off x="5009263" y="1580964"/>
            <a:ext cx="4234549" cy="2117275"/>
          </a:xfrm>
          <a:prstGeom prst="rect">
            <a:avLst/>
          </a:prstGeom>
        </p:spPr>
      </p:pic>
      <p:sp>
        <p:nvSpPr>
          <p:cNvPr id="7" name="TextBox 6">
            <a:extLst>
              <a:ext uri="{FF2B5EF4-FFF2-40B4-BE49-F238E27FC236}">
                <a16:creationId xmlns:a16="http://schemas.microsoft.com/office/drawing/2014/main" id="{B683BC2C-4474-AADD-0F17-3CDE08350DA8}"/>
              </a:ext>
            </a:extLst>
          </p:cNvPr>
          <p:cNvSpPr txBox="1"/>
          <p:nvPr/>
        </p:nvSpPr>
        <p:spPr>
          <a:xfrm>
            <a:off x="5040365" y="3993944"/>
            <a:ext cx="6004863" cy="1815882"/>
          </a:xfrm>
          <a:prstGeom prst="rect">
            <a:avLst/>
          </a:prstGeom>
          <a:noFill/>
        </p:spPr>
        <p:txBody>
          <a:bodyPr wrap="square" rtlCol="0">
            <a:spAutoFit/>
          </a:bodyPr>
          <a:lstStyle/>
          <a:p>
            <a:pPr algn="just"/>
            <a:r>
              <a:rPr lang="en-US" sz="1600" dirty="0">
                <a:latin typeface="Arial" panose="020B0604020202020204" pitchFamily="34" charset="0"/>
                <a:cs typeface="Arial" panose="020B0604020202020204" pitchFamily="34" charset="0"/>
              </a:rPr>
              <a:t>Programs have the option to provide these materials on-line in electronic form, or as hardcopy documents available during the on-campus visit.  </a:t>
            </a:r>
            <a:r>
              <a:rPr lang="en-US" sz="1600" b="1" dirty="0">
                <a:latin typeface="Arial" panose="020B0604020202020204" pitchFamily="34" charset="0"/>
                <a:cs typeface="Arial" panose="020B0604020202020204" pitchFamily="34" charset="0"/>
              </a:rPr>
              <a:t>Prior to the visit, PEVs should verify with the program exactly what materials will be provided, and in what form.  </a:t>
            </a:r>
            <a:r>
              <a:rPr lang="en-US" sz="1600" dirty="0">
                <a:latin typeface="Arial" panose="020B0604020202020204" pitchFamily="34" charset="0"/>
                <a:cs typeface="Arial" panose="020B0604020202020204" pitchFamily="34" charset="0"/>
              </a:rPr>
              <a:t>For electronic documents, the method for accessing these materials and their organization should be confirmed well before the visit.   </a:t>
            </a:r>
          </a:p>
        </p:txBody>
      </p:sp>
      <p:sp>
        <p:nvSpPr>
          <p:cNvPr id="8" name="Arrow: Right 7">
            <a:extLst>
              <a:ext uri="{FF2B5EF4-FFF2-40B4-BE49-F238E27FC236}">
                <a16:creationId xmlns:a16="http://schemas.microsoft.com/office/drawing/2014/main" id="{CC5258CC-0DB4-A0E3-0CFB-FBEB07F27CC0}"/>
              </a:ext>
            </a:extLst>
          </p:cNvPr>
          <p:cNvSpPr/>
          <p:nvPr/>
        </p:nvSpPr>
        <p:spPr>
          <a:xfrm>
            <a:off x="626407" y="4247752"/>
            <a:ext cx="496224" cy="21346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rrow: Right 8">
            <a:extLst>
              <a:ext uri="{FF2B5EF4-FFF2-40B4-BE49-F238E27FC236}">
                <a16:creationId xmlns:a16="http://schemas.microsoft.com/office/drawing/2014/main" id="{914FA064-2ED3-E486-6E74-A75AC825EC85}"/>
              </a:ext>
            </a:extLst>
          </p:cNvPr>
          <p:cNvSpPr/>
          <p:nvPr/>
        </p:nvSpPr>
        <p:spPr>
          <a:xfrm>
            <a:off x="624615" y="4657644"/>
            <a:ext cx="496224" cy="21346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Arrow: Right 9">
            <a:extLst>
              <a:ext uri="{FF2B5EF4-FFF2-40B4-BE49-F238E27FC236}">
                <a16:creationId xmlns:a16="http://schemas.microsoft.com/office/drawing/2014/main" id="{81F05BC3-BED5-0D19-5681-7139D327A364}"/>
              </a:ext>
            </a:extLst>
          </p:cNvPr>
          <p:cNvSpPr/>
          <p:nvPr/>
        </p:nvSpPr>
        <p:spPr>
          <a:xfrm flipH="1">
            <a:off x="9243812" y="1654849"/>
            <a:ext cx="496224" cy="21346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Arrow: Right 10">
            <a:extLst>
              <a:ext uri="{FF2B5EF4-FFF2-40B4-BE49-F238E27FC236}">
                <a16:creationId xmlns:a16="http://schemas.microsoft.com/office/drawing/2014/main" id="{CFFB8BF5-5AFC-EB48-DB57-C5DFB374BBE7}"/>
              </a:ext>
            </a:extLst>
          </p:cNvPr>
          <p:cNvSpPr/>
          <p:nvPr/>
        </p:nvSpPr>
        <p:spPr>
          <a:xfrm flipH="1">
            <a:off x="9243812" y="2339968"/>
            <a:ext cx="496224" cy="21346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F9FCCDB1-030E-2D41-1C90-1540300C7148}"/>
              </a:ext>
            </a:extLst>
          </p:cNvPr>
          <p:cNvCxnSpPr/>
          <p:nvPr/>
        </p:nvCxnSpPr>
        <p:spPr>
          <a:xfrm>
            <a:off x="5122934" y="3859419"/>
            <a:ext cx="5055035"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0296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E9BFA-FD31-180B-F505-C9713595BFA3}"/>
            </a:ext>
          </a:extLst>
        </p:cNvPr>
        <p:cNvGrpSpPr/>
        <p:nvPr/>
      </p:nvGrpSpPr>
      <p:grpSpPr>
        <a:xfrm>
          <a:off x="0" y="0"/>
          <a:ext cx="0" cy="0"/>
          <a:chOff x="0" y="0"/>
          <a:chExt cx="0" cy="0"/>
        </a:xfrm>
      </p:grpSpPr>
      <p:sp>
        <p:nvSpPr>
          <p:cNvPr id="12" name="Title 3">
            <a:extLst>
              <a:ext uri="{FF2B5EF4-FFF2-40B4-BE49-F238E27FC236}">
                <a16:creationId xmlns:a16="http://schemas.microsoft.com/office/drawing/2014/main" id="{63407C99-F5CA-23F2-4190-CCCB611626E1}"/>
              </a:ext>
            </a:extLst>
          </p:cNvPr>
          <p:cNvSpPr txBox="1">
            <a:spLocks/>
          </p:cNvSpPr>
          <p:nvPr/>
        </p:nvSpPr>
        <p:spPr>
          <a:xfrm>
            <a:off x="609600" y="1087173"/>
            <a:ext cx="10972800" cy="795528"/>
          </a:xfrm>
          <a:prstGeom prst="rect">
            <a:avLst/>
          </a:prstGeom>
        </p:spPr>
        <p:txBody>
          <a:bodyPr/>
          <a:lstStyle>
            <a:lvl1pPr algn="l" defTabSz="914400" rtl="0" eaLnBrk="1" latinLnBrk="0" hangingPunct="1">
              <a:spcBef>
                <a:spcPct val="0"/>
              </a:spcBef>
              <a:buNone/>
              <a:defRPr sz="4000" b="1" kern="1200">
                <a:solidFill>
                  <a:srgbClr val="FF6600"/>
                </a:solidFill>
                <a:latin typeface="Arial" pitchFamily="34" charset="0"/>
                <a:ea typeface="+mj-ea"/>
                <a:cs typeface="+mj-cs"/>
              </a:defRPr>
            </a:lvl1pPr>
          </a:lstStyle>
          <a:p>
            <a:r>
              <a:rPr lang="en-US" sz="2800" dirty="0">
                <a:solidFill>
                  <a:schemeClr val="tx1"/>
                </a:solidFill>
              </a:rPr>
              <a:t>Program Display Materials: Design Experience</a:t>
            </a:r>
          </a:p>
        </p:txBody>
      </p:sp>
      <p:sp>
        <p:nvSpPr>
          <p:cNvPr id="13" name="TextBox 12">
            <a:extLst>
              <a:ext uri="{FF2B5EF4-FFF2-40B4-BE49-F238E27FC236}">
                <a16:creationId xmlns:a16="http://schemas.microsoft.com/office/drawing/2014/main" id="{07E0C7A0-BB25-47C2-C039-3F0179B8C86B}"/>
              </a:ext>
            </a:extLst>
          </p:cNvPr>
          <p:cNvSpPr txBox="1"/>
          <p:nvPr/>
        </p:nvSpPr>
        <p:spPr>
          <a:xfrm>
            <a:off x="724498" y="2292721"/>
            <a:ext cx="8048531" cy="2731517"/>
          </a:xfrm>
          <a:prstGeom prst="rect">
            <a:avLst/>
          </a:prstGeom>
          <a:noFill/>
          <a:ln w="22225">
            <a:solidFill>
              <a:schemeClr val="accent5">
                <a:lumMod val="50000"/>
              </a:schemeClr>
            </a:solidFill>
          </a:ln>
        </p:spPr>
        <p:txBody>
          <a:bodyPr wrap="square">
            <a:spAutoFit/>
          </a:bodyPr>
          <a:lstStyle/>
          <a:p>
            <a:pPr marL="0" marR="0">
              <a:spcBef>
                <a:spcPts val="2400"/>
              </a:spcBef>
              <a:spcAft>
                <a:spcPts val="500"/>
              </a:spcAft>
            </a:pPr>
            <a:r>
              <a:rPr lang="en-US" sz="2000" b="1" kern="0" cap="all" dirty="0">
                <a:solidFill>
                  <a:srgbClr val="FF6C2C"/>
                </a:solidFill>
                <a:effectLst/>
                <a:latin typeface="Arial" panose="020B0604020202020204" pitchFamily="34" charset="0"/>
                <a:cs typeface="Arial" panose="020B0604020202020204" pitchFamily="34" charset="0"/>
              </a:rPr>
              <a:t>Supplemental Materials</a:t>
            </a:r>
            <a:endParaRPr lang="en-US" sz="2000" b="1" kern="0" cap="all" dirty="0">
              <a:solidFill>
                <a:srgbClr val="FF6C2C"/>
              </a:solidFill>
              <a:effectLst/>
              <a:latin typeface="Arial" panose="020B0604020202020204" pitchFamily="34" charset="0"/>
              <a:cs typeface="Times New Roman" panose="02020603050405020304" pitchFamily="18" charset="0"/>
            </a:endParaRPr>
          </a:p>
          <a:p>
            <a:pPr marL="0" marR="0">
              <a:spcBef>
                <a:spcPts val="0"/>
              </a:spcBef>
              <a:spcAft>
                <a:spcPts val="40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The following materials are to be supplied in addition to the Self-Study Report:</a:t>
            </a:r>
          </a:p>
          <a:p>
            <a:pPr lvl="0" algn="just"/>
            <a:r>
              <a:rPr lang="en-US" dirty="0">
                <a:latin typeface="Times New Roman" panose="02020603050405020304" pitchFamily="18" charset="0"/>
                <a:cs typeface="Times New Roman" panose="02020603050405020304" pitchFamily="18" charset="0"/>
              </a:rPr>
              <a:t>Evidence (e.g., reports) to show compliance with Criterion 5(d) related to the culminating major engineering design experience. At least </a:t>
            </a:r>
            <a:r>
              <a:rPr lang="en-US" b="1" dirty="0">
                <a:solidFill>
                  <a:srgbClr val="C00000"/>
                </a:solidFill>
                <a:latin typeface="Times New Roman" panose="02020603050405020304" pitchFamily="18" charset="0"/>
                <a:cs typeface="Times New Roman" panose="02020603050405020304" pitchFamily="18" charset="0"/>
              </a:rPr>
              <a:t>45 days prior to the review </a:t>
            </a:r>
            <a:r>
              <a:rPr lang="en-US" dirty="0">
                <a:latin typeface="Times New Roman" panose="02020603050405020304" pitchFamily="18" charset="0"/>
                <a:cs typeface="Times New Roman" panose="02020603050405020304" pitchFamily="18" charset="0"/>
              </a:rPr>
              <a:t>visit, the program evaluator will select a representative sample of design experiences (see Criterion 5.A.7) for which evidence is to be provided. The evidence should be accompanied by rubrics or other tools used for evaluating the projects, and should be available to the program evaluator on the electronic storage platform of the program’s choice </a:t>
            </a:r>
            <a:r>
              <a:rPr lang="en-US" b="1" dirty="0">
                <a:solidFill>
                  <a:srgbClr val="C00000"/>
                </a:solidFill>
                <a:latin typeface="Times New Roman" panose="02020603050405020304" pitchFamily="18" charset="0"/>
                <a:cs typeface="Times New Roman" panose="02020603050405020304" pitchFamily="18" charset="0"/>
              </a:rPr>
              <a:t>at least 30 days prior to the review visit</a:t>
            </a:r>
            <a:r>
              <a:rPr lang="en-US" dirty="0">
                <a:latin typeface="Times New Roman" panose="02020603050405020304" pitchFamily="18" charset="0"/>
                <a:cs typeface="Times New Roman" panose="02020603050405020304" pitchFamily="18" charset="0"/>
              </a:rPr>
              <a:t>.</a:t>
            </a:r>
          </a:p>
        </p:txBody>
      </p:sp>
      <p:sp>
        <p:nvSpPr>
          <p:cNvPr id="14" name="TextBox 13">
            <a:extLst>
              <a:ext uri="{FF2B5EF4-FFF2-40B4-BE49-F238E27FC236}">
                <a16:creationId xmlns:a16="http://schemas.microsoft.com/office/drawing/2014/main" id="{FC8EC518-E3C7-3C26-02CF-F1846C8D10B2}"/>
              </a:ext>
            </a:extLst>
          </p:cNvPr>
          <p:cNvSpPr txBox="1"/>
          <p:nvPr/>
        </p:nvSpPr>
        <p:spPr>
          <a:xfrm>
            <a:off x="653143" y="1704163"/>
            <a:ext cx="5021759" cy="369332"/>
          </a:xfrm>
          <a:prstGeom prst="rect">
            <a:avLst/>
          </a:prstGeom>
          <a:noFill/>
        </p:spPr>
        <p:txBody>
          <a:bodyPr wrap="none" rtlCol="0">
            <a:spAutoFit/>
          </a:bodyPr>
          <a:lstStyle/>
          <a:p>
            <a:r>
              <a:rPr lang="en-US" i="1" dirty="0">
                <a:solidFill>
                  <a:srgbClr val="C00000"/>
                </a:solidFill>
              </a:rPr>
              <a:t>Excerpt from the Self-Study Questionnaire (page 4):</a:t>
            </a:r>
          </a:p>
        </p:txBody>
      </p:sp>
      <p:sp>
        <p:nvSpPr>
          <p:cNvPr id="17" name="Title 2">
            <a:extLst>
              <a:ext uri="{FF2B5EF4-FFF2-40B4-BE49-F238E27FC236}">
                <a16:creationId xmlns:a16="http://schemas.microsoft.com/office/drawing/2014/main" id="{C78A6F78-20A1-B622-2E03-377C97B2D5BE}"/>
              </a:ext>
            </a:extLst>
          </p:cNvPr>
          <p:cNvSpPr>
            <a:spLocks noGrp="1"/>
          </p:cNvSpPr>
          <p:nvPr>
            <p:ph type="title"/>
          </p:nvPr>
        </p:nvSpPr>
        <p:spPr>
          <a:xfrm>
            <a:off x="609600" y="296687"/>
            <a:ext cx="10972800" cy="5787241"/>
          </a:xfrm>
        </p:spPr>
        <p:txBody>
          <a:bodyPr/>
          <a:lstStyle/>
          <a:p>
            <a:r>
              <a:rPr lang="en-US" dirty="0"/>
              <a:t>APPM I.E.5.b(2) Materials</a:t>
            </a:r>
            <a:br>
              <a:rPr lang="en-US" b="0" dirty="0"/>
            </a:br>
            <a:br>
              <a:rPr lang="en-US" b="0" dirty="0"/>
            </a:br>
            <a:endParaRPr lang="en-US" dirty="0"/>
          </a:p>
        </p:txBody>
      </p:sp>
    </p:spTree>
    <p:extLst>
      <p:ext uri="{BB962C8B-B14F-4D97-AF65-F5344CB8AC3E}">
        <p14:creationId xmlns:p14="http://schemas.microsoft.com/office/powerpoint/2010/main" val="2558047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198120"/>
            <a:ext cx="10972800" cy="795528"/>
          </a:xfrm>
        </p:spPr>
        <p:txBody>
          <a:bodyPr/>
          <a:lstStyle/>
          <a:p>
            <a:r>
              <a:rPr lang="en-US" sz="3600" dirty="0"/>
              <a:t>APPM I.E.5.b(2) Materials</a:t>
            </a:r>
            <a:endParaRPr lang="en-US" dirty="0"/>
          </a:p>
        </p:txBody>
      </p:sp>
      <p:sp>
        <p:nvSpPr>
          <p:cNvPr id="4099" name="Rectangle 3"/>
          <p:cNvSpPr>
            <a:spLocks noGrp="1" noChangeArrowheads="1"/>
          </p:cNvSpPr>
          <p:nvPr>
            <p:ph type="body" sz="quarter" idx="11"/>
          </p:nvPr>
        </p:nvSpPr>
        <p:spPr>
          <a:xfrm>
            <a:off x="533399" y="1164773"/>
            <a:ext cx="10408298" cy="3843088"/>
          </a:xfrm>
        </p:spPr>
        <p:txBody>
          <a:bodyPr/>
          <a:lstStyle/>
          <a:p>
            <a:pPr algn="just">
              <a:spcAft>
                <a:spcPts val="1000"/>
              </a:spcAft>
            </a:pPr>
            <a:r>
              <a:rPr lang="en-US" sz="2000" dirty="0">
                <a:solidFill>
                  <a:schemeClr val="tx1"/>
                </a:solidFill>
              </a:rPr>
              <a:t>Note that textbooks are not explicitly expected.  </a:t>
            </a:r>
          </a:p>
          <a:p>
            <a:pPr algn="just">
              <a:spcAft>
                <a:spcPts val="1000"/>
              </a:spcAft>
            </a:pPr>
            <a:r>
              <a:rPr lang="en-US" sz="2000" dirty="0">
                <a:solidFill>
                  <a:schemeClr val="tx1"/>
                </a:solidFill>
              </a:rPr>
              <a:t>Student work may be needed to “prove” a given class should be counted as engineering topics when the category is in question. </a:t>
            </a:r>
          </a:p>
          <a:p>
            <a:pPr algn="just">
              <a:spcAft>
                <a:spcPts val="1000"/>
              </a:spcAft>
            </a:pPr>
            <a:r>
              <a:rPr lang="en-US" sz="2000" dirty="0">
                <a:solidFill>
                  <a:schemeClr val="tx1"/>
                </a:solidFill>
              </a:rPr>
              <a:t>Programs do not need to collect student work in every class.  However, student work examples likely will be necessary to document the assessment and evaluation processes administered for the purposes of continuous improvement.</a:t>
            </a:r>
          </a:p>
          <a:p>
            <a:pPr algn="just">
              <a:spcAft>
                <a:spcPts val="1000"/>
              </a:spcAft>
            </a:pPr>
            <a:r>
              <a:rPr lang="en-US" sz="2000" dirty="0">
                <a:solidFill>
                  <a:schemeClr val="tx1"/>
                </a:solidFill>
              </a:rPr>
              <a:t>It is important for PEVs to specifically request any materials needed to verify compliance with the criteria.</a:t>
            </a:r>
          </a:p>
          <a:p>
            <a:pPr algn="just">
              <a:spcAft>
                <a:spcPts val="1000"/>
              </a:spcAft>
            </a:pPr>
            <a:r>
              <a:rPr lang="en-US" sz="2000" dirty="0">
                <a:solidFill>
                  <a:schemeClr val="tx1"/>
                </a:solidFill>
              </a:rPr>
              <a:t>If materials are going to be provided electronically, PEVs should request access prior to arriving on campus.</a:t>
            </a:r>
          </a:p>
          <a:p>
            <a:pPr algn="just">
              <a:spcAft>
                <a:spcPts val="1000"/>
              </a:spcAft>
            </a:pPr>
            <a:r>
              <a:rPr lang="en-US" sz="2000" dirty="0">
                <a:solidFill>
                  <a:schemeClr val="tx1"/>
                </a:solidFill>
              </a:rPr>
              <a:t>For additional information, consult the </a:t>
            </a:r>
            <a:r>
              <a:rPr lang="en-US" sz="2000" b="1" dirty="0">
                <a:solidFill>
                  <a:srgbClr val="002060"/>
                </a:solidFill>
              </a:rPr>
              <a:t>A020 “Guidance on Materials”</a:t>
            </a:r>
            <a:r>
              <a:rPr lang="en-US" sz="2000" dirty="0">
                <a:solidFill>
                  <a:srgbClr val="002060"/>
                </a:solidFill>
              </a:rPr>
              <a:t> </a:t>
            </a:r>
            <a:r>
              <a:rPr lang="en-US" sz="2000" dirty="0">
                <a:solidFill>
                  <a:schemeClr val="tx1">
                    <a:lumMod val="95000"/>
                    <a:lumOff val="5000"/>
                  </a:schemeClr>
                </a:solidFill>
              </a:rPr>
              <a:t>document </a:t>
            </a:r>
            <a:r>
              <a:rPr lang="en-US" sz="2000" dirty="0">
                <a:solidFill>
                  <a:schemeClr val="tx1"/>
                </a:solidFill>
              </a:rPr>
              <a:t>available in the PEV Workbook.</a:t>
            </a:r>
          </a:p>
        </p:txBody>
      </p:sp>
    </p:spTree>
    <p:extLst>
      <p:ext uri="{BB962C8B-B14F-4D97-AF65-F5344CB8AC3E}">
        <p14:creationId xmlns:p14="http://schemas.microsoft.com/office/powerpoint/2010/main" val="27405405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Shortcoming Terminology</a:t>
            </a:r>
          </a:p>
        </p:txBody>
      </p:sp>
    </p:spTree>
    <p:extLst>
      <p:ext uri="{BB962C8B-B14F-4D97-AF65-F5344CB8AC3E}">
        <p14:creationId xmlns:p14="http://schemas.microsoft.com/office/powerpoint/2010/main" val="11432371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Shortcoming Terminology</a:t>
            </a:r>
            <a:br>
              <a:rPr lang="en-US" dirty="0"/>
            </a:br>
            <a:endParaRPr lang="en-US" dirty="0"/>
          </a:p>
        </p:txBody>
      </p:sp>
      <p:sp>
        <p:nvSpPr>
          <p:cNvPr id="2" name="Text Placeholder 1"/>
          <p:cNvSpPr>
            <a:spLocks noGrp="1"/>
          </p:cNvSpPr>
          <p:nvPr>
            <p:ph type="body" sz="quarter" idx="11"/>
          </p:nvPr>
        </p:nvSpPr>
        <p:spPr>
          <a:xfrm>
            <a:off x="609600" y="1600200"/>
            <a:ext cx="10972800" cy="3624943"/>
          </a:xfrm>
        </p:spPr>
        <p:txBody>
          <a:bodyPr/>
          <a:lstStyle/>
          <a:p>
            <a:pPr marL="419100" indent="-382588" algn="just">
              <a:lnSpc>
                <a:spcPct val="90000"/>
              </a:lnSpc>
              <a:spcBef>
                <a:spcPct val="0"/>
              </a:spcBef>
              <a:spcAft>
                <a:spcPts val="1200"/>
              </a:spcAft>
            </a:pPr>
            <a:r>
              <a:rPr lang="en-US" sz="2600" b="1" dirty="0">
                <a:solidFill>
                  <a:schemeClr val="tx1"/>
                </a:solidFill>
              </a:rPr>
              <a:t>Deficiency </a:t>
            </a:r>
            <a:r>
              <a:rPr lang="en-US" sz="2600" dirty="0">
                <a:solidFill>
                  <a:schemeClr val="tx1"/>
                </a:solidFill>
              </a:rPr>
              <a:t>– program does NOT satisfy criterion, policy, or procedure.</a:t>
            </a:r>
          </a:p>
          <a:p>
            <a:pPr marL="419100" indent="-382588" algn="just">
              <a:lnSpc>
                <a:spcPct val="90000"/>
              </a:lnSpc>
              <a:spcBef>
                <a:spcPct val="0"/>
              </a:spcBef>
              <a:spcAft>
                <a:spcPts val="1200"/>
              </a:spcAft>
            </a:pPr>
            <a:r>
              <a:rPr lang="en-US" sz="2600" b="1" dirty="0">
                <a:solidFill>
                  <a:schemeClr val="tx1"/>
                </a:solidFill>
              </a:rPr>
              <a:t>Weakness</a:t>
            </a:r>
            <a:r>
              <a:rPr lang="en-US" sz="2600" dirty="0">
                <a:solidFill>
                  <a:schemeClr val="tx1"/>
                </a:solidFill>
              </a:rPr>
              <a:t> – program lacks strength of compliance with a criterion, policy, or procedure to ensure that the quality of the program will not be compromised. </a:t>
            </a:r>
          </a:p>
          <a:p>
            <a:pPr marL="419100" indent="-382588" algn="just">
              <a:lnSpc>
                <a:spcPct val="90000"/>
              </a:lnSpc>
              <a:spcBef>
                <a:spcPct val="0"/>
              </a:spcBef>
              <a:spcAft>
                <a:spcPts val="1200"/>
              </a:spcAft>
            </a:pPr>
            <a:r>
              <a:rPr lang="en-US" sz="2600" b="1" dirty="0">
                <a:solidFill>
                  <a:schemeClr val="tx1"/>
                </a:solidFill>
              </a:rPr>
              <a:t>Concern </a:t>
            </a:r>
            <a:r>
              <a:rPr lang="en-US" sz="2600" dirty="0">
                <a:solidFill>
                  <a:schemeClr val="tx1"/>
                </a:solidFill>
              </a:rPr>
              <a:t>– program satisfies the criterion, policy, or procedure; however, the potential exists for the situation to change such that the criterion, policy, or procedure may not be satisfied in the future.</a:t>
            </a:r>
          </a:p>
          <a:p>
            <a:pPr marL="419100" indent="-382588" algn="just">
              <a:lnSpc>
                <a:spcPct val="90000"/>
              </a:lnSpc>
              <a:spcBef>
                <a:spcPct val="0"/>
              </a:spcBef>
              <a:spcAft>
                <a:spcPts val="1200"/>
              </a:spcAft>
              <a:buNone/>
            </a:pPr>
            <a:r>
              <a:rPr lang="en-US" sz="2600" dirty="0">
                <a:solidFill>
                  <a:schemeClr val="tx1"/>
                </a:solidFill>
              </a:rPr>
              <a:t>	</a:t>
            </a:r>
            <a:r>
              <a:rPr lang="en-US" sz="2600" dirty="0">
                <a:solidFill>
                  <a:srgbClr val="C00000"/>
                </a:solidFill>
              </a:rPr>
              <a:t>Concern is not a milder form of Weakness!</a:t>
            </a:r>
          </a:p>
          <a:p>
            <a:endParaRPr lang="en-US" dirty="0"/>
          </a:p>
        </p:txBody>
      </p:sp>
    </p:spTree>
    <p:extLst>
      <p:ext uri="{BB962C8B-B14F-4D97-AF65-F5344CB8AC3E}">
        <p14:creationId xmlns:p14="http://schemas.microsoft.com/office/powerpoint/2010/main" val="2938572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Important Team Expectations</a:t>
            </a:r>
            <a:br>
              <a:rPr lang="en-US" dirty="0"/>
            </a:br>
            <a:endParaRPr lang="en-US" dirty="0"/>
          </a:p>
        </p:txBody>
      </p:sp>
      <p:sp>
        <p:nvSpPr>
          <p:cNvPr id="2" name="Text Placeholder 1"/>
          <p:cNvSpPr>
            <a:spLocks noGrp="1"/>
          </p:cNvSpPr>
          <p:nvPr>
            <p:ph type="body" sz="quarter" idx="11"/>
          </p:nvPr>
        </p:nvSpPr>
        <p:spPr>
          <a:xfrm>
            <a:off x="609600" y="1298448"/>
            <a:ext cx="10835952" cy="4343400"/>
          </a:xfrm>
        </p:spPr>
        <p:txBody>
          <a:bodyPr/>
          <a:lstStyle/>
          <a:p>
            <a:pPr marL="419100" indent="-382588">
              <a:lnSpc>
                <a:spcPct val="80000"/>
              </a:lnSpc>
              <a:spcBef>
                <a:spcPct val="0"/>
              </a:spcBef>
              <a:spcAft>
                <a:spcPts val="1200"/>
              </a:spcAft>
            </a:pPr>
            <a:r>
              <a:rPr lang="en-US" sz="2400" dirty="0">
                <a:solidFill>
                  <a:schemeClr val="tx1"/>
                </a:solidFill>
              </a:rPr>
              <a:t>Evaluators represent the EAC of ABET and their professional societies.</a:t>
            </a:r>
          </a:p>
          <a:p>
            <a:pPr marL="419100" indent="-382588">
              <a:lnSpc>
                <a:spcPct val="80000"/>
              </a:lnSpc>
              <a:spcBef>
                <a:spcPct val="0"/>
              </a:spcBef>
              <a:spcAft>
                <a:spcPts val="1200"/>
              </a:spcAft>
            </a:pPr>
            <a:r>
              <a:rPr lang="en-US" sz="2400" dirty="0">
                <a:solidFill>
                  <a:schemeClr val="tx1"/>
                </a:solidFill>
              </a:rPr>
              <a:t>ABET accredits programs, certifying that they satisfy the criteria.</a:t>
            </a:r>
          </a:p>
          <a:p>
            <a:pPr marL="419100" indent="-382588">
              <a:lnSpc>
                <a:spcPct val="80000"/>
              </a:lnSpc>
              <a:spcBef>
                <a:spcPct val="0"/>
              </a:spcBef>
              <a:spcAft>
                <a:spcPts val="1200"/>
              </a:spcAft>
            </a:pPr>
            <a:r>
              <a:rPr lang="en-US" sz="2400" dirty="0">
                <a:solidFill>
                  <a:schemeClr val="tx1"/>
                </a:solidFill>
              </a:rPr>
              <a:t>Team effort — team decisions.</a:t>
            </a:r>
          </a:p>
          <a:p>
            <a:pPr marL="419100" indent="-382588">
              <a:spcBef>
                <a:spcPct val="0"/>
              </a:spcBef>
              <a:spcAft>
                <a:spcPts val="1200"/>
              </a:spcAft>
            </a:pPr>
            <a:r>
              <a:rPr lang="en-US" sz="2400" dirty="0">
                <a:solidFill>
                  <a:schemeClr val="tx1"/>
                </a:solidFill>
              </a:rPr>
              <a:t>Conflict-of-interest statement — must be signed by every team member prior to visit.</a:t>
            </a:r>
          </a:p>
          <a:p>
            <a:pPr marL="419100" indent="-382588">
              <a:lnSpc>
                <a:spcPct val="80000"/>
              </a:lnSpc>
              <a:spcBef>
                <a:spcPct val="0"/>
              </a:spcBef>
              <a:spcAft>
                <a:spcPts val="1200"/>
              </a:spcAft>
            </a:pPr>
            <a:r>
              <a:rPr lang="en-US" sz="2400" dirty="0">
                <a:solidFill>
                  <a:srgbClr val="C00000"/>
                </a:solidFill>
              </a:rPr>
              <a:t>NO SPOUSES </a:t>
            </a:r>
            <a:r>
              <a:rPr lang="en-US" sz="2400" dirty="0">
                <a:solidFill>
                  <a:schemeClr val="tx1"/>
                </a:solidFill>
              </a:rPr>
              <a:t>allowed during the visit. NO EXCEPTIONS.  </a:t>
            </a:r>
          </a:p>
          <a:p>
            <a:pPr marL="819150" lvl="1" indent="-382588">
              <a:lnSpc>
                <a:spcPct val="80000"/>
              </a:lnSpc>
              <a:spcBef>
                <a:spcPct val="0"/>
              </a:spcBef>
              <a:buFont typeface="Wingdings" panose="05000000000000000000" pitchFamily="2" charset="2"/>
              <a:buChar char="ü"/>
            </a:pPr>
            <a:r>
              <a:rPr lang="en-US" sz="2000" dirty="0">
                <a:solidFill>
                  <a:schemeClr val="tx1"/>
                </a:solidFill>
              </a:rPr>
              <a:t>A violation may result in disqualification from future visits.</a:t>
            </a:r>
          </a:p>
          <a:p>
            <a:pPr marL="436562" lvl="1" indent="0">
              <a:lnSpc>
                <a:spcPct val="80000"/>
              </a:lnSpc>
              <a:spcBef>
                <a:spcPct val="0"/>
              </a:spcBef>
              <a:spcAft>
                <a:spcPts val="200"/>
              </a:spcAft>
              <a:buNone/>
            </a:pPr>
            <a:endParaRPr lang="en-US" sz="2000" dirty="0">
              <a:solidFill>
                <a:schemeClr val="tx1"/>
              </a:solidFill>
            </a:endParaRPr>
          </a:p>
          <a:p>
            <a:pPr marL="419100" indent="-382588">
              <a:lnSpc>
                <a:spcPct val="80000"/>
              </a:lnSpc>
              <a:spcBef>
                <a:spcPct val="0"/>
              </a:spcBef>
              <a:spcAft>
                <a:spcPts val="1200"/>
              </a:spcAft>
            </a:pPr>
            <a:r>
              <a:rPr lang="en-US" sz="2600" dirty="0">
                <a:solidFill>
                  <a:schemeClr val="tx1"/>
                </a:solidFill>
              </a:rPr>
              <a:t>Observers</a:t>
            </a:r>
          </a:p>
          <a:p>
            <a:pPr marL="819150" lvl="1" indent="-382588">
              <a:lnSpc>
                <a:spcPct val="80000"/>
              </a:lnSpc>
              <a:spcBef>
                <a:spcPct val="0"/>
              </a:spcBef>
              <a:spcAft>
                <a:spcPts val="800"/>
              </a:spcAft>
              <a:buFont typeface="Wingdings" panose="05000000000000000000" pitchFamily="2" charset="2"/>
              <a:buChar char="ü"/>
            </a:pPr>
            <a:r>
              <a:rPr lang="en-US" sz="2000" dirty="0">
                <a:solidFill>
                  <a:schemeClr val="tx1"/>
                </a:solidFill>
              </a:rPr>
              <a:t>May include both society observers, and state board observers.</a:t>
            </a:r>
          </a:p>
          <a:p>
            <a:pPr marL="792163" lvl="1" indent="-342900">
              <a:spcBef>
                <a:spcPct val="0"/>
              </a:spcBef>
              <a:spcAft>
                <a:spcPts val="1200"/>
              </a:spcAft>
              <a:buFont typeface="Wingdings" panose="05000000000000000000" pitchFamily="2" charset="2"/>
              <a:buChar char="ü"/>
            </a:pPr>
            <a:r>
              <a:rPr lang="en-US" sz="2000" dirty="0">
                <a:solidFill>
                  <a:schemeClr val="tx1"/>
                </a:solidFill>
              </a:rPr>
              <a:t>Observers do not influence the evaluation of the program, make no evaluative statements, and only say “thank you” at the exit interview.</a:t>
            </a:r>
          </a:p>
        </p:txBody>
      </p:sp>
    </p:spTree>
    <p:extLst>
      <p:ext uri="{BB962C8B-B14F-4D97-AF65-F5344CB8AC3E}">
        <p14:creationId xmlns:p14="http://schemas.microsoft.com/office/powerpoint/2010/main" val="7095493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Working Definitions of Key Terms</a:t>
            </a:r>
            <a:br>
              <a:rPr lang="en-US" dirty="0"/>
            </a:br>
            <a:endParaRPr lang="en-US" dirty="0"/>
          </a:p>
        </p:txBody>
      </p:sp>
      <p:sp>
        <p:nvSpPr>
          <p:cNvPr id="2" name="Text Placeholder 1"/>
          <p:cNvSpPr>
            <a:spLocks noGrp="1"/>
          </p:cNvSpPr>
          <p:nvPr>
            <p:ph type="body" sz="quarter" idx="11"/>
          </p:nvPr>
        </p:nvSpPr>
        <p:spPr>
          <a:xfrm>
            <a:off x="609600" y="1600200"/>
            <a:ext cx="10972800" cy="3600061"/>
          </a:xfrm>
        </p:spPr>
        <p:txBody>
          <a:bodyPr/>
          <a:lstStyle/>
          <a:p>
            <a:pPr marL="419100" indent="-382588" algn="just">
              <a:lnSpc>
                <a:spcPct val="90000"/>
              </a:lnSpc>
              <a:spcBef>
                <a:spcPct val="0"/>
              </a:spcBef>
              <a:spcAft>
                <a:spcPts val="1200"/>
              </a:spcAft>
            </a:pPr>
            <a:r>
              <a:rPr lang="en-US" sz="2600" b="1" dirty="0">
                <a:solidFill>
                  <a:schemeClr val="tx1"/>
                </a:solidFill>
              </a:rPr>
              <a:t>Deficiency:  </a:t>
            </a:r>
            <a:r>
              <a:rPr lang="en-US" sz="2600" dirty="0">
                <a:solidFill>
                  <a:schemeClr val="tx1"/>
                </a:solidFill>
              </a:rPr>
              <a:t>assigned to any criterion, policy, or procedure that is totally or largely unmet.</a:t>
            </a:r>
          </a:p>
          <a:p>
            <a:pPr marL="419100" indent="-382588" algn="just">
              <a:lnSpc>
                <a:spcPct val="90000"/>
              </a:lnSpc>
              <a:spcBef>
                <a:spcPct val="0"/>
              </a:spcBef>
              <a:spcAft>
                <a:spcPts val="1200"/>
              </a:spcAft>
            </a:pPr>
            <a:r>
              <a:rPr lang="en-US" sz="2600" b="1" dirty="0">
                <a:solidFill>
                  <a:schemeClr val="tx1"/>
                </a:solidFill>
              </a:rPr>
              <a:t>Weakness:</a:t>
            </a:r>
            <a:r>
              <a:rPr lang="en-US" sz="2600" dirty="0">
                <a:solidFill>
                  <a:schemeClr val="tx1"/>
                </a:solidFill>
              </a:rPr>
              <a:t>  criterion, policy, or procedure is met to some meaningful extent, but compliance is insufficient to satisfy the requirements fully. </a:t>
            </a:r>
          </a:p>
          <a:p>
            <a:pPr marL="419100" indent="-382588" algn="just">
              <a:lnSpc>
                <a:spcPct val="90000"/>
              </a:lnSpc>
              <a:spcBef>
                <a:spcPct val="0"/>
              </a:spcBef>
              <a:spcAft>
                <a:spcPts val="1200"/>
              </a:spcAft>
            </a:pPr>
            <a:r>
              <a:rPr lang="en-US" sz="2600" b="1" dirty="0">
                <a:solidFill>
                  <a:schemeClr val="tx1"/>
                </a:solidFill>
              </a:rPr>
              <a:t>Concern:</a:t>
            </a:r>
            <a:r>
              <a:rPr lang="en-US" sz="2600" dirty="0">
                <a:solidFill>
                  <a:schemeClr val="tx1"/>
                </a:solidFill>
              </a:rPr>
              <a:t>  criterion, policy, or procedure is fully met, but has a potential for non-compliance in the near future.</a:t>
            </a:r>
          </a:p>
          <a:p>
            <a:pPr marL="419100" indent="-382588" algn="just">
              <a:lnSpc>
                <a:spcPct val="90000"/>
              </a:lnSpc>
              <a:spcBef>
                <a:spcPct val="0"/>
              </a:spcBef>
              <a:spcAft>
                <a:spcPts val="1200"/>
              </a:spcAft>
            </a:pPr>
            <a:r>
              <a:rPr lang="en-US" sz="2600" b="1" dirty="0">
                <a:solidFill>
                  <a:schemeClr val="tx1"/>
                </a:solidFill>
              </a:rPr>
              <a:t>Observation:</a:t>
            </a:r>
            <a:r>
              <a:rPr lang="en-US" sz="2600" dirty="0">
                <a:solidFill>
                  <a:schemeClr val="tx1"/>
                </a:solidFill>
              </a:rPr>
              <a:t>  general commentary not related to compliance with the criteria, and not explicitly linked to the criteria.</a:t>
            </a:r>
          </a:p>
          <a:p>
            <a:endParaRPr lang="en-US" dirty="0"/>
          </a:p>
        </p:txBody>
      </p:sp>
    </p:spTree>
    <p:extLst>
      <p:ext uri="{BB962C8B-B14F-4D97-AF65-F5344CB8AC3E}">
        <p14:creationId xmlns:p14="http://schemas.microsoft.com/office/powerpoint/2010/main" val="3479787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Selection of Appropriate Shortcomings</a:t>
            </a:r>
            <a:br>
              <a:rPr lang="en-US" dirty="0"/>
            </a:br>
            <a:endParaRPr lang="en-US" dirty="0"/>
          </a:p>
        </p:txBody>
      </p:sp>
      <p:sp>
        <p:nvSpPr>
          <p:cNvPr id="2" name="Text Placeholder 1"/>
          <p:cNvSpPr>
            <a:spLocks noGrp="1"/>
          </p:cNvSpPr>
          <p:nvPr>
            <p:ph type="body" sz="quarter" idx="11"/>
          </p:nvPr>
        </p:nvSpPr>
        <p:spPr>
          <a:xfrm>
            <a:off x="609600" y="1600200"/>
            <a:ext cx="10388082" cy="2940698"/>
          </a:xfrm>
        </p:spPr>
        <p:txBody>
          <a:bodyPr/>
          <a:lstStyle/>
          <a:p>
            <a:pPr marL="285750" indent="-285750" algn="just">
              <a:lnSpc>
                <a:spcPct val="90000"/>
              </a:lnSpc>
              <a:spcAft>
                <a:spcPts val="1200"/>
              </a:spcAft>
              <a:buSzPct val="80000"/>
              <a:buFontTx/>
              <a:buChar char="•"/>
            </a:pPr>
            <a:r>
              <a:rPr lang="en-US" sz="2600" dirty="0">
                <a:solidFill>
                  <a:schemeClr val="tx1"/>
                </a:solidFill>
              </a:rPr>
              <a:t>Select level of shortcoming only in reference to overall (holistic) evaluation of each criterion.</a:t>
            </a:r>
          </a:p>
          <a:p>
            <a:pPr marL="285750" indent="-285750" algn="just">
              <a:lnSpc>
                <a:spcPct val="90000"/>
              </a:lnSpc>
              <a:spcAft>
                <a:spcPts val="1200"/>
              </a:spcAft>
              <a:buSzPct val="80000"/>
              <a:buFontTx/>
              <a:buChar char="•"/>
            </a:pPr>
            <a:r>
              <a:rPr lang="en-US" sz="2600" dirty="0">
                <a:solidFill>
                  <a:schemeClr val="tx1"/>
                </a:solidFill>
              </a:rPr>
              <a:t>The shortcoming must reflect the overall assessment for the criterion as a whole, not the worst finding among the sub-areas on the E331 worksheet.</a:t>
            </a:r>
          </a:p>
          <a:p>
            <a:pPr marL="285750" indent="-285750" algn="just">
              <a:lnSpc>
                <a:spcPct val="90000"/>
              </a:lnSpc>
              <a:spcAft>
                <a:spcPts val="1200"/>
              </a:spcAft>
              <a:buSzPct val="80000"/>
              <a:buFontTx/>
              <a:buChar char="•"/>
            </a:pPr>
            <a:r>
              <a:rPr lang="en-US" sz="2600" dirty="0">
                <a:solidFill>
                  <a:schemeClr val="tx1"/>
                </a:solidFill>
              </a:rPr>
              <a:t>For example, do not assign a Criterion 4 Deficiency to a program that is lacking an evaluation for only a single student outcome. </a:t>
            </a:r>
          </a:p>
          <a:p>
            <a:endParaRPr lang="en-US" dirty="0"/>
          </a:p>
        </p:txBody>
      </p:sp>
    </p:spTree>
    <p:extLst>
      <p:ext uri="{BB962C8B-B14F-4D97-AF65-F5344CB8AC3E}">
        <p14:creationId xmlns:p14="http://schemas.microsoft.com/office/powerpoint/2010/main" val="37625467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Statement Writing</a:t>
            </a:r>
          </a:p>
        </p:txBody>
      </p:sp>
    </p:spTree>
    <p:extLst>
      <p:ext uri="{BB962C8B-B14F-4D97-AF65-F5344CB8AC3E}">
        <p14:creationId xmlns:p14="http://schemas.microsoft.com/office/powerpoint/2010/main" val="9132454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AC619-C7EE-8F48-9D64-9FADD0483148}"/>
              </a:ext>
            </a:extLst>
          </p:cNvPr>
          <p:cNvSpPr>
            <a:spLocks noGrp="1"/>
          </p:cNvSpPr>
          <p:nvPr>
            <p:ph type="title"/>
          </p:nvPr>
        </p:nvSpPr>
        <p:spPr/>
        <p:txBody>
          <a:bodyPr/>
          <a:lstStyle/>
          <a:p>
            <a:r>
              <a:rPr lang="en-US" dirty="0"/>
              <a:t>Resources for Program Evaluators</a:t>
            </a:r>
          </a:p>
        </p:txBody>
      </p:sp>
      <p:sp>
        <p:nvSpPr>
          <p:cNvPr id="3" name="Text Placeholder 2">
            <a:extLst>
              <a:ext uri="{FF2B5EF4-FFF2-40B4-BE49-F238E27FC236}">
                <a16:creationId xmlns:a16="http://schemas.microsoft.com/office/drawing/2014/main" id="{A1D83360-EF56-6845-857C-1BA2D2BC2E48}"/>
              </a:ext>
            </a:extLst>
          </p:cNvPr>
          <p:cNvSpPr>
            <a:spLocks noGrp="1"/>
          </p:cNvSpPr>
          <p:nvPr>
            <p:ph type="body" sz="quarter" idx="11"/>
          </p:nvPr>
        </p:nvSpPr>
        <p:spPr>
          <a:xfrm>
            <a:off x="729344" y="1298448"/>
            <a:ext cx="10529596" cy="4792109"/>
          </a:xfrm>
        </p:spPr>
        <p:txBody>
          <a:bodyPr/>
          <a:lstStyle/>
          <a:p>
            <a:pPr marL="0" indent="0">
              <a:buNone/>
            </a:pPr>
            <a:r>
              <a:rPr lang="en-US" sz="2400" dirty="0">
                <a:solidFill>
                  <a:schemeClr val="tx1"/>
                </a:solidFill>
              </a:rPr>
              <a:t>Example statements and templates are given in the PEV Workbook:</a:t>
            </a:r>
          </a:p>
          <a:p>
            <a:r>
              <a:rPr lang="en-US" sz="2400" b="1" dirty="0">
                <a:solidFill>
                  <a:schemeClr val="tx1"/>
                </a:solidFill>
              </a:rPr>
              <a:t>E402 Statement Writing for Program Evaluators </a:t>
            </a:r>
          </a:p>
          <a:p>
            <a:pPr lvl="1">
              <a:spcAft>
                <a:spcPts val="600"/>
              </a:spcAft>
            </a:pPr>
            <a:r>
              <a:rPr lang="en-US" sz="2400" dirty="0">
                <a:solidFill>
                  <a:schemeClr val="tx1"/>
                </a:solidFill>
              </a:rPr>
              <a:t>Includes guidance and examples for program-level statements</a:t>
            </a:r>
          </a:p>
          <a:p>
            <a:r>
              <a:rPr lang="en-US" sz="2400" b="1" dirty="0">
                <a:solidFill>
                  <a:schemeClr val="tx1"/>
                </a:solidFill>
              </a:rPr>
              <a:t>E403 Statement Writing Examples</a:t>
            </a:r>
          </a:p>
          <a:p>
            <a:pPr lvl="1">
              <a:spcAft>
                <a:spcPts val="600"/>
              </a:spcAft>
            </a:pPr>
            <a:r>
              <a:rPr lang="en-US" sz="2400" dirty="0">
                <a:solidFill>
                  <a:schemeClr val="tx1">
                    <a:lumMod val="95000"/>
                    <a:lumOff val="5000"/>
                  </a:schemeClr>
                </a:solidFill>
              </a:rPr>
              <a:t>Numerous examples, including a range of statement examples for specific criteria.</a:t>
            </a:r>
          </a:p>
          <a:p>
            <a:pPr>
              <a:spcAft>
                <a:spcPts val="600"/>
              </a:spcAft>
            </a:pPr>
            <a:r>
              <a:rPr lang="en-US" sz="2400" b="1" dirty="0">
                <a:solidFill>
                  <a:schemeClr val="tx1"/>
                </a:solidFill>
              </a:rPr>
              <a:t>E605 Guide for Facilities Tour and Materials Review</a:t>
            </a:r>
          </a:p>
          <a:p>
            <a:r>
              <a:rPr lang="en-US" sz="2400" b="1" dirty="0">
                <a:solidFill>
                  <a:schemeClr val="tx1"/>
                </a:solidFill>
              </a:rPr>
              <a:t>E610 Interview Guide for Program Evaluators</a:t>
            </a:r>
          </a:p>
          <a:p>
            <a:pPr lvl="1">
              <a:spcAft>
                <a:spcPts val="600"/>
              </a:spcAft>
            </a:pPr>
            <a:r>
              <a:rPr lang="en-US" sz="2400" dirty="0">
                <a:solidFill>
                  <a:schemeClr val="tx1"/>
                </a:solidFill>
              </a:rPr>
              <a:t>Sample questions for PEVs to use during interviews</a:t>
            </a:r>
          </a:p>
        </p:txBody>
      </p:sp>
    </p:spTree>
    <p:extLst>
      <p:ext uri="{BB962C8B-B14F-4D97-AF65-F5344CB8AC3E}">
        <p14:creationId xmlns:p14="http://schemas.microsoft.com/office/powerpoint/2010/main" val="19468986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Statement Writing:</a:t>
            </a:r>
            <a:br>
              <a:rPr lang="en-US" dirty="0"/>
            </a:br>
            <a:r>
              <a:rPr lang="en-US" dirty="0"/>
              <a:t>Introductory Paragraph for Each Program</a:t>
            </a:r>
            <a:br>
              <a:rPr lang="en-US" dirty="0"/>
            </a:br>
            <a:endParaRPr lang="en-US" dirty="0"/>
          </a:p>
        </p:txBody>
      </p:sp>
      <p:sp>
        <p:nvSpPr>
          <p:cNvPr id="2" name="Text Placeholder 1"/>
          <p:cNvSpPr>
            <a:spLocks noGrp="1"/>
          </p:cNvSpPr>
          <p:nvPr>
            <p:ph type="body" sz="quarter" idx="10"/>
          </p:nvPr>
        </p:nvSpPr>
        <p:spPr>
          <a:xfrm>
            <a:off x="609599" y="1495425"/>
            <a:ext cx="11476777" cy="4789628"/>
          </a:xfrm>
        </p:spPr>
        <p:txBody>
          <a:bodyPr/>
          <a:lstStyle/>
          <a:p>
            <a:r>
              <a:rPr lang="en-US" sz="2400" b="1" dirty="0">
                <a:solidFill>
                  <a:schemeClr val="tx1">
                    <a:lumMod val="95000"/>
                    <a:lumOff val="5000"/>
                  </a:schemeClr>
                </a:solidFill>
              </a:rPr>
              <a:t>Follow introductory template provided by Team Chair, if applicable.</a:t>
            </a:r>
            <a:endParaRPr lang="en-US" sz="2400" dirty="0">
              <a:solidFill>
                <a:schemeClr val="tx1">
                  <a:lumMod val="95000"/>
                  <a:lumOff val="5000"/>
                </a:schemeClr>
              </a:solidFill>
            </a:endParaRPr>
          </a:p>
          <a:p>
            <a:r>
              <a:rPr lang="en-US" sz="2400" dirty="0">
                <a:solidFill>
                  <a:schemeClr val="tx1"/>
                </a:solidFill>
              </a:rPr>
              <a:t>First sentence must begin with the official name of the program.</a:t>
            </a:r>
          </a:p>
          <a:p>
            <a:r>
              <a:rPr lang="en-US" sz="2400" dirty="0">
                <a:solidFill>
                  <a:schemeClr val="tx1"/>
                </a:solidFill>
              </a:rPr>
              <a:t>Describe the program as factually as possible. </a:t>
            </a:r>
          </a:p>
          <a:p>
            <a:r>
              <a:rPr lang="en-US" sz="2400" dirty="0">
                <a:solidFill>
                  <a:schemeClr val="tx1"/>
                </a:solidFill>
              </a:rPr>
              <a:t>Information may be obtained from the materials provided, from the previous review, and/or from the program’s website.</a:t>
            </a:r>
          </a:p>
          <a:p>
            <a:r>
              <a:rPr lang="en-US" sz="2400" dirty="0">
                <a:solidFill>
                  <a:schemeClr val="tx1"/>
                </a:solidFill>
              </a:rPr>
              <a:t>At a minimum, indicate:</a:t>
            </a:r>
          </a:p>
          <a:p>
            <a:pPr lvl="1"/>
            <a:r>
              <a:rPr lang="en-US" sz="2000" dirty="0">
                <a:solidFill>
                  <a:schemeClr val="tx1"/>
                </a:solidFill>
              </a:rPr>
              <a:t>The current number of students enrolled</a:t>
            </a:r>
          </a:p>
          <a:p>
            <a:pPr lvl="1"/>
            <a:r>
              <a:rPr lang="en-US" sz="2000" dirty="0">
                <a:solidFill>
                  <a:schemeClr val="tx1"/>
                </a:solidFill>
              </a:rPr>
              <a:t>The current number of faculty members</a:t>
            </a:r>
          </a:p>
          <a:p>
            <a:pPr lvl="1"/>
            <a:r>
              <a:rPr lang="en-US" sz="2000" dirty="0">
                <a:solidFill>
                  <a:schemeClr val="tx1"/>
                </a:solidFill>
              </a:rPr>
              <a:t>The number of graduates in the academic year prior to the visit</a:t>
            </a:r>
          </a:p>
          <a:p>
            <a:r>
              <a:rPr lang="en-US" sz="2400" dirty="0">
                <a:solidFill>
                  <a:schemeClr val="tx1"/>
                </a:solidFill>
              </a:rPr>
              <a:t>For a new program (re: initial accreditation) include the formal start date, and year of its first graduates.  </a:t>
            </a:r>
          </a:p>
        </p:txBody>
      </p:sp>
    </p:spTree>
    <p:extLst>
      <p:ext uri="{BB962C8B-B14F-4D97-AF65-F5344CB8AC3E}">
        <p14:creationId xmlns:p14="http://schemas.microsoft.com/office/powerpoint/2010/main" val="10163238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Statement Writing Three-part Construct</a:t>
            </a:r>
            <a:br>
              <a:rPr lang="en-US" dirty="0"/>
            </a:br>
            <a:endParaRPr lang="en-US" dirty="0"/>
          </a:p>
        </p:txBody>
      </p:sp>
      <p:sp>
        <p:nvSpPr>
          <p:cNvPr id="2" name="Text Placeholder 1"/>
          <p:cNvSpPr>
            <a:spLocks noGrp="1"/>
          </p:cNvSpPr>
          <p:nvPr>
            <p:ph type="body" sz="quarter" idx="11"/>
          </p:nvPr>
        </p:nvSpPr>
        <p:spPr>
          <a:xfrm>
            <a:off x="609600" y="1600200"/>
            <a:ext cx="10381861" cy="4343400"/>
          </a:xfrm>
        </p:spPr>
        <p:txBody>
          <a:bodyPr/>
          <a:lstStyle/>
          <a:p>
            <a:pPr marL="419100" indent="-382588">
              <a:spcAft>
                <a:spcPts val="1200"/>
              </a:spcAft>
              <a:buClr>
                <a:schemeClr val="accent1"/>
              </a:buClr>
              <a:buSzPct val="80000"/>
              <a:buFont typeface="Wingdings 2" pitchFamily="18" charset="2"/>
              <a:buNone/>
            </a:pPr>
            <a:r>
              <a:rPr lang="en-US" sz="2400" dirty="0">
                <a:solidFill>
                  <a:schemeClr val="tx1"/>
                </a:solidFill>
              </a:rPr>
              <a:t>Each shortcoming should have three components: </a:t>
            </a:r>
          </a:p>
          <a:p>
            <a:pPr marL="419100" indent="-382588" algn="just">
              <a:spcAft>
                <a:spcPts val="1200"/>
              </a:spcAft>
              <a:buSzPct val="80000"/>
              <a:buFontTx/>
              <a:buAutoNum type="alphaLcParenR"/>
            </a:pPr>
            <a:r>
              <a:rPr lang="en-US" sz="2400" dirty="0">
                <a:solidFill>
                  <a:schemeClr val="tx1"/>
                </a:solidFill>
              </a:rPr>
              <a:t>The </a:t>
            </a:r>
            <a:r>
              <a:rPr lang="en-US" sz="2400" b="1" dirty="0">
                <a:solidFill>
                  <a:schemeClr val="tx1"/>
                </a:solidFill>
              </a:rPr>
              <a:t>applicable</a:t>
            </a:r>
            <a:r>
              <a:rPr lang="en-US" sz="2400" dirty="0">
                <a:solidFill>
                  <a:schemeClr val="tx1"/>
                </a:solidFill>
              </a:rPr>
              <a:t> part of the criterion, using the </a:t>
            </a:r>
            <a:r>
              <a:rPr lang="en-US" sz="2400" u="sng" dirty="0">
                <a:solidFill>
                  <a:schemeClr val="tx1"/>
                </a:solidFill>
              </a:rPr>
              <a:t>exact</a:t>
            </a:r>
            <a:r>
              <a:rPr lang="en-US" sz="2400" dirty="0">
                <a:solidFill>
                  <a:schemeClr val="tx1"/>
                </a:solidFill>
              </a:rPr>
              <a:t> language from the Criteria or APPM where possible. Each shortcoming should start with the phrase “This criterion requires that the program ……..” </a:t>
            </a:r>
          </a:p>
          <a:p>
            <a:pPr marL="419100" indent="-382588" algn="just">
              <a:spcAft>
                <a:spcPts val="1200"/>
              </a:spcAft>
              <a:buSzPct val="80000"/>
              <a:buFontTx/>
              <a:buAutoNum type="alphaLcParenR"/>
            </a:pPr>
            <a:r>
              <a:rPr lang="en-US" sz="2400" dirty="0">
                <a:solidFill>
                  <a:schemeClr val="tx1"/>
                </a:solidFill>
              </a:rPr>
              <a:t>The observed facts that are inconsistent or potentially inconsistent with the stated criterion or APPM element.</a:t>
            </a:r>
          </a:p>
          <a:p>
            <a:pPr marL="419100" indent="-382588" algn="just">
              <a:spcAft>
                <a:spcPts val="1200"/>
              </a:spcAft>
              <a:buSzPct val="80000"/>
              <a:buFontTx/>
              <a:buAutoNum type="alphaLcParenR"/>
            </a:pPr>
            <a:r>
              <a:rPr lang="en-US" sz="2400" dirty="0">
                <a:solidFill>
                  <a:schemeClr val="tx1"/>
                </a:solidFill>
              </a:rPr>
              <a:t>The negative impact on the program owing to the inconsistencies or potential inconsistencies with the criteria.</a:t>
            </a:r>
          </a:p>
        </p:txBody>
      </p:sp>
      <p:sp>
        <p:nvSpPr>
          <p:cNvPr id="3" name="TextBox 2">
            <a:extLst>
              <a:ext uri="{FF2B5EF4-FFF2-40B4-BE49-F238E27FC236}">
                <a16:creationId xmlns:a16="http://schemas.microsoft.com/office/drawing/2014/main" id="{A6446B89-D09C-B528-F0BF-50D6E6D1C090}"/>
              </a:ext>
            </a:extLst>
          </p:cNvPr>
          <p:cNvSpPr txBox="1"/>
          <p:nvPr/>
        </p:nvSpPr>
        <p:spPr>
          <a:xfrm>
            <a:off x="7281069" y="5574268"/>
            <a:ext cx="4562083" cy="369332"/>
          </a:xfrm>
          <a:prstGeom prst="rect">
            <a:avLst/>
          </a:prstGeom>
          <a:noFill/>
        </p:spPr>
        <p:txBody>
          <a:bodyPr wrap="none" rtlCol="0">
            <a:spAutoFit/>
          </a:bodyPr>
          <a:lstStyle/>
          <a:p>
            <a:r>
              <a:rPr lang="en-US" sz="1800" b="1" dirty="0">
                <a:solidFill>
                  <a:srgbClr val="FF6600"/>
                </a:solidFill>
              </a:rPr>
              <a:t>Reference: E403 Statement Writing Examples</a:t>
            </a:r>
          </a:p>
        </p:txBody>
      </p:sp>
    </p:spTree>
    <p:extLst>
      <p:ext uri="{BB962C8B-B14F-4D97-AF65-F5344CB8AC3E}">
        <p14:creationId xmlns:p14="http://schemas.microsoft.com/office/powerpoint/2010/main" val="10538143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Statement Writing</a:t>
            </a:r>
            <a:br>
              <a:rPr lang="en-US" dirty="0"/>
            </a:br>
            <a:endParaRPr lang="en-US" dirty="0"/>
          </a:p>
        </p:txBody>
      </p:sp>
      <p:sp>
        <p:nvSpPr>
          <p:cNvPr id="2" name="Text Placeholder 1"/>
          <p:cNvSpPr>
            <a:spLocks noGrp="1"/>
          </p:cNvSpPr>
          <p:nvPr>
            <p:ph type="body" sz="quarter" idx="11"/>
          </p:nvPr>
        </p:nvSpPr>
        <p:spPr>
          <a:xfrm>
            <a:off x="382590" y="1200001"/>
            <a:ext cx="11199810" cy="4449362"/>
          </a:xfrm>
        </p:spPr>
        <p:txBody>
          <a:bodyPr/>
          <a:lstStyle/>
          <a:p>
            <a:pPr marL="419100" indent="-382588" algn="just">
              <a:spcBef>
                <a:spcPct val="0"/>
              </a:spcBef>
              <a:spcAft>
                <a:spcPts val="600"/>
              </a:spcAft>
            </a:pPr>
            <a:r>
              <a:rPr lang="en-US" sz="2800" dirty="0">
                <a:solidFill>
                  <a:schemeClr val="tx1"/>
                </a:solidFill>
              </a:rPr>
              <a:t>A criterion with multiple levels of shortcoming is placed into the most severe level only.</a:t>
            </a:r>
          </a:p>
          <a:p>
            <a:pPr marL="722313" lvl="1" indent="-273050" algn="just">
              <a:spcBef>
                <a:spcPct val="0"/>
              </a:spcBef>
              <a:spcAft>
                <a:spcPts val="600"/>
              </a:spcAft>
            </a:pPr>
            <a:r>
              <a:rPr lang="en-US" sz="2400" dirty="0">
                <a:solidFill>
                  <a:schemeClr val="tx1"/>
                </a:solidFill>
              </a:rPr>
              <a:t>If there are two shortcomings related to a particular criterion, one where strength of compliance is lacking and one where there is a potential for future non-compliance…..</a:t>
            </a:r>
          </a:p>
          <a:p>
            <a:pPr marL="1122363" lvl="2" indent="-273050" algn="just">
              <a:spcBef>
                <a:spcPct val="0"/>
              </a:spcBef>
              <a:spcAft>
                <a:spcPts val="600"/>
              </a:spcAft>
            </a:pPr>
            <a:r>
              <a:rPr lang="en-US" sz="2000" dirty="0">
                <a:solidFill>
                  <a:schemeClr val="tx1"/>
                </a:solidFill>
              </a:rPr>
              <a:t>Cite a single shortcoming at the higher level, here a </a:t>
            </a:r>
            <a:r>
              <a:rPr lang="en-US" sz="2000" b="1" dirty="0">
                <a:solidFill>
                  <a:schemeClr val="tx1"/>
                </a:solidFill>
              </a:rPr>
              <a:t>W.</a:t>
            </a:r>
          </a:p>
          <a:p>
            <a:pPr marL="1122363" lvl="2" indent="-273050" algn="just">
              <a:spcBef>
                <a:spcPct val="0"/>
              </a:spcBef>
              <a:spcAft>
                <a:spcPts val="600"/>
              </a:spcAft>
            </a:pPr>
            <a:r>
              <a:rPr lang="en-US" sz="2000" dirty="0">
                <a:solidFill>
                  <a:schemeClr val="tx1"/>
                </a:solidFill>
              </a:rPr>
              <a:t>Do not state that there is both a Weakness and a Concern.</a:t>
            </a:r>
          </a:p>
          <a:p>
            <a:pPr marL="1122363" lvl="2" indent="-273050" algn="just">
              <a:spcBef>
                <a:spcPct val="0"/>
              </a:spcBef>
              <a:spcAft>
                <a:spcPts val="600"/>
              </a:spcAft>
            </a:pPr>
            <a:r>
              <a:rPr lang="en-US" sz="2000" dirty="0">
                <a:solidFill>
                  <a:schemeClr val="tx1"/>
                </a:solidFill>
              </a:rPr>
              <a:t>Write each portion using appropriate language, with the more severe aspect stated first.</a:t>
            </a:r>
          </a:p>
          <a:p>
            <a:pPr marL="1122363" lvl="2" indent="-273050" algn="just">
              <a:spcBef>
                <a:spcPct val="0"/>
              </a:spcBef>
              <a:spcAft>
                <a:spcPts val="600"/>
              </a:spcAft>
            </a:pPr>
            <a:r>
              <a:rPr lang="en-US" sz="2000" dirty="0">
                <a:solidFill>
                  <a:schemeClr val="tx1"/>
                </a:solidFill>
              </a:rPr>
              <a:t>Write a single overall concluding statement  (part [c] of the three-part construct) using words that reflect only the more severe level; “lack strength of compliance” in this case.</a:t>
            </a:r>
            <a:endParaRPr lang="en-US" dirty="0">
              <a:solidFill>
                <a:schemeClr val="tx1"/>
              </a:solidFill>
            </a:endParaRPr>
          </a:p>
        </p:txBody>
      </p:sp>
    </p:spTree>
    <p:extLst>
      <p:ext uri="{BB962C8B-B14F-4D97-AF65-F5344CB8AC3E}">
        <p14:creationId xmlns:p14="http://schemas.microsoft.com/office/powerpoint/2010/main" val="30481197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CFE910-15CA-1739-D3DC-A986DA923904}"/>
              </a:ext>
            </a:extLst>
          </p:cNvPr>
          <p:cNvSpPr>
            <a:spLocks noGrp="1"/>
          </p:cNvSpPr>
          <p:nvPr>
            <p:ph type="title"/>
          </p:nvPr>
        </p:nvSpPr>
        <p:spPr>
          <a:xfrm>
            <a:off x="609600" y="502920"/>
            <a:ext cx="10972800" cy="795528"/>
          </a:xfrm>
        </p:spPr>
        <p:txBody>
          <a:bodyPr/>
          <a:lstStyle/>
          <a:p>
            <a:r>
              <a:rPr lang="en-US" dirty="0"/>
              <a:t>Statement Writing: Strengths</a:t>
            </a:r>
            <a:br>
              <a:rPr lang="en-US" dirty="0"/>
            </a:br>
            <a:endParaRPr lang="en-US" dirty="0"/>
          </a:p>
        </p:txBody>
      </p:sp>
      <p:sp>
        <p:nvSpPr>
          <p:cNvPr id="5" name="Text Placeholder 1">
            <a:extLst>
              <a:ext uri="{FF2B5EF4-FFF2-40B4-BE49-F238E27FC236}">
                <a16:creationId xmlns:a16="http://schemas.microsoft.com/office/drawing/2014/main" id="{E213A05C-922B-2A49-95B4-5DDFB57CB8D9}"/>
              </a:ext>
            </a:extLst>
          </p:cNvPr>
          <p:cNvSpPr>
            <a:spLocks noGrp="1"/>
          </p:cNvSpPr>
          <p:nvPr>
            <p:ph type="body" sz="quarter" idx="11"/>
          </p:nvPr>
        </p:nvSpPr>
        <p:spPr>
          <a:xfrm>
            <a:off x="609600" y="1533229"/>
            <a:ext cx="10603832" cy="3065931"/>
          </a:xfrm>
        </p:spPr>
        <p:txBody>
          <a:bodyPr/>
          <a:lstStyle/>
          <a:p>
            <a:pPr marL="0" marR="0" indent="0" algn="just">
              <a:spcAft>
                <a:spcPts val="600"/>
              </a:spcAft>
              <a:buNone/>
            </a:pPr>
            <a:r>
              <a:rPr lang="en-US" sz="2400" b="1" dirty="0">
                <a:solidFill>
                  <a:schemeClr val="tx1"/>
                </a:solidFill>
                <a:effectLst/>
                <a:ea typeface="Times New Roman" panose="02020603050405020304" pitchFamily="18" charset="0"/>
                <a:cs typeface="Arial" panose="020B0604020202020204" pitchFamily="34" charset="0"/>
              </a:rPr>
              <a:t>Program strengths </a:t>
            </a:r>
            <a:r>
              <a:rPr lang="en-US" sz="2400" b="0" dirty="0">
                <a:solidFill>
                  <a:schemeClr val="tx1"/>
                </a:solidFill>
                <a:effectLst/>
                <a:ea typeface="Times New Roman" panose="02020603050405020304" pitchFamily="18" charset="0"/>
                <a:cs typeface="Arial" panose="020B0604020202020204" pitchFamily="34" charset="0"/>
              </a:rPr>
              <a:t>are exceptionally strong and effective practices or conditions that stand above the norm and that have a positive effect on the program.  For additional details, see the E402 document on statement writing for PEVs.</a:t>
            </a:r>
            <a:endParaRPr lang="en-US" sz="2400" b="1" dirty="0">
              <a:solidFill>
                <a:schemeClr val="tx1"/>
              </a:solidFill>
              <a:effectLst/>
              <a:ea typeface="Times New Roman" panose="02020603050405020304" pitchFamily="18" charset="0"/>
              <a:cs typeface="Arial" panose="020B0604020202020204" pitchFamily="34" charset="0"/>
            </a:endParaRPr>
          </a:p>
          <a:p>
            <a:pPr marL="0" marR="0" indent="0" algn="just">
              <a:spcAft>
                <a:spcPts val="600"/>
              </a:spcAft>
              <a:buNone/>
            </a:pPr>
            <a:r>
              <a:rPr lang="en-US" sz="2400" dirty="0">
                <a:solidFill>
                  <a:schemeClr val="tx1"/>
                </a:solidFill>
                <a:effectLst/>
                <a:ea typeface="Times New Roman" panose="02020603050405020304" pitchFamily="18" charset="0"/>
                <a:cs typeface="Arial" panose="020B0604020202020204" pitchFamily="34" charset="0"/>
              </a:rPr>
              <a:t>For each program strength identified, state:</a:t>
            </a:r>
          </a:p>
          <a:p>
            <a:pPr marL="365760" marR="0" lvl="0" indent="0" algn="just">
              <a:lnSpc>
                <a:spcPct val="115000"/>
              </a:lnSpc>
              <a:spcBef>
                <a:spcPts val="0"/>
              </a:spcBef>
              <a:spcAft>
                <a:spcPts val="0"/>
              </a:spcAft>
              <a:buSzPts val="1000"/>
              <a:buNone/>
              <a:tabLst>
                <a:tab pos="457200" algn="l"/>
              </a:tabLst>
            </a:pPr>
            <a:r>
              <a:rPr lang="en-US" sz="2400" dirty="0">
                <a:solidFill>
                  <a:schemeClr val="tx1"/>
                </a:solidFill>
                <a:effectLst/>
                <a:ea typeface="Times New Roman" panose="02020603050405020304" pitchFamily="18" charset="0"/>
                <a:cs typeface="Arial" panose="020B0604020202020204" pitchFamily="34" charset="0"/>
              </a:rPr>
              <a:t>(</a:t>
            </a:r>
            <a:r>
              <a:rPr lang="en-US" sz="2400" dirty="0">
                <a:solidFill>
                  <a:schemeClr val="tx1"/>
                </a:solidFill>
                <a:ea typeface="Times New Roman" panose="02020603050405020304" pitchFamily="18" charset="0"/>
                <a:cs typeface="Arial" panose="020B0604020202020204" pitchFamily="34" charset="0"/>
              </a:rPr>
              <a:t>i) </a:t>
            </a:r>
            <a:r>
              <a:rPr lang="en-US" sz="2400" dirty="0">
                <a:solidFill>
                  <a:schemeClr val="tx1"/>
                </a:solidFill>
                <a:effectLst/>
                <a:ea typeface="Times New Roman" panose="02020603050405020304" pitchFamily="18" charset="0"/>
                <a:cs typeface="Arial" panose="020B0604020202020204" pitchFamily="34" charset="0"/>
              </a:rPr>
              <a:t>what was observed</a:t>
            </a:r>
          </a:p>
          <a:p>
            <a:pPr marL="365760" marR="0" lvl="0" indent="0" algn="just">
              <a:lnSpc>
                <a:spcPct val="115000"/>
              </a:lnSpc>
              <a:spcBef>
                <a:spcPts val="0"/>
              </a:spcBef>
              <a:spcAft>
                <a:spcPts val="0"/>
              </a:spcAft>
              <a:buSzPts val="1000"/>
              <a:buNone/>
              <a:tabLst>
                <a:tab pos="457200" algn="l"/>
              </a:tabLst>
            </a:pPr>
            <a:r>
              <a:rPr lang="en-US" sz="2400" dirty="0">
                <a:solidFill>
                  <a:schemeClr val="tx1"/>
                </a:solidFill>
                <a:effectLst/>
                <a:ea typeface="Times New Roman" panose="02020603050405020304" pitchFamily="18" charset="0"/>
                <a:cs typeface="Arial" panose="020B0604020202020204" pitchFamily="34" charset="0"/>
              </a:rPr>
              <a:t>(ii) what makes it stand above the norm, and </a:t>
            </a:r>
          </a:p>
          <a:p>
            <a:pPr marL="365760" marR="0" lvl="0" indent="0" algn="just">
              <a:lnSpc>
                <a:spcPct val="115000"/>
              </a:lnSpc>
              <a:spcBef>
                <a:spcPts val="0"/>
              </a:spcBef>
              <a:spcAft>
                <a:spcPts val="0"/>
              </a:spcAft>
              <a:buSzPts val="1000"/>
              <a:buNone/>
              <a:tabLst>
                <a:tab pos="457200" algn="l"/>
              </a:tabLst>
            </a:pPr>
            <a:r>
              <a:rPr lang="en-US" sz="2400" dirty="0">
                <a:solidFill>
                  <a:schemeClr val="tx1"/>
                </a:solidFill>
                <a:effectLst/>
                <a:ea typeface="Times New Roman" panose="02020603050405020304" pitchFamily="18" charset="0"/>
                <a:cs typeface="Arial" panose="020B0604020202020204" pitchFamily="34" charset="0"/>
              </a:rPr>
              <a:t>(iii) the positive effect it has on the program.</a:t>
            </a:r>
          </a:p>
        </p:txBody>
      </p:sp>
    </p:spTree>
    <p:extLst>
      <p:ext uri="{BB962C8B-B14F-4D97-AF65-F5344CB8AC3E}">
        <p14:creationId xmlns:p14="http://schemas.microsoft.com/office/powerpoint/2010/main" val="42241429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C5FE1-8759-394E-9F58-9F2C81517CB8}"/>
              </a:ext>
            </a:extLst>
          </p:cNvPr>
          <p:cNvSpPr>
            <a:spLocks noGrp="1"/>
          </p:cNvSpPr>
          <p:nvPr>
            <p:ph type="title"/>
          </p:nvPr>
        </p:nvSpPr>
        <p:spPr/>
        <p:txBody>
          <a:bodyPr/>
          <a:lstStyle/>
          <a:p>
            <a:r>
              <a:rPr lang="en-US" sz="4000" dirty="0"/>
              <a:t>PEV Expectations</a:t>
            </a:r>
          </a:p>
        </p:txBody>
      </p:sp>
    </p:spTree>
    <p:extLst>
      <p:ext uri="{BB962C8B-B14F-4D97-AF65-F5344CB8AC3E}">
        <p14:creationId xmlns:p14="http://schemas.microsoft.com/office/powerpoint/2010/main" val="11949959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450782"/>
            <a:ext cx="10972800" cy="795528"/>
          </a:xfrm>
        </p:spPr>
        <p:txBody>
          <a:bodyPr/>
          <a:lstStyle/>
          <a:p>
            <a:r>
              <a:rPr lang="en-US" sz="4000" dirty="0"/>
              <a:t>The PEV Competency Model</a:t>
            </a:r>
            <a:br>
              <a:rPr lang="en-US" dirty="0"/>
            </a:br>
            <a:endParaRPr lang="en-US" dirty="0"/>
          </a:p>
        </p:txBody>
      </p:sp>
      <p:sp>
        <p:nvSpPr>
          <p:cNvPr id="2" name="Text Placeholder 1"/>
          <p:cNvSpPr>
            <a:spLocks noGrp="1"/>
          </p:cNvSpPr>
          <p:nvPr>
            <p:ph type="body" sz="quarter" idx="10"/>
          </p:nvPr>
        </p:nvSpPr>
        <p:spPr>
          <a:xfrm>
            <a:off x="609600" y="1433762"/>
            <a:ext cx="10972800" cy="4343400"/>
          </a:xfrm>
        </p:spPr>
        <p:txBody>
          <a:bodyPr/>
          <a:lstStyle/>
          <a:p>
            <a:pPr marL="36512" indent="0">
              <a:lnSpc>
                <a:spcPct val="80000"/>
              </a:lnSpc>
              <a:spcAft>
                <a:spcPts val="600"/>
              </a:spcAft>
              <a:buNone/>
            </a:pPr>
            <a:r>
              <a:rPr lang="en-US" sz="3600" dirty="0">
                <a:solidFill>
                  <a:schemeClr val="tx1"/>
                </a:solidFill>
              </a:rPr>
              <a:t>PEVs are expected to be:</a:t>
            </a:r>
          </a:p>
          <a:p>
            <a:pPr marL="722313" lvl="1" indent="-273050">
              <a:lnSpc>
                <a:spcPts val="3000"/>
              </a:lnSpc>
              <a:spcAft>
                <a:spcPts val="300"/>
              </a:spcAft>
            </a:pPr>
            <a:r>
              <a:rPr lang="en-US" sz="3200" dirty="0">
                <a:solidFill>
                  <a:schemeClr val="tx1"/>
                </a:solidFill>
              </a:rPr>
              <a:t>Technically current </a:t>
            </a:r>
          </a:p>
          <a:p>
            <a:pPr marL="722313" lvl="1" indent="-273050">
              <a:lnSpc>
                <a:spcPts val="3000"/>
              </a:lnSpc>
              <a:spcAft>
                <a:spcPts val="300"/>
              </a:spcAft>
            </a:pPr>
            <a:r>
              <a:rPr lang="en-US" sz="3200" dirty="0">
                <a:solidFill>
                  <a:schemeClr val="tx1"/>
                </a:solidFill>
              </a:rPr>
              <a:t>Effective at communicating</a:t>
            </a:r>
          </a:p>
          <a:p>
            <a:pPr marL="722313" lvl="1" indent="-273050">
              <a:lnSpc>
                <a:spcPts val="3000"/>
              </a:lnSpc>
              <a:spcAft>
                <a:spcPts val="300"/>
              </a:spcAft>
            </a:pPr>
            <a:r>
              <a:rPr lang="en-US" sz="3200" dirty="0">
                <a:solidFill>
                  <a:schemeClr val="tx1"/>
                </a:solidFill>
              </a:rPr>
              <a:t>Interpersonally skilled</a:t>
            </a:r>
          </a:p>
          <a:p>
            <a:pPr marL="722313" lvl="1" indent="-273050">
              <a:lnSpc>
                <a:spcPts val="3000"/>
              </a:lnSpc>
              <a:spcAft>
                <a:spcPts val="300"/>
              </a:spcAft>
            </a:pPr>
            <a:r>
              <a:rPr lang="en-US" sz="3200" dirty="0">
                <a:solidFill>
                  <a:schemeClr val="tx1"/>
                </a:solidFill>
              </a:rPr>
              <a:t>Team-oriented</a:t>
            </a:r>
          </a:p>
          <a:p>
            <a:pPr marL="722313" lvl="1" indent="-273050">
              <a:lnSpc>
                <a:spcPts val="3000"/>
              </a:lnSpc>
              <a:spcAft>
                <a:spcPts val="300"/>
              </a:spcAft>
            </a:pPr>
            <a:r>
              <a:rPr lang="en-US" sz="3200" dirty="0">
                <a:solidFill>
                  <a:schemeClr val="tx1"/>
                </a:solidFill>
              </a:rPr>
              <a:t>Professional</a:t>
            </a:r>
          </a:p>
          <a:p>
            <a:pPr marL="722313" lvl="1" indent="-273050">
              <a:lnSpc>
                <a:spcPts val="3000"/>
              </a:lnSpc>
              <a:spcAft>
                <a:spcPts val="300"/>
              </a:spcAft>
            </a:pPr>
            <a:r>
              <a:rPr lang="en-US" sz="3200" dirty="0">
                <a:solidFill>
                  <a:schemeClr val="tx1"/>
                </a:solidFill>
              </a:rPr>
              <a:t>Organized</a:t>
            </a:r>
            <a:r>
              <a:rPr lang="en-US" sz="2400" b="1" dirty="0"/>
              <a:t>	</a:t>
            </a:r>
            <a:endParaRPr lang="en-US" dirty="0"/>
          </a:p>
        </p:txBody>
      </p:sp>
    </p:spTree>
    <p:extLst>
      <p:ext uri="{BB962C8B-B14F-4D97-AF65-F5344CB8AC3E}">
        <p14:creationId xmlns:p14="http://schemas.microsoft.com/office/powerpoint/2010/main" val="37002489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Confidentiality</a:t>
            </a:r>
            <a:br>
              <a:rPr lang="en-US" dirty="0"/>
            </a:br>
            <a:endParaRPr lang="en-US" dirty="0"/>
          </a:p>
        </p:txBody>
      </p:sp>
      <p:sp>
        <p:nvSpPr>
          <p:cNvPr id="2" name="Text Placeholder 1"/>
          <p:cNvSpPr>
            <a:spLocks noGrp="1"/>
          </p:cNvSpPr>
          <p:nvPr>
            <p:ph type="body" sz="quarter" idx="11"/>
          </p:nvPr>
        </p:nvSpPr>
        <p:spPr>
          <a:xfrm>
            <a:off x="719293" y="1298448"/>
            <a:ext cx="11267495" cy="4502745"/>
          </a:xfrm>
        </p:spPr>
        <p:txBody>
          <a:bodyPr/>
          <a:lstStyle/>
          <a:p>
            <a:pPr marL="419100" indent="-382588">
              <a:lnSpc>
                <a:spcPct val="90000"/>
              </a:lnSpc>
              <a:spcAft>
                <a:spcPts val="1200"/>
              </a:spcAft>
              <a:buSzPct val="80000"/>
              <a:buFontTx/>
              <a:buChar char="•"/>
            </a:pPr>
            <a:r>
              <a:rPr lang="en-US" sz="2400" dirty="0">
                <a:solidFill>
                  <a:schemeClr val="tx1"/>
                </a:solidFill>
              </a:rPr>
              <a:t>Do not discuss conclusions with faculty, students, or others.</a:t>
            </a:r>
          </a:p>
          <a:p>
            <a:pPr marL="419100" indent="-382588">
              <a:lnSpc>
                <a:spcPct val="90000"/>
              </a:lnSpc>
              <a:spcAft>
                <a:spcPts val="1200"/>
              </a:spcAft>
              <a:buSzPct val="80000"/>
              <a:buFontTx/>
              <a:buChar char="•"/>
            </a:pPr>
            <a:r>
              <a:rPr lang="en-US" sz="2400" dirty="0">
                <a:solidFill>
                  <a:schemeClr val="tx1"/>
                </a:solidFill>
              </a:rPr>
              <a:t>Keep all materials and be prepared to respond to questions before and during the July 2027 EAC Commission Meeting, if needed. </a:t>
            </a:r>
          </a:p>
          <a:p>
            <a:pPr marL="419100" indent="-382588">
              <a:lnSpc>
                <a:spcPct val="90000"/>
              </a:lnSpc>
              <a:spcAft>
                <a:spcPts val="1200"/>
              </a:spcAft>
              <a:buSzPct val="80000"/>
              <a:buFontTx/>
              <a:buChar char="•"/>
            </a:pPr>
            <a:r>
              <a:rPr lang="en-US" sz="2400" dirty="0">
                <a:solidFill>
                  <a:schemeClr val="tx1"/>
                </a:solidFill>
              </a:rPr>
              <a:t>Destroy all materials after the July meeting and before September 30, 2027, unless otherwise notified by ABET HQ or after being contacted by the TC.</a:t>
            </a:r>
          </a:p>
          <a:p>
            <a:pPr marL="419100" indent="-382588">
              <a:lnSpc>
                <a:spcPct val="90000"/>
              </a:lnSpc>
              <a:spcAft>
                <a:spcPts val="1200"/>
              </a:spcAft>
              <a:buSzPct val="80000"/>
              <a:buFontTx/>
              <a:buChar char="•"/>
            </a:pPr>
            <a:r>
              <a:rPr lang="en-US" sz="2400" dirty="0">
                <a:solidFill>
                  <a:schemeClr val="tx1"/>
                </a:solidFill>
              </a:rPr>
              <a:t>Information specific to the institution is to remain confidential without time limit.</a:t>
            </a:r>
          </a:p>
          <a:p>
            <a:pPr marL="419100" indent="-382588">
              <a:lnSpc>
                <a:spcPct val="90000"/>
              </a:lnSpc>
              <a:spcAft>
                <a:spcPts val="1200"/>
              </a:spcAft>
              <a:buSzPct val="80000"/>
              <a:buFontTx/>
              <a:buChar char="•"/>
            </a:pPr>
            <a:r>
              <a:rPr lang="en-US" sz="2400" dirty="0">
                <a:solidFill>
                  <a:schemeClr val="tx1"/>
                </a:solidFill>
              </a:rPr>
              <a:t>Institutional data are confidential except with written authorization of institution.</a:t>
            </a:r>
          </a:p>
          <a:p>
            <a:pPr marL="419100" indent="-382588">
              <a:lnSpc>
                <a:spcPct val="90000"/>
              </a:lnSpc>
              <a:spcAft>
                <a:spcPts val="1200"/>
              </a:spcAft>
              <a:buSzPct val="80000"/>
              <a:buFontTx/>
              <a:buChar char="•"/>
            </a:pPr>
            <a:r>
              <a:rPr lang="en-US" sz="2400" dirty="0">
                <a:solidFill>
                  <a:schemeClr val="tx1"/>
                </a:solidFill>
              </a:rPr>
              <a:t>ABET materials are released only by ABET staff.</a:t>
            </a:r>
          </a:p>
          <a:p>
            <a:endParaRPr lang="en-US" dirty="0"/>
          </a:p>
        </p:txBody>
      </p:sp>
    </p:spTree>
    <p:extLst>
      <p:ext uri="{BB962C8B-B14F-4D97-AF65-F5344CB8AC3E}">
        <p14:creationId xmlns:p14="http://schemas.microsoft.com/office/powerpoint/2010/main" val="13165039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Sensitivity &amp; Awareness</a:t>
            </a:r>
          </a:p>
        </p:txBody>
      </p:sp>
      <p:sp>
        <p:nvSpPr>
          <p:cNvPr id="3" name="Text Placeholder 2"/>
          <p:cNvSpPr>
            <a:spLocks noGrp="1"/>
          </p:cNvSpPr>
          <p:nvPr>
            <p:ph type="body" sz="quarter" idx="11"/>
          </p:nvPr>
        </p:nvSpPr>
        <p:spPr>
          <a:xfrm>
            <a:off x="549536" y="900684"/>
            <a:ext cx="11092927" cy="4639773"/>
          </a:xfrm>
        </p:spPr>
        <p:txBody>
          <a:bodyPr/>
          <a:lstStyle/>
          <a:p>
            <a:endParaRPr lang="en-US" sz="2800" dirty="0"/>
          </a:p>
          <a:p>
            <a:r>
              <a:rPr lang="en-US" sz="2800" dirty="0">
                <a:solidFill>
                  <a:schemeClr val="tx1"/>
                </a:solidFill>
              </a:rPr>
              <a:t>Visit teams are the “Face of ABET” and the basis of our reputation. </a:t>
            </a:r>
          </a:p>
          <a:p>
            <a:pPr algn="just"/>
            <a:r>
              <a:rPr lang="en-US" sz="2800" dirty="0">
                <a:solidFill>
                  <a:schemeClr val="tx1"/>
                </a:solidFill>
              </a:rPr>
              <a:t>ABET Team members have an inherent power dynamic. </a:t>
            </a:r>
            <a:br>
              <a:rPr lang="en-US" sz="2800" dirty="0">
                <a:solidFill>
                  <a:schemeClr val="tx1"/>
                </a:solidFill>
              </a:rPr>
            </a:br>
            <a:r>
              <a:rPr lang="en-US" sz="2800" dirty="0">
                <a:solidFill>
                  <a:schemeClr val="tx1"/>
                </a:solidFill>
              </a:rPr>
              <a:t>Program faculty and staff will strive to make the most favorable impression possible and may fear consequences if they don’t. </a:t>
            </a:r>
          </a:p>
          <a:p>
            <a:pPr algn="just"/>
            <a:r>
              <a:rPr lang="en-US" sz="2800" dirty="0">
                <a:solidFill>
                  <a:schemeClr val="tx1"/>
                </a:solidFill>
              </a:rPr>
              <a:t>ABET Team members must be exceptionally </a:t>
            </a:r>
            <a:r>
              <a:rPr lang="en-US" sz="2800" b="1" dirty="0">
                <a:solidFill>
                  <a:schemeClr val="tx1"/>
                </a:solidFill>
              </a:rPr>
              <a:t>professional and courteous</a:t>
            </a:r>
            <a:r>
              <a:rPr lang="en-US" sz="2800" dirty="0">
                <a:solidFill>
                  <a:schemeClr val="tx1"/>
                </a:solidFill>
              </a:rPr>
              <a:t> in all interactions with individuals at the institution.</a:t>
            </a:r>
          </a:p>
          <a:p>
            <a:pPr algn="just"/>
            <a:r>
              <a:rPr lang="en-US" sz="2800" dirty="0">
                <a:solidFill>
                  <a:schemeClr val="tx1"/>
                </a:solidFill>
              </a:rPr>
              <a:t>Self-awareness of potential biases can help avoid subconscious actions that may be interpreted negatively or offensively. </a:t>
            </a:r>
          </a:p>
          <a:p>
            <a:endParaRPr lang="en-US" sz="2800" dirty="0"/>
          </a:p>
        </p:txBody>
      </p:sp>
    </p:spTree>
    <p:extLst>
      <p:ext uri="{BB962C8B-B14F-4D97-AF65-F5344CB8AC3E}">
        <p14:creationId xmlns:p14="http://schemas.microsoft.com/office/powerpoint/2010/main" val="33722973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Last Words</a:t>
            </a:r>
            <a:br>
              <a:rPr lang="en-US" dirty="0"/>
            </a:br>
            <a:endParaRPr lang="en-US" dirty="0"/>
          </a:p>
        </p:txBody>
      </p:sp>
      <p:sp>
        <p:nvSpPr>
          <p:cNvPr id="3" name="Text Placeholder 1">
            <a:extLst>
              <a:ext uri="{FF2B5EF4-FFF2-40B4-BE49-F238E27FC236}">
                <a16:creationId xmlns:a16="http://schemas.microsoft.com/office/drawing/2014/main" id="{08B0AA4C-6065-38AA-D6DD-C2A5DB89C8C1}"/>
              </a:ext>
            </a:extLst>
          </p:cNvPr>
          <p:cNvSpPr txBox="1">
            <a:spLocks/>
          </p:cNvSpPr>
          <p:nvPr/>
        </p:nvSpPr>
        <p:spPr>
          <a:xfrm>
            <a:off x="522515" y="1654521"/>
            <a:ext cx="11059885" cy="2872123"/>
          </a:xfrm>
          <a:prstGeom prst="rect">
            <a:avLst/>
          </a:prstGeom>
        </p:spPr>
        <p:txBody>
          <a:bodyPr/>
          <a:lstStyle>
            <a:lvl1pPr marL="342900" indent="-342900" algn="l" defTabSz="914400" rtl="0" eaLnBrk="1" latinLnBrk="0" hangingPunct="1">
              <a:spcBef>
                <a:spcPct val="20000"/>
              </a:spcBef>
              <a:buClr>
                <a:srgbClr val="FF6600"/>
              </a:buClr>
              <a:buFont typeface="Arial" panose="020B0604020202020204" pitchFamily="34" charset="0"/>
              <a:buChar char="•"/>
              <a:defRPr sz="3200" kern="1200">
                <a:solidFill>
                  <a:srgbClr val="7F7F7F"/>
                </a:solidFill>
                <a:latin typeface="Arial" pitchFamily="34" charset="0"/>
                <a:ea typeface="+mn-ea"/>
                <a:cs typeface="+mn-cs"/>
              </a:defRPr>
            </a:lvl1pPr>
            <a:lvl2pPr marL="742950" indent="-285750" algn="l" defTabSz="914400" rtl="0" eaLnBrk="1" latinLnBrk="0" hangingPunct="1">
              <a:spcBef>
                <a:spcPct val="20000"/>
              </a:spcBef>
              <a:buClr>
                <a:srgbClr val="FF6600"/>
              </a:buClr>
              <a:buFont typeface="Arial" panose="020B0604020202020204" pitchFamily="34" charset="0"/>
              <a:buChar char="•"/>
              <a:defRPr sz="2800" kern="1200">
                <a:solidFill>
                  <a:srgbClr val="7F7F7F"/>
                </a:solidFill>
                <a:latin typeface="Arial" pitchFamily="34" charset="0"/>
                <a:ea typeface="+mn-ea"/>
                <a:cs typeface="+mn-cs"/>
              </a:defRPr>
            </a:lvl2pPr>
            <a:lvl3pPr marL="1143000" indent="-228600" algn="l" defTabSz="914400" rtl="0" eaLnBrk="1" latinLnBrk="0" hangingPunct="1">
              <a:spcBef>
                <a:spcPct val="20000"/>
              </a:spcBef>
              <a:buClr>
                <a:srgbClr val="FF6600"/>
              </a:buClr>
              <a:buFont typeface="Arial" panose="020B0604020202020204" pitchFamily="34" charset="0"/>
              <a:buChar char="•"/>
              <a:defRPr sz="2400" kern="1200">
                <a:solidFill>
                  <a:srgbClr val="7F7F7F"/>
                </a:solidFill>
                <a:latin typeface="Arial" pitchFamily="34" charset="0"/>
                <a:ea typeface="+mn-ea"/>
                <a:cs typeface="+mn-cs"/>
              </a:defRPr>
            </a:lvl3pPr>
            <a:lvl4pPr marL="1600200" indent="-228600" algn="l" defTabSz="914400" rtl="0" eaLnBrk="1" latinLnBrk="0" hangingPunct="1">
              <a:spcBef>
                <a:spcPct val="20000"/>
              </a:spcBef>
              <a:buClr>
                <a:srgbClr val="FF6600"/>
              </a:buClr>
              <a:buFont typeface="Arial" panose="020B0604020202020204" pitchFamily="34" charset="0"/>
              <a:buChar char="•"/>
              <a:defRPr sz="2000" kern="1200">
                <a:solidFill>
                  <a:srgbClr val="7F7F7F"/>
                </a:solidFill>
                <a:latin typeface="Arial" pitchFamily="34" charset="0"/>
                <a:ea typeface="+mn-ea"/>
                <a:cs typeface="+mn-cs"/>
              </a:defRPr>
            </a:lvl4pPr>
            <a:lvl5pPr marL="2057400" indent="-228600" algn="l" defTabSz="914400" rtl="0" eaLnBrk="1" latinLnBrk="0" hangingPunct="1">
              <a:spcBef>
                <a:spcPct val="20000"/>
              </a:spcBef>
              <a:buClr>
                <a:srgbClr val="FF6600"/>
              </a:buClr>
              <a:buFont typeface="Arial" panose="020B0604020202020204" pitchFamily="34" charset="0"/>
              <a:buChar char="•"/>
              <a:defRPr sz="1800" kern="1200">
                <a:solidFill>
                  <a:srgbClr val="7F7F7F"/>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93712" indent="-457200">
              <a:lnSpc>
                <a:spcPct val="90000"/>
              </a:lnSpc>
              <a:spcBef>
                <a:spcPct val="0"/>
              </a:spcBef>
              <a:spcAft>
                <a:spcPts val="2400"/>
              </a:spcAft>
            </a:pPr>
            <a:r>
              <a:rPr lang="en-US" sz="2800" dirty="0">
                <a:solidFill>
                  <a:schemeClr val="tx1"/>
                </a:solidFill>
              </a:rPr>
              <a:t>After the visit, all contact with the institution must be through the Team Chair. </a:t>
            </a:r>
          </a:p>
          <a:p>
            <a:pPr marL="493712" indent="-457200">
              <a:lnSpc>
                <a:spcPct val="90000"/>
              </a:lnSpc>
              <a:spcBef>
                <a:spcPct val="0"/>
              </a:spcBef>
              <a:spcAft>
                <a:spcPts val="2400"/>
              </a:spcAft>
            </a:pPr>
            <a:r>
              <a:rPr lang="en-US" sz="2800" dirty="0">
                <a:solidFill>
                  <a:schemeClr val="tx1"/>
                </a:solidFill>
              </a:rPr>
              <a:t>PEVs are not to have contact with the program directly after the conclusion of the visit.  </a:t>
            </a:r>
          </a:p>
          <a:p>
            <a:pPr marL="493712" indent="-457200">
              <a:lnSpc>
                <a:spcPct val="90000"/>
              </a:lnSpc>
              <a:spcBef>
                <a:spcPct val="0"/>
              </a:spcBef>
              <a:spcAft>
                <a:spcPts val="2400"/>
              </a:spcAft>
            </a:pPr>
            <a:r>
              <a:rPr lang="en-US" sz="2800" dirty="0">
                <a:solidFill>
                  <a:schemeClr val="tx1"/>
                </a:solidFill>
              </a:rPr>
              <a:t>If a PEV is contacted by the program, she/he should decline to discuss anything and contact the TC immediately.</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8749375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CBCF6-28C5-A347-A750-CCF862717067}"/>
              </a:ext>
            </a:extLst>
          </p:cNvPr>
          <p:cNvSpPr>
            <a:spLocks noGrp="1"/>
          </p:cNvSpPr>
          <p:nvPr>
            <p:ph type="title"/>
          </p:nvPr>
        </p:nvSpPr>
        <p:spPr>
          <a:xfrm>
            <a:off x="1524000" y="2971799"/>
            <a:ext cx="9042400" cy="2067339"/>
          </a:xfrm>
        </p:spPr>
        <p:txBody>
          <a:bodyPr/>
          <a:lstStyle/>
          <a:p>
            <a:r>
              <a:rPr lang="en-US" sz="4000" dirty="0"/>
              <a:t>Virtual Visit Guidance</a:t>
            </a:r>
            <a:br>
              <a:rPr lang="en-US" dirty="0"/>
            </a:br>
            <a:br>
              <a:rPr lang="en-US" dirty="0"/>
            </a:br>
            <a:r>
              <a:rPr lang="en-US" sz="2400" dirty="0">
                <a:solidFill>
                  <a:srgbClr val="FF6600"/>
                </a:solidFill>
              </a:rPr>
              <a:t>Institutions and TCs with scheduled in-person visits</a:t>
            </a:r>
            <a:br>
              <a:rPr lang="en-US" sz="2400" dirty="0">
                <a:solidFill>
                  <a:srgbClr val="FF6600"/>
                </a:solidFill>
              </a:rPr>
            </a:br>
            <a:r>
              <a:rPr lang="en-US" sz="2400" dirty="0">
                <a:solidFill>
                  <a:srgbClr val="FF6600"/>
                </a:solidFill>
              </a:rPr>
              <a:t>should be prepared to transition to virtual visits</a:t>
            </a:r>
            <a:br>
              <a:rPr lang="en-US" sz="2400" dirty="0">
                <a:solidFill>
                  <a:srgbClr val="FF6600"/>
                </a:solidFill>
              </a:rPr>
            </a:br>
            <a:r>
              <a:rPr lang="en-US" sz="2400" dirty="0">
                <a:solidFill>
                  <a:srgbClr val="FF6600"/>
                </a:solidFill>
              </a:rPr>
              <a:t>if conditions change.</a:t>
            </a:r>
          </a:p>
        </p:txBody>
      </p:sp>
    </p:spTree>
    <p:extLst>
      <p:ext uri="{BB962C8B-B14F-4D97-AF65-F5344CB8AC3E}">
        <p14:creationId xmlns:p14="http://schemas.microsoft.com/office/powerpoint/2010/main" val="34029984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Virtual Review: Scope and Expectations</a:t>
            </a:r>
          </a:p>
        </p:txBody>
      </p:sp>
      <p:sp>
        <p:nvSpPr>
          <p:cNvPr id="4" name="Text Placeholder 3"/>
          <p:cNvSpPr>
            <a:spLocks noGrp="1"/>
          </p:cNvSpPr>
          <p:nvPr>
            <p:ph type="body" sz="quarter" idx="11"/>
          </p:nvPr>
        </p:nvSpPr>
        <p:spPr>
          <a:xfrm>
            <a:off x="609600" y="1600200"/>
            <a:ext cx="10556033" cy="4343400"/>
          </a:xfrm>
        </p:spPr>
        <p:txBody>
          <a:bodyPr/>
          <a:lstStyle/>
          <a:p>
            <a:r>
              <a:rPr lang="en-US" sz="2800" b="1" dirty="0">
                <a:solidFill>
                  <a:schemeClr val="tx1"/>
                </a:solidFill>
              </a:rPr>
              <a:t>Planning</a:t>
            </a:r>
            <a:r>
              <a:rPr lang="en-US" sz="2800" dirty="0">
                <a:solidFill>
                  <a:schemeClr val="tx1"/>
                </a:solidFill>
              </a:rPr>
              <a:t> – For virtual visits, there will be NO team travel to any on-site institutional location. Teams will handle all planning and organization virtually.</a:t>
            </a:r>
          </a:p>
          <a:p>
            <a:endParaRPr lang="en-US" sz="2800" dirty="0">
              <a:solidFill>
                <a:schemeClr val="tx1"/>
              </a:solidFill>
            </a:endParaRPr>
          </a:p>
          <a:p>
            <a:pPr algn="just"/>
            <a:r>
              <a:rPr lang="en-US" sz="2800" b="1" dirty="0">
                <a:solidFill>
                  <a:schemeClr val="tx1"/>
                </a:solidFill>
              </a:rPr>
              <a:t>Materials</a:t>
            </a:r>
            <a:r>
              <a:rPr lang="en-US" sz="2800" dirty="0">
                <a:solidFill>
                  <a:schemeClr val="tx1"/>
                </a:solidFill>
              </a:rPr>
              <a:t> – Programs are to provide all materials electronically (e.g., institutional system, Dropbox, email, etc.). No printed, USB flash drive, or physical formats will be requested or accepted.</a:t>
            </a:r>
            <a:endParaRPr lang="en-US" sz="2800" dirty="0"/>
          </a:p>
          <a:p>
            <a:endParaRPr lang="en-US" dirty="0"/>
          </a:p>
        </p:txBody>
      </p:sp>
      <p:sp>
        <p:nvSpPr>
          <p:cNvPr id="3" name="TextBox 2">
            <a:extLst>
              <a:ext uri="{FF2B5EF4-FFF2-40B4-BE49-F238E27FC236}">
                <a16:creationId xmlns:a16="http://schemas.microsoft.com/office/drawing/2014/main" id="{2FF34538-E410-F901-03BF-EC3A608F2302}"/>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29532124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C1DA3-0711-46F6-86F8-10AFC5AAF251}"/>
              </a:ext>
            </a:extLst>
          </p:cNvPr>
          <p:cNvSpPr>
            <a:spLocks noGrp="1"/>
          </p:cNvSpPr>
          <p:nvPr>
            <p:ph type="title"/>
          </p:nvPr>
        </p:nvSpPr>
        <p:spPr/>
        <p:txBody>
          <a:bodyPr/>
          <a:lstStyle/>
          <a:p>
            <a:r>
              <a:rPr lang="en-US" sz="3200" dirty="0"/>
              <a:t>Virtual Review: Scope and Expectations</a:t>
            </a:r>
          </a:p>
        </p:txBody>
      </p:sp>
      <p:sp>
        <p:nvSpPr>
          <p:cNvPr id="3" name="Text Placeholder 2">
            <a:extLst>
              <a:ext uri="{FF2B5EF4-FFF2-40B4-BE49-F238E27FC236}">
                <a16:creationId xmlns:a16="http://schemas.microsoft.com/office/drawing/2014/main" id="{855E2159-1656-446F-82A9-0D8346E34007}"/>
              </a:ext>
            </a:extLst>
          </p:cNvPr>
          <p:cNvSpPr>
            <a:spLocks noGrp="1"/>
          </p:cNvSpPr>
          <p:nvPr>
            <p:ph type="body" sz="quarter" idx="11"/>
          </p:nvPr>
        </p:nvSpPr>
        <p:spPr>
          <a:xfrm>
            <a:off x="609600" y="1600200"/>
            <a:ext cx="10282335" cy="4343400"/>
          </a:xfrm>
        </p:spPr>
        <p:txBody>
          <a:bodyPr/>
          <a:lstStyle/>
          <a:p>
            <a:pPr algn="just"/>
            <a:r>
              <a:rPr lang="en-US" b="1" dirty="0">
                <a:solidFill>
                  <a:schemeClr val="tx1"/>
                </a:solidFill>
              </a:rPr>
              <a:t>Facility Tours</a:t>
            </a:r>
            <a:r>
              <a:rPr lang="en-US" dirty="0">
                <a:solidFill>
                  <a:schemeClr val="tx1"/>
                </a:solidFill>
              </a:rPr>
              <a:t> – </a:t>
            </a:r>
            <a:r>
              <a:rPr lang="en-US" sz="2800" dirty="0">
                <a:solidFill>
                  <a:schemeClr val="tx1"/>
                </a:solidFill>
              </a:rPr>
              <a:t>Programs will provide for virtual tours of the facilities and labs. Virtual tours can be pre-recorded and/or streamed in real-time.</a:t>
            </a:r>
          </a:p>
          <a:p>
            <a:pPr marL="0" indent="0" algn="just">
              <a:buNone/>
            </a:pPr>
            <a:endParaRPr lang="en-US" sz="2800" dirty="0">
              <a:solidFill>
                <a:schemeClr val="tx1"/>
              </a:solidFill>
            </a:endParaRPr>
          </a:p>
          <a:p>
            <a:pPr algn="just"/>
            <a:r>
              <a:rPr lang="en-US" b="1" dirty="0">
                <a:solidFill>
                  <a:schemeClr val="tx1"/>
                </a:solidFill>
              </a:rPr>
              <a:t>Interviews</a:t>
            </a:r>
            <a:r>
              <a:rPr lang="en-US" dirty="0">
                <a:solidFill>
                  <a:schemeClr val="tx1"/>
                </a:solidFill>
              </a:rPr>
              <a:t> – </a:t>
            </a:r>
            <a:r>
              <a:rPr lang="en-US" sz="2800" dirty="0">
                <a:solidFill>
                  <a:schemeClr val="tx1"/>
                </a:solidFill>
              </a:rPr>
              <a:t>Teams will conduct all interviews of faculty, students, and staff virtually.</a:t>
            </a:r>
          </a:p>
        </p:txBody>
      </p:sp>
      <p:sp>
        <p:nvSpPr>
          <p:cNvPr id="4" name="TextBox 3">
            <a:extLst>
              <a:ext uri="{FF2B5EF4-FFF2-40B4-BE49-F238E27FC236}">
                <a16:creationId xmlns:a16="http://schemas.microsoft.com/office/drawing/2014/main" id="{2D64E85F-B4F2-4A09-F932-D1685D7BD5DA}"/>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277741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FD910-1DBE-4EDB-BA1D-57967887F8A1}"/>
              </a:ext>
            </a:extLst>
          </p:cNvPr>
          <p:cNvSpPr>
            <a:spLocks noGrp="1"/>
          </p:cNvSpPr>
          <p:nvPr>
            <p:ph type="title"/>
          </p:nvPr>
        </p:nvSpPr>
        <p:spPr/>
        <p:txBody>
          <a:bodyPr/>
          <a:lstStyle/>
          <a:p>
            <a:r>
              <a:rPr lang="en-US" sz="3200" dirty="0"/>
              <a:t>Virtual Review: Scope and Expectations</a:t>
            </a:r>
          </a:p>
        </p:txBody>
      </p:sp>
      <p:sp>
        <p:nvSpPr>
          <p:cNvPr id="3" name="Text Placeholder 2">
            <a:extLst>
              <a:ext uri="{FF2B5EF4-FFF2-40B4-BE49-F238E27FC236}">
                <a16:creationId xmlns:a16="http://schemas.microsoft.com/office/drawing/2014/main" id="{F25FF6B5-B1F5-4C82-9AA6-4637F3E6CDC6}"/>
              </a:ext>
            </a:extLst>
          </p:cNvPr>
          <p:cNvSpPr>
            <a:spLocks noGrp="1"/>
          </p:cNvSpPr>
          <p:nvPr>
            <p:ph type="body" sz="quarter" idx="11"/>
          </p:nvPr>
        </p:nvSpPr>
        <p:spPr>
          <a:xfrm>
            <a:off x="609600" y="1600200"/>
            <a:ext cx="10008637" cy="4343400"/>
          </a:xfrm>
        </p:spPr>
        <p:txBody>
          <a:bodyPr/>
          <a:lstStyle/>
          <a:p>
            <a:pPr>
              <a:spcAft>
                <a:spcPts val="1200"/>
              </a:spcAft>
            </a:pPr>
            <a:r>
              <a:rPr lang="en-US" sz="2800" b="1" dirty="0">
                <a:solidFill>
                  <a:schemeClr val="tx1"/>
                </a:solidFill>
              </a:rPr>
              <a:t>Exit Meeting</a:t>
            </a:r>
            <a:r>
              <a:rPr lang="en-US" sz="2800" dirty="0">
                <a:solidFill>
                  <a:schemeClr val="tx1"/>
                </a:solidFill>
              </a:rPr>
              <a:t> - The Exit Meeting will occur virtually.</a:t>
            </a:r>
          </a:p>
          <a:p>
            <a:pPr algn="just"/>
            <a:r>
              <a:rPr lang="en-US" sz="2800" b="1" dirty="0">
                <a:solidFill>
                  <a:schemeClr val="tx1"/>
                </a:solidFill>
              </a:rPr>
              <a:t>Information Technology</a:t>
            </a:r>
            <a:r>
              <a:rPr lang="en-US" sz="2800" dirty="0">
                <a:solidFill>
                  <a:schemeClr val="tx1"/>
                </a:solidFill>
              </a:rPr>
              <a:t> - Zoom will be the default videoconferencing platform supplied and supported by ABET. In certain cases, institutional requirements may necessitate an alternative videoconferencing platform.</a:t>
            </a:r>
          </a:p>
          <a:p>
            <a:pPr marL="0" indent="0">
              <a:buNone/>
            </a:pPr>
            <a:endParaRPr lang="en-US" dirty="0"/>
          </a:p>
        </p:txBody>
      </p:sp>
      <p:sp>
        <p:nvSpPr>
          <p:cNvPr id="4" name="TextBox 3">
            <a:extLst>
              <a:ext uri="{FF2B5EF4-FFF2-40B4-BE49-F238E27FC236}">
                <a16:creationId xmlns:a16="http://schemas.microsoft.com/office/drawing/2014/main" id="{3B076C76-A0A3-8263-792C-E4515D1BD07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4646979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Planning/Transition Timeline</a:t>
            </a:r>
          </a:p>
        </p:txBody>
      </p:sp>
      <p:sp>
        <p:nvSpPr>
          <p:cNvPr id="3" name="Text Placeholder 2"/>
          <p:cNvSpPr>
            <a:spLocks noGrp="1"/>
          </p:cNvSpPr>
          <p:nvPr>
            <p:ph type="body" sz="quarter" idx="11"/>
          </p:nvPr>
        </p:nvSpPr>
        <p:spPr>
          <a:xfrm>
            <a:off x="733778" y="1298448"/>
            <a:ext cx="9324622" cy="4302252"/>
          </a:xfrm>
        </p:spPr>
        <p:txBody>
          <a:bodyPr/>
          <a:lstStyle/>
          <a:p>
            <a:r>
              <a:rPr lang="en-US" sz="2800" dirty="0">
                <a:solidFill>
                  <a:schemeClr val="tx1"/>
                </a:solidFill>
              </a:rPr>
              <a:t>At least eight weeks are typically needed to convert from a conventional review to a virtual review.</a:t>
            </a:r>
          </a:p>
          <a:p>
            <a:r>
              <a:rPr lang="en-US" sz="2800" dirty="0">
                <a:solidFill>
                  <a:schemeClr val="tx1"/>
                </a:solidFill>
              </a:rPr>
              <a:t>The planning timeline involving the TC, the PEVs, the institution and its programs includes:</a:t>
            </a:r>
          </a:p>
          <a:p>
            <a:pPr lvl="1"/>
            <a:r>
              <a:rPr lang="en-US" dirty="0">
                <a:solidFill>
                  <a:schemeClr val="tx1"/>
                </a:solidFill>
              </a:rPr>
              <a:t>Setting the schedule to include virtual  interviews, meetings, and facility tours.</a:t>
            </a:r>
          </a:p>
          <a:p>
            <a:pPr lvl="1"/>
            <a:r>
              <a:rPr lang="en-US" dirty="0">
                <a:solidFill>
                  <a:schemeClr val="tx1"/>
                </a:solidFill>
              </a:rPr>
              <a:t>Providing electronic support materials and access for team review.</a:t>
            </a:r>
          </a:p>
          <a:p>
            <a:pPr lvl="1"/>
            <a:r>
              <a:rPr lang="en-US" dirty="0">
                <a:solidFill>
                  <a:schemeClr val="tx1"/>
                </a:solidFill>
              </a:rPr>
              <a:t>Configuration of IT hardware and testing.</a:t>
            </a:r>
          </a:p>
          <a:p>
            <a:endParaRPr lang="en-US" dirty="0"/>
          </a:p>
        </p:txBody>
      </p:sp>
      <p:sp>
        <p:nvSpPr>
          <p:cNvPr id="4" name="TextBox 3">
            <a:extLst>
              <a:ext uri="{FF2B5EF4-FFF2-40B4-BE49-F238E27FC236}">
                <a16:creationId xmlns:a16="http://schemas.microsoft.com/office/drawing/2014/main" id="{9403BBBC-BA57-1905-8626-682A82FB4F1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3061030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Virtual Visit Dates and Duration</a:t>
            </a:r>
          </a:p>
        </p:txBody>
      </p:sp>
      <p:sp>
        <p:nvSpPr>
          <p:cNvPr id="3" name="Text Placeholder 2"/>
          <p:cNvSpPr>
            <a:spLocks noGrp="1"/>
          </p:cNvSpPr>
          <p:nvPr>
            <p:ph type="body" sz="quarter" idx="11"/>
          </p:nvPr>
        </p:nvSpPr>
        <p:spPr>
          <a:xfrm>
            <a:off x="688622" y="1162756"/>
            <a:ext cx="9522178" cy="4628444"/>
          </a:xfrm>
        </p:spPr>
        <p:txBody>
          <a:bodyPr/>
          <a:lstStyle/>
          <a:p>
            <a:pPr algn="just"/>
            <a:r>
              <a:rPr lang="en-US" sz="2800" dirty="0">
                <a:solidFill>
                  <a:schemeClr val="tx1"/>
                </a:solidFill>
              </a:rPr>
              <a:t>Virtual visits may be extended beyond three days, but no longer than one week.</a:t>
            </a:r>
          </a:p>
          <a:p>
            <a:pPr lvl="1" algn="just"/>
            <a:r>
              <a:rPr lang="en-US" dirty="0">
                <a:solidFill>
                  <a:schemeClr val="tx1"/>
                </a:solidFill>
              </a:rPr>
              <a:t>Team members and institutions may be in multiple time zones.  Everyone will need to be flexible with the workday.</a:t>
            </a:r>
          </a:p>
          <a:p>
            <a:pPr lvl="1" algn="just"/>
            <a:r>
              <a:rPr lang="en-US" dirty="0">
                <a:solidFill>
                  <a:schemeClr val="tx1"/>
                </a:solidFill>
              </a:rPr>
              <a:t>Some activities may need additional time to complete in the virtual modality.</a:t>
            </a:r>
          </a:p>
          <a:p>
            <a:pPr marL="0" indent="0">
              <a:buNone/>
            </a:pPr>
            <a:endParaRPr lang="en-US" sz="2800" dirty="0"/>
          </a:p>
          <a:p>
            <a:endParaRPr lang="en-US" sz="2800" dirty="0"/>
          </a:p>
        </p:txBody>
      </p:sp>
      <p:sp>
        <p:nvSpPr>
          <p:cNvPr id="4" name="TextBox 3">
            <a:extLst>
              <a:ext uri="{FF2B5EF4-FFF2-40B4-BE49-F238E27FC236}">
                <a16:creationId xmlns:a16="http://schemas.microsoft.com/office/drawing/2014/main" id="{BEAFBA25-383C-6C42-1160-576A1FDD7421}"/>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135941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154" y="502920"/>
            <a:ext cx="10972800" cy="795528"/>
          </a:xfrm>
        </p:spPr>
        <p:txBody>
          <a:bodyPr/>
          <a:lstStyle/>
          <a:p>
            <a:r>
              <a:rPr lang="en-US" sz="3200" dirty="0"/>
              <a:t>Support Materials</a:t>
            </a:r>
          </a:p>
        </p:txBody>
      </p:sp>
      <p:sp>
        <p:nvSpPr>
          <p:cNvPr id="3" name="Text Placeholder 2"/>
          <p:cNvSpPr>
            <a:spLocks noGrp="1"/>
          </p:cNvSpPr>
          <p:nvPr>
            <p:ph type="body" sz="quarter" idx="11"/>
          </p:nvPr>
        </p:nvSpPr>
        <p:spPr>
          <a:xfrm>
            <a:off x="586154" y="1298448"/>
            <a:ext cx="9601200" cy="4645152"/>
          </a:xfrm>
        </p:spPr>
        <p:txBody>
          <a:bodyPr/>
          <a:lstStyle/>
          <a:p>
            <a:pPr algn="just"/>
            <a:r>
              <a:rPr lang="en-US" sz="2400" dirty="0">
                <a:solidFill>
                  <a:schemeClr val="tx1"/>
                </a:solidFill>
              </a:rPr>
              <a:t>Guided by APPM I.E.5.b. (2) – (8)</a:t>
            </a:r>
          </a:p>
          <a:p>
            <a:pPr algn="just"/>
            <a:r>
              <a:rPr lang="en-US" sz="2400" dirty="0">
                <a:solidFill>
                  <a:schemeClr val="tx1"/>
                </a:solidFill>
              </a:rPr>
              <a:t>Requirements are not different for virtual visits; however, the timing and methods of submission, organization, and presentation of materials may be different.</a:t>
            </a:r>
          </a:p>
          <a:p>
            <a:pPr algn="just"/>
            <a:r>
              <a:rPr lang="en-US" sz="2400" dirty="0">
                <a:solidFill>
                  <a:schemeClr val="tx1"/>
                </a:solidFill>
              </a:rPr>
              <a:t>The program must make materials available at least </a:t>
            </a:r>
            <a:r>
              <a:rPr lang="en-US" sz="2400" b="1" dirty="0">
                <a:solidFill>
                  <a:schemeClr val="tx1"/>
                </a:solidFill>
              </a:rPr>
              <a:t>one month </a:t>
            </a:r>
            <a:r>
              <a:rPr lang="en-US" sz="2400" dirty="0">
                <a:solidFill>
                  <a:schemeClr val="tx1"/>
                </a:solidFill>
              </a:rPr>
              <a:t>prior to the start date of the virtual visit.</a:t>
            </a:r>
          </a:p>
          <a:p>
            <a:pPr algn="just"/>
            <a:r>
              <a:rPr lang="en-US" sz="2400" dirty="0">
                <a:solidFill>
                  <a:schemeClr val="tx1"/>
                </a:solidFill>
              </a:rPr>
              <a:t>PEVs should work with the Team Chair and program to determine what materials will be required.</a:t>
            </a:r>
          </a:p>
          <a:p>
            <a:pPr algn="just"/>
            <a:r>
              <a:rPr lang="en-US" sz="2400" dirty="0">
                <a:solidFill>
                  <a:schemeClr val="tx1"/>
                </a:solidFill>
              </a:rPr>
              <a:t>Note, the APPM does NOT require access to textbooks.</a:t>
            </a:r>
          </a:p>
          <a:p>
            <a:endParaRPr lang="en-US" sz="2400" dirty="0"/>
          </a:p>
        </p:txBody>
      </p:sp>
      <p:sp>
        <p:nvSpPr>
          <p:cNvPr id="4" name="TextBox 3">
            <a:extLst>
              <a:ext uri="{FF2B5EF4-FFF2-40B4-BE49-F238E27FC236}">
                <a16:creationId xmlns:a16="http://schemas.microsoft.com/office/drawing/2014/main" id="{15C72D21-BBB8-EBC4-D3CF-CB7E7D297560}"/>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4121501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CC3E0-C28C-4736-AB99-882F1765A6C6}"/>
              </a:ext>
            </a:extLst>
          </p:cNvPr>
          <p:cNvSpPr>
            <a:spLocks noGrp="1"/>
          </p:cNvSpPr>
          <p:nvPr>
            <p:ph type="title"/>
          </p:nvPr>
        </p:nvSpPr>
        <p:spPr/>
        <p:txBody>
          <a:bodyPr/>
          <a:lstStyle/>
          <a:p>
            <a:r>
              <a:rPr lang="en-US" sz="3200" dirty="0"/>
              <a:t>Support Materials</a:t>
            </a:r>
          </a:p>
        </p:txBody>
      </p:sp>
      <p:sp>
        <p:nvSpPr>
          <p:cNvPr id="3" name="Text Placeholder 2">
            <a:extLst>
              <a:ext uri="{FF2B5EF4-FFF2-40B4-BE49-F238E27FC236}">
                <a16:creationId xmlns:a16="http://schemas.microsoft.com/office/drawing/2014/main" id="{6CD99A58-4EB3-414A-84B4-FFCAB0254F96}"/>
              </a:ext>
            </a:extLst>
          </p:cNvPr>
          <p:cNvSpPr>
            <a:spLocks noGrp="1"/>
          </p:cNvSpPr>
          <p:nvPr>
            <p:ph type="body" sz="quarter" idx="11"/>
          </p:nvPr>
        </p:nvSpPr>
        <p:spPr>
          <a:xfrm>
            <a:off x="609600" y="1298448"/>
            <a:ext cx="10972800" cy="4343400"/>
          </a:xfrm>
        </p:spPr>
        <p:txBody>
          <a:bodyPr/>
          <a:lstStyle/>
          <a:p>
            <a:pPr algn="just"/>
            <a:r>
              <a:rPr lang="en-US" sz="2400" dirty="0">
                <a:solidFill>
                  <a:schemeClr val="tx1"/>
                </a:solidFill>
              </a:rPr>
              <a:t>If an institutional system is used to provide access to evidence and documentation, the PEV should be given access to the network and any required software.</a:t>
            </a:r>
          </a:p>
          <a:p>
            <a:r>
              <a:rPr lang="en-US" sz="2400" dirty="0">
                <a:solidFill>
                  <a:schemeClr val="tx1"/>
                </a:solidFill>
              </a:rPr>
              <a:t>Guidance or training materials on the institutional system must be provided so that the team members can efficiently find evidence and documentation. </a:t>
            </a:r>
          </a:p>
          <a:p>
            <a:r>
              <a:rPr lang="en-US" sz="2400" dirty="0">
                <a:solidFill>
                  <a:schemeClr val="tx1"/>
                </a:solidFill>
              </a:rPr>
              <a:t>Timeliness and testing are critical for the team to be able to conduct its work.</a:t>
            </a:r>
          </a:p>
          <a:p>
            <a:r>
              <a:rPr lang="en-US" sz="2400" dirty="0">
                <a:solidFill>
                  <a:schemeClr val="tx1"/>
                </a:solidFill>
              </a:rPr>
              <a:t>Translation will be needed where the language of instruction is not English (follows APPM I.D.1.g.).</a:t>
            </a:r>
          </a:p>
          <a:p>
            <a:endParaRPr lang="en-US" dirty="0"/>
          </a:p>
        </p:txBody>
      </p:sp>
      <p:sp>
        <p:nvSpPr>
          <p:cNvPr id="4" name="TextBox 3">
            <a:extLst>
              <a:ext uri="{FF2B5EF4-FFF2-40B4-BE49-F238E27FC236}">
                <a16:creationId xmlns:a16="http://schemas.microsoft.com/office/drawing/2014/main" id="{E18C0503-FC5D-3065-AF65-9DA16128DC63}"/>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102244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Communication</a:t>
            </a:r>
            <a:br>
              <a:rPr lang="en-US" dirty="0"/>
            </a:br>
            <a:endParaRPr lang="en-US" dirty="0"/>
          </a:p>
        </p:txBody>
      </p:sp>
      <p:sp>
        <p:nvSpPr>
          <p:cNvPr id="2" name="Text Placeholder 1"/>
          <p:cNvSpPr>
            <a:spLocks noGrp="1"/>
          </p:cNvSpPr>
          <p:nvPr>
            <p:ph type="body" sz="quarter" idx="11"/>
          </p:nvPr>
        </p:nvSpPr>
        <p:spPr>
          <a:xfrm>
            <a:off x="609600" y="1248229"/>
            <a:ext cx="10972800" cy="4695371"/>
          </a:xfrm>
        </p:spPr>
        <p:txBody>
          <a:bodyPr/>
          <a:lstStyle/>
          <a:p>
            <a:pPr marL="419100" indent="-382588">
              <a:spcAft>
                <a:spcPts val="1200"/>
              </a:spcAft>
              <a:buSzPct val="80000"/>
              <a:buFontTx/>
              <a:buChar char="•"/>
            </a:pPr>
            <a:r>
              <a:rPr lang="en-US" sz="2400" dirty="0">
                <a:solidFill>
                  <a:schemeClr val="tx1"/>
                </a:solidFill>
              </a:rPr>
              <a:t>Maintain open line of communication with the institution program chair; you cannot communicate too much!  Copy team chair and institutional leadership on all correspondence, as specified by the TC.</a:t>
            </a:r>
          </a:p>
          <a:p>
            <a:pPr marL="419100" indent="-382588">
              <a:spcAft>
                <a:spcPts val="1200"/>
              </a:spcAft>
              <a:buSzPct val="80000"/>
              <a:buFontTx/>
              <a:buChar char="•"/>
            </a:pPr>
            <a:r>
              <a:rPr lang="en-US" sz="2400" dirty="0">
                <a:solidFill>
                  <a:schemeClr val="tx1"/>
                </a:solidFill>
              </a:rPr>
              <a:t>Identify shortcomings, especially potential deficiencies, as soon as possible and communicate the issues to the program.</a:t>
            </a:r>
          </a:p>
          <a:p>
            <a:pPr marL="419100" indent="-382588">
              <a:spcAft>
                <a:spcPts val="1200"/>
              </a:spcAft>
              <a:buSzPct val="80000"/>
              <a:buFontTx/>
              <a:buChar char="•"/>
            </a:pPr>
            <a:r>
              <a:rPr lang="en-US" sz="2400" dirty="0">
                <a:solidFill>
                  <a:schemeClr val="tx1"/>
                </a:solidFill>
              </a:rPr>
              <a:t>Keep the program chair informed – no surprises at debriefing.</a:t>
            </a:r>
          </a:p>
          <a:p>
            <a:pPr marL="419100" indent="-382588">
              <a:spcAft>
                <a:spcPts val="1200"/>
              </a:spcAft>
              <a:buSzPct val="80000"/>
              <a:buFontTx/>
              <a:buChar char="•"/>
            </a:pPr>
            <a:r>
              <a:rPr lang="en-US" sz="2400" dirty="0">
                <a:solidFill>
                  <a:schemeClr val="tx1"/>
                </a:solidFill>
              </a:rPr>
              <a:t>Do not discuss the recommended accreditation action (NGR, IR, IV, etc.) with anyone except team members.</a:t>
            </a:r>
          </a:p>
          <a:p>
            <a:pPr marL="419100" indent="-382588">
              <a:spcAft>
                <a:spcPts val="1200"/>
              </a:spcAft>
              <a:buSzPct val="80000"/>
              <a:buFontTx/>
              <a:buChar char="•"/>
            </a:pPr>
            <a:r>
              <a:rPr lang="en-US" sz="2400" dirty="0">
                <a:solidFill>
                  <a:schemeClr val="tx1"/>
                </a:solidFill>
              </a:rPr>
              <a:t>Be mindful of time zones and business days when communicating with institutional personnel and team members.</a:t>
            </a:r>
          </a:p>
        </p:txBody>
      </p:sp>
    </p:spTree>
    <p:extLst>
      <p:ext uri="{BB962C8B-B14F-4D97-AF65-F5344CB8AC3E}">
        <p14:creationId xmlns:p14="http://schemas.microsoft.com/office/powerpoint/2010/main" val="21104700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Facility Tours</a:t>
            </a:r>
          </a:p>
        </p:txBody>
      </p:sp>
      <p:sp>
        <p:nvSpPr>
          <p:cNvPr id="3" name="Text Placeholder 2"/>
          <p:cNvSpPr>
            <a:spLocks noGrp="1"/>
          </p:cNvSpPr>
          <p:nvPr>
            <p:ph type="body" sz="quarter" idx="11"/>
          </p:nvPr>
        </p:nvSpPr>
        <p:spPr>
          <a:xfrm>
            <a:off x="722489" y="1298448"/>
            <a:ext cx="9716911" cy="4645152"/>
          </a:xfrm>
        </p:spPr>
        <p:txBody>
          <a:bodyPr/>
          <a:lstStyle/>
          <a:p>
            <a:pPr algn="just"/>
            <a:r>
              <a:rPr lang="en-US" sz="2400" dirty="0">
                <a:solidFill>
                  <a:schemeClr val="tx1"/>
                </a:solidFill>
              </a:rPr>
              <a:t>Correlate with the equipment list from the Self-Study Report.</a:t>
            </a:r>
          </a:p>
          <a:p>
            <a:pPr algn="just"/>
            <a:r>
              <a:rPr lang="en-US" sz="2400" dirty="0">
                <a:solidFill>
                  <a:schemeClr val="tx1"/>
                </a:solidFill>
              </a:rPr>
              <a:t>Programs should provide annotated photographs.</a:t>
            </a:r>
          </a:p>
          <a:p>
            <a:pPr algn="just"/>
            <a:r>
              <a:rPr lang="en-US" sz="2400" dirty="0">
                <a:solidFill>
                  <a:schemeClr val="tx1"/>
                </a:solidFill>
              </a:rPr>
              <a:t>Programs should provide narrated, recorded videos.</a:t>
            </a:r>
          </a:p>
          <a:p>
            <a:pPr lvl="1" algn="just"/>
            <a:r>
              <a:rPr lang="en-US" sz="2000" dirty="0">
                <a:solidFill>
                  <a:schemeClr val="tx1"/>
                </a:solidFill>
              </a:rPr>
              <a:t>Cover laboratories, classrooms, library, and computing services</a:t>
            </a:r>
          </a:p>
          <a:p>
            <a:pPr lvl="1" algn="just"/>
            <a:r>
              <a:rPr lang="en-US" sz="2000" dirty="0">
                <a:solidFill>
                  <a:schemeClr val="tx1"/>
                </a:solidFill>
              </a:rPr>
              <a:t>Short videos (10 minutes per lab; one video per lab or other location)</a:t>
            </a:r>
          </a:p>
          <a:p>
            <a:pPr lvl="1" algn="just"/>
            <a:r>
              <a:rPr lang="en-US" sz="2000" dirty="0">
                <a:solidFill>
                  <a:schemeClr val="tx1"/>
                </a:solidFill>
              </a:rPr>
              <a:t>Smartphone quality will suffice – need audio and video</a:t>
            </a:r>
          </a:p>
          <a:p>
            <a:pPr lvl="1" algn="just"/>
            <a:r>
              <a:rPr lang="en-US" sz="2000" dirty="0">
                <a:solidFill>
                  <a:schemeClr val="tx1"/>
                </a:solidFill>
              </a:rPr>
              <a:t>Include name, location, signage, general layout, safety, courses supported, instructional equipment, etc.</a:t>
            </a:r>
          </a:p>
          <a:p>
            <a:pPr lvl="1" algn="just"/>
            <a:r>
              <a:rPr lang="en-US" sz="2000" dirty="0">
                <a:solidFill>
                  <a:schemeClr val="tx1"/>
                </a:solidFill>
              </a:rPr>
              <a:t>Request a sample video in advance to verify usability by team</a:t>
            </a:r>
          </a:p>
          <a:p>
            <a:pPr algn="just"/>
            <a:r>
              <a:rPr lang="en-US" sz="2400" dirty="0">
                <a:solidFill>
                  <a:schemeClr val="tx1"/>
                </a:solidFill>
              </a:rPr>
              <a:t>You may request a live video walkthrough during the virtual visit, if you need more information.</a:t>
            </a:r>
          </a:p>
          <a:p>
            <a:endParaRPr lang="en-US" sz="2400" dirty="0"/>
          </a:p>
        </p:txBody>
      </p:sp>
      <p:sp>
        <p:nvSpPr>
          <p:cNvPr id="4" name="TextBox 3">
            <a:extLst>
              <a:ext uri="{FF2B5EF4-FFF2-40B4-BE49-F238E27FC236}">
                <a16:creationId xmlns:a16="http://schemas.microsoft.com/office/drawing/2014/main" id="{D7A894EE-6A5F-5C6F-3CED-DEB30B9F2462}"/>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79533944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Interviews</a:t>
            </a:r>
          </a:p>
        </p:txBody>
      </p:sp>
      <p:sp>
        <p:nvSpPr>
          <p:cNvPr id="3" name="Text Placeholder 2"/>
          <p:cNvSpPr>
            <a:spLocks noGrp="1"/>
          </p:cNvSpPr>
          <p:nvPr>
            <p:ph type="body" sz="quarter" idx="11"/>
          </p:nvPr>
        </p:nvSpPr>
        <p:spPr>
          <a:xfrm>
            <a:off x="699911" y="1298448"/>
            <a:ext cx="8991485" cy="4340352"/>
          </a:xfrm>
        </p:spPr>
        <p:txBody>
          <a:bodyPr/>
          <a:lstStyle/>
          <a:p>
            <a:pPr marL="0" indent="0">
              <a:buNone/>
            </a:pPr>
            <a:r>
              <a:rPr lang="en-US" sz="2800" b="1" dirty="0">
                <a:solidFill>
                  <a:schemeClr val="tx1"/>
                </a:solidFill>
              </a:rPr>
              <a:t>Programs should:</a:t>
            </a:r>
          </a:p>
          <a:p>
            <a:pPr algn="just"/>
            <a:r>
              <a:rPr lang="en-US" sz="2400" dirty="0">
                <a:solidFill>
                  <a:schemeClr val="tx1"/>
                </a:solidFill>
              </a:rPr>
              <a:t>Provide a private, well-connected, and suitably equipped location for one-on-one interviews.</a:t>
            </a:r>
          </a:p>
          <a:p>
            <a:pPr algn="just"/>
            <a:r>
              <a:rPr lang="en-US" sz="2400" dirty="0">
                <a:solidFill>
                  <a:schemeClr val="tx1"/>
                </a:solidFill>
              </a:rPr>
              <a:t>For group interviews, establish participant location(s), IT requirements, and A/V hardware as needed to have a productive meeting.</a:t>
            </a:r>
          </a:p>
          <a:p>
            <a:pPr algn="just"/>
            <a:r>
              <a:rPr lang="en-US" sz="2400" dirty="0">
                <a:solidFill>
                  <a:schemeClr val="tx1"/>
                </a:solidFill>
              </a:rPr>
              <a:t>Testing is critical in all interview locations.</a:t>
            </a:r>
          </a:p>
          <a:p>
            <a:pPr algn="just"/>
            <a:r>
              <a:rPr lang="en-US" sz="2400" dirty="0">
                <a:solidFill>
                  <a:schemeClr val="tx1"/>
                </a:solidFill>
              </a:rPr>
              <a:t>Need to have institutional IT staff available for set up, testing, and troubleshooting during the virtual visit period.</a:t>
            </a:r>
          </a:p>
        </p:txBody>
      </p:sp>
      <p:sp>
        <p:nvSpPr>
          <p:cNvPr id="4" name="TextBox 3">
            <a:extLst>
              <a:ext uri="{FF2B5EF4-FFF2-40B4-BE49-F238E27FC236}">
                <a16:creationId xmlns:a16="http://schemas.microsoft.com/office/drawing/2014/main" id="{EBC8A631-A47F-CC81-51EA-2DFFCE98B2DA}"/>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02818613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Exit Meeting</a:t>
            </a:r>
          </a:p>
        </p:txBody>
      </p:sp>
      <p:sp>
        <p:nvSpPr>
          <p:cNvPr id="3" name="Text Placeholder 2"/>
          <p:cNvSpPr>
            <a:spLocks noGrp="1"/>
          </p:cNvSpPr>
          <p:nvPr>
            <p:ph type="body" sz="quarter" idx="11"/>
          </p:nvPr>
        </p:nvSpPr>
        <p:spPr>
          <a:xfrm>
            <a:off x="296966" y="1417268"/>
            <a:ext cx="9951156" cy="4489010"/>
          </a:xfrm>
        </p:spPr>
        <p:txBody>
          <a:bodyPr/>
          <a:lstStyle/>
          <a:p>
            <a:pPr lvl="1" algn="just"/>
            <a:r>
              <a:rPr lang="en-US" dirty="0">
                <a:solidFill>
                  <a:schemeClr val="tx1"/>
                </a:solidFill>
              </a:rPr>
              <a:t>Similar to exit meetings conducted for conventional reviews, but may be abbreviated in duration.</a:t>
            </a:r>
          </a:p>
          <a:p>
            <a:pPr lvl="1" algn="just"/>
            <a:r>
              <a:rPr lang="en-US" dirty="0">
                <a:solidFill>
                  <a:schemeClr val="tx1"/>
                </a:solidFill>
              </a:rPr>
              <a:t>Team Chair will send program audit to dean via e-mail after the exit meeting.</a:t>
            </a:r>
          </a:p>
          <a:p>
            <a:endParaRPr lang="en-US" sz="2400" dirty="0"/>
          </a:p>
        </p:txBody>
      </p:sp>
      <p:sp>
        <p:nvSpPr>
          <p:cNvPr id="4" name="TextBox 3">
            <a:extLst>
              <a:ext uri="{FF2B5EF4-FFF2-40B4-BE49-F238E27FC236}">
                <a16:creationId xmlns:a16="http://schemas.microsoft.com/office/drawing/2014/main" id="{1275C5D2-AC2D-D6BE-5A30-3336F490496C}"/>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36166105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Information Technology</a:t>
            </a:r>
          </a:p>
        </p:txBody>
      </p:sp>
      <p:sp>
        <p:nvSpPr>
          <p:cNvPr id="3" name="Text Placeholder 2"/>
          <p:cNvSpPr>
            <a:spLocks noGrp="1"/>
          </p:cNvSpPr>
          <p:nvPr>
            <p:ph type="body" sz="quarter" idx="11"/>
          </p:nvPr>
        </p:nvSpPr>
        <p:spPr>
          <a:xfrm>
            <a:off x="722489" y="1298448"/>
            <a:ext cx="9987761" cy="4846858"/>
          </a:xfrm>
        </p:spPr>
        <p:txBody>
          <a:bodyPr/>
          <a:lstStyle/>
          <a:p>
            <a:pPr marL="0" indent="0" algn="just">
              <a:buNone/>
            </a:pPr>
            <a:r>
              <a:rPr lang="en-US" sz="2400" b="1" dirty="0">
                <a:solidFill>
                  <a:schemeClr val="tx1"/>
                </a:solidFill>
              </a:rPr>
              <a:t>Programs/Institution should:</a:t>
            </a:r>
          </a:p>
          <a:p>
            <a:pPr algn="just"/>
            <a:r>
              <a:rPr lang="en-US" sz="2400" dirty="0">
                <a:solidFill>
                  <a:schemeClr val="tx1"/>
                </a:solidFill>
              </a:rPr>
              <a:t>Identify all personnel involved in the review.</a:t>
            </a:r>
          </a:p>
          <a:p>
            <a:pPr algn="just"/>
            <a:r>
              <a:rPr lang="en-US" sz="2400" dirty="0">
                <a:solidFill>
                  <a:schemeClr val="tx1"/>
                </a:solidFill>
              </a:rPr>
              <a:t>Identify the IT point-of-contact for the team. </a:t>
            </a:r>
          </a:p>
          <a:p>
            <a:pPr algn="just"/>
            <a:r>
              <a:rPr lang="en-US" sz="2400" dirty="0">
                <a:solidFill>
                  <a:schemeClr val="tx1"/>
                </a:solidFill>
              </a:rPr>
              <a:t>Zoom is the default ABET videoconferencing platform.</a:t>
            </a:r>
          </a:p>
          <a:p>
            <a:pPr lvl="1" algn="just"/>
            <a:r>
              <a:rPr lang="en-US" sz="2400" dirty="0">
                <a:solidFill>
                  <a:schemeClr val="tx1"/>
                </a:solidFill>
              </a:rPr>
              <a:t>Team chair and PEVs will set up meetings.  </a:t>
            </a:r>
          </a:p>
          <a:p>
            <a:pPr lvl="2" algn="just"/>
            <a:r>
              <a:rPr lang="en-US" sz="2000" dirty="0">
                <a:solidFill>
                  <a:schemeClr val="tx1"/>
                </a:solidFill>
              </a:rPr>
              <a:t>TC has license  </a:t>
            </a:r>
          </a:p>
          <a:p>
            <a:pPr lvl="2" algn="just"/>
            <a:r>
              <a:rPr lang="en-US" sz="2000" dirty="0">
                <a:solidFill>
                  <a:schemeClr val="tx1"/>
                </a:solidFill>
              </a:rPr>
              <a:t>ABET will reimburse for one month of Zoom license for PEVs, as required</a:t>
            </a:r>
          </a:p>
          <a:p>
            <a:pPr lvl="1" algn="just"/>
            <a:r>
              <a:rPr lang="en-US" sz="2400" dirty="0">
                <a:solidFill>
                  <a:schemeClr val="tx1"/>
                </a:solidFill>
              </a:rPr>
              <a:t>Programs need to provide support at the institution.</a:t>
            </a:r>
          </a:p>
          <a:p>
            <a:pPr algn="just"/>
            <a:r>
              <a:rPr lang="en-US" sz="2400" dirty="0">
                <a:solidFill>
                  <a:schemeClr val="tx1"/>
                </a:solidFill>
              </a:rPr>
              <a:t>If requirements at the institution necessitate use of an alternative videoconferencing platform, the institution will need to provide access, set up meetings, and provide training and support to the team.</a:t>
            </a:r>
          </a:p>
          <a:p>
            <a:endParaRPr lang="en-US" sz="2000" dirty="0"/>
          </a:p>
        </p:txBody>
      </p:sp>
      <p:sp>
        <p:nvSpPr>
          <p:cNvPr id="4" name="TextBox 3">
            <a:extLst>
              <a:ext uri="{FF2B5EF4-FFF2-40B4-BE49-F238E27FC236}">
                <a16:creationId xmlns:a16="http://schemas.microsoft.com/office/drawing/2014/main" id="{2A0FB16B-10C9-7AE0-A99F-CA3FC9919AA9}"/>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35911590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Information Technology</a:t>
            </a:r>
          </a:p>
        </p:txBody>
      </p:sp>
      <p:sp>
        <p:nvSpPr>
          <p:cNvPr id="3" name="Text Placeholder 2"/>
          <p:cNvSpPr>
            <a:spLocks noGrp="1"/>
          </p:cNvSpPr>
          <p:nvPr>
            <p:ph type="body" sz="quarter" idx="11"/>
          </p:nvPr>
        </p:nvSpPr>
        <p:spPr>
          <a:xfrm>
            <a:off x="767644" y="1298448"/>
            <a:ext cx="9443156" cy="4416552"/>
          </a:xfrm>
        </p:spPr>
        <p:txBody>
          <a:bodyPr/>
          <a:lstStyle/>
          <a:p>
            <a:pPr marL="0" indent="0">
              <a:buNone/>
            </a:pPr>
            <a:r>
              <a:rPr lang="en-US" sz="2400" b="1" dirty="0">
                <a:solidFill>
                  <a:schemeClr val="tx1"/>
                </a:solidFill>
              </a:rPr>
              <a:t>Institutions:</a:t>
            </a:r>
          </a:p>
          <a:p>
            <a:pPr algn="just"/>
            <a:r>
              <a:rPr lang="en-US" sz="2400" dirty="0">
                <a:solidFill>
                  <a:schemeClr val="tx1"/>
                </a:solidFill>
              </a:rPr>
              <a:t>Need to establish and test minimum IT requirements.</a:t>
            </a:r>
          </a:p>
          <a:p>
            <a:pPr lvl="1" algn="just"/>
            <a:r>
              <a:rPr lang="en-US" sz="2400" dirty="0">
                <a:solidFill>
                  <a:schemeClr val="tx1"/>
                </a:solidFill>
              </a:rPr>
              <a:t>Bandwidth, wired and wireless connectivity, and security. Wired (ethernet) connectivity is always preferable.</a:t>
            </a:r>
          </a:p>
          <a:p>
            <a:pPr lvl="1" algn="just"/>
            <a:r>
              <a:rPr lang="en-US" sz="2400" dirty="0">
                <a:solidFill>
                  <a:schemeClr val="tx1"/>
                </a:solidFill>
              </a:rPr>
              <a:t>Identify headset and microphone requirements for one-on-one and group interviews.  Provide A/V hardware, training, and support to all institutional participants.</a:t>
            </a:r>
          </a:p>
          <a:p>
            <a:pPr algn="just"/>
            <a:r>
              <a:rPr lang="en-US" sz="2400" dirty="0">
                <a:solidFill>
                  <a:schemeClr val="tx1"/>
                </a:solidFill>
              </a:rPr>
              <a:t>Establish backup plans.</a:t>
            </a:r>
          </a:p>
        </p:txBody>
      </p:sp>
      <p:sp>
        <p:nvSpPr>
          <p:cNvPr id="4" name="TextBox 3">
            <a:extLst>
              <a:ext uri="{FF2B5EF4-FFF2-40B4-BE49-F238E27FC236}">
                <a16:creationId xmlns:a16="http://schemas.microsoft.com/office/drawing/2014/main" id="{8C473C25-E94B-99DD-033A-47B994278338}"/>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23754878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Planning and Next Steps</a:t>
            </a:r>
          </a:p>
        </p:txBody>
      </p:sp>
      <p:sp>
        <p:nvSpPr>
          <p:cNvPr id="3" name="Text Placeholder 2"/>
          <p:cNvSpPr>
            <a:spLocks noGrp="1"/>
          </p:cNvSpPr>
          <p:nvPr>
            <p:ph type="body" sz="quarter" idx="11"/>
          </p:nvPr>
        </p:nvSpPr>
        <p:spPr>
          <a:xfrm>
            <a:off x="699911" y="1196622"/>
            <a:ext cx="10182354" cy="4746978"/>
          </a:xfrm>
        </p:spPr>
        <p:txBody>
          <a:bodyPr/>
          <a:lstStyle/>
          <a:p>
            <a:r>
              <a:rPr lang="en-US" sz="2400" dirty="0">
                <a:solidFill>
                  <a:schemeClr val="tx1"/>
                </a:solidFill>
              </a:rPr>
              <a:t>The TC will provide institutions with explicit and detailed guidance on all critical areas of the review identified in the previous slides.</a:t>
            </a:r>
          </a:p>
          <a:p>
            <a:r>
              <a:rPr lang="en-US" sz="2400" dirty="0">
                <a:solidFill>
                  <a:schemeClr val="tx1"/>
                </a:solidFill>
              </a:rPr>
              <a:t>Communicate early and often with the program to assure the visit will be trouble-free and productive.</a:t>
            </a:r>
          </a:p>
          <a:p>
            <a:r>
              <a:rPr lang="en-US" sz="2400" dirty="0">
                <a:solidFill>
                  <a:schemeClr val="tx1"/>
                </a:solidFill>
              </a:rPr>
              <a:t>ABET Adjunct Accreditation Directors, HQ Staff, and the ABET IT group will also be available to teams to support virtual visits.</a:t>
            </a:r>
          </a:p>
          <a:p>
            <a:r>
              <a:rPr lang="en-US" sz="2400" dirty="0">
                <a:solidFill>
                  <a:schemeClr val="tx1"/>
                </a:solidFill>
              </a:rPr>
              <a:t>Finally, if you have questions, reach out to your team chair! </a:t>
            </a:r>
          </a:p>
        </p:txBody>
      </p:sp>
      <p:sp>
        <p:nvSpPr>
          <p:cNvPr id="4" name="TextBox 3">
            <a:extLst>
              <a:ext uri="{FF2B5EF4-FFF2-40B4-BE49-F238E27FC236}">
                <a16:creationId xmlns:a16="http://schemas.microsoft.com/office/drawing/2014/main" id="{F0FE9141-1050-E633-7A64-3BDAA66085AB}"/>
              </a:ext>
            </a:extLst>
          </p:cNvPr>
          <p:cNvSpPr txBox="1"/>
          <p:nvPr/>
        </p:nvSpPr>
        <p:spPr>
          <a:xfrm>
            <a:off x="8876370" y="201168"/>
            <a:ext cx="3063852" cy="461665"/>
          </a:xfrm>
          <a:prstGeom prst="rect">
            <a:avLst/>
          </a:prstGeom>
          <a:noFill/>
        </p:spPr>
        <p:txBody>
          <a:bodyPr wrap="none" rtlCol="0">
            <a:spAutoFit/>
          </a:bodyPr>
          <a:lstStyle/>
          <a:p>
            <a:r>
              <a:rPr lang="en-US" sz="2400" dirty="0">
                <a:solidFill>
                  <a:srgbClr val="FF0000"/>
                </a:solidFill>
              </a:rPr>
              <a:t>Applies to Virtual Visits</a:t>
            </a:r>
          </a:p>
        </p:txBody>
      </p:sp>
    </p:spTree>
    <p:extLst>
      <p:ext uri="{BB962C8B-B14F-4D97-AF65-F5344CB8AC3E}">
        <p14:creationId xmlns:p14="http://schemas.microsoft.com/office/powerpoint/2010/main" val="1548322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4058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Consistency:  Goals for the Team</a:t>
            </a:r>
            <a:br>
              <a:rPr lang="en-US" dirty="0"/>
            </a:br>
            <a:endParaRPr lang="en-US" dirty="0"/>
          </a:p>
        </p:txBody>
      </p:sp>
      <p:sp>
        <p:nvSpPr>
          <p:cNvPr id="2" name="Text Placeholder 1"/>
          <p:cNvSpPr>
            <a:spLocks noGrp="1"/>
          </p:cNvSpPr>
          <p:nvPr>
            <p:ph type="body" sz="quarter" idx="11"/>
          </p:nvPr>
        </p:nvSpPr>
        <p:spPr/>
        <p:txBody>
          <a:bodyPr/>
          <a:lstStyle/>
          <a:p>
            <a:pPr marL="419100" indent="-382588">
              <a:lnSpc>
                <a:spcPct val="80000"/>
              </a:lnSpc>
              <a:spcBef>
                <a:spcPct val="0"/>
              </a:spcBef>
              <a:spcAft>
                <a:spcPts val="1200"/>
              </a:spcAft>
            </a:pPr>
            <a:r>
              <a:rPr lang="en-US" sz="2400" dirty="0">
                <a:solidFill>
                  <a:schemeClr val="tx1"/>
                </a:solidFill>
              </a:rPr>
              <a:t>Consistency across all programs at institution</a:t>
            </a:r>
          </a:p>
          <a:p>
            <a:pPr marL="914400" indent="-382588">
              <a:lnSpc>
                <a:spcPct val="80000"/>
              </a:lnSpc>
              <a:spcBef>
                <a:spcPct val="0"/>
              </a:spcBef>
              <a:spcAft>
                <a:spcPts val="1200"/>
              </a:spcAft>
              <a:buNone/>
            </a:pPr>
            <a:r>
              <a:rPr lang="en-US" sz="2400" dirty="0">
                <a:solidFill>
                  <a:schemeClr val="tx1"/>
                </a:solidFill>
              </a:rPr>
              <a:t>	- depth and completeness of evaluation</a:t>
            </a:r>
          </a:p>
          <a:p>
            <a:pPr marL="914400" indent="-382588">
              <a:lnSpc>
                <a:spcPct val="80000"/>
              </a:lnSpc>
              <a:spcBef>
                <a:spcPct val="0"/>
              </a:spcBef>
              <a:spcAft>
                <a:spcPts val="1200"/>
              </a:spcAft>
              <a:buNone/>
            </a:pPr>
            <a:r>
              <a:rPr lang="en-US" sz="2400" dirty="0">
                <a:solidFill>
                  <a:schemeClr val="tx1"/>
                </a:solidFill>
              </a:rPr>
              <a:t>	- identification of shortcomings </a:t>
            </a:r>
          </a:p>
          <a:p>
            <a:pPr marL="419100" indent="-382588">
              <a:lnSpc>
                <a:spcPct val="80000"/>
              </a:lnSpc>
              <a:spcBef>
                <a:spcPct val="0"/>
              </a:spcBef>
              <a:spcAft>
                <a:spcPts val="1200"/>
              </a:spcAft>
            </a:pPr>
            <a:r>
              <a:rPr lang="en-US" sz="2400" dirty="0">
                <a:solidFill>
                  <a:schemeClr val="tx1"/>
                </a:solidFill>
              </a:rPr>
              <a:t>Consistency in assignment of appropriate levels of shortcoming</a:t>
            </a:r>
          </a:p>
          <a:p>
            <a:pPr marL="914400" indent="-382588">
              <a:lnSpc>
                <a:spcPct val="80000"/>
              </a:lnSpc>
              <a:spcBef>
                <a:spcPct val="0"/>
              </a:spcBef>
              <a:spcAft>
                <a:spcPts val="1200"/>
              </a:spcAft>
              <a:buNone/>
            </a:pPr>
            <a:r>
              <a:rPr lang="en-US" sz="2400" dirty="0">
                <a:solidFill>
                  <a:schemeClr val="tx1"/>
                </a:solidFill>
              </a:rPr>
              <a:t>	- deficiency, weakness or concern</a:t>
            </a:r>
          </a:p>
          <a:p>
            <a:pPr marL="419100" indent="-382588">
              <a:lnSpc>
                <a:spcPct val="80000"/>
              </a:lnSpc>
              <a:spcBef>
                <a:spcPct val="0"/>
              </a:spcBef>
              <a:spcAft>
                <a:spcPts val="1200"/>
              </a:spcAft>
            </a:pPr>
            <a:r>
              <a:rPr lang="en-US" sz="2400" dirty="0">
                <a:solidFill>
                  <a:schemeClr val="tx1"/>
                </a:solidFill>
              </a:rPr>
              <a:t>Consistent recommendations on interim actions</a:t>
            </a:r>
          </a:p>
          <a:p>
            <a:pPr marL="914400" indent="-382588">
              <a:lnSpc>
                <a:spcPct val="80000"/>
              </a:lnSpc>
              <a:spcBef>
                <a:spcPct val="0"/>
              </a:spcBef>
              <a:spcAft>
                <a:spcPts val="1200"/>
              </a:spcAft>
              <a:buNone/>
            </a:pPr>
            <a:r>
              <a:rPr lang="en-US" sz="2400" dirty="0">
                <a:solidFill>
                  <a:schemeClr val="tx1"/>
                </a:solidFill>
              </a:rPr>
              <a:t>	- IR or IV</a:t>
            </a:r>
          </a:p>
          <a:p>
            <a:pPr marL="0" indent="-382588">
              <a:lnSpc>
                <a:spcPct val="80000"/>
              </a:lnSpc>
              <a:spcBef>
                <a:spcPct val="0"/>
              </a:spcBef>
              <a:spcAft>
                <a:spcPts val="1200"/>
              </a:spcAft>
            </a:pPr>
            <a:r>
              <a:rPr lang="en-US" sz="2400" dirty="0">
                <a:solidFill>
                  <a:schemeClr val="tx1"/>
                </a:solidFill>
              </a:rPr>
              <a:t>All decisions are </a:t>
            </a:r>
            <a:r>
              <a:rPr lang="en-US" sz="2400" b="1" u="sng" dirty="0">
                <a:solidFill>
                  <a:srgbClr val="C00000"/>
                </a:solidFill>
              </a:rPr>
              <a:t>team-based</a:t>
            </a:r>
            <a:r>
              <a:rPr lang="en-US" sz="2400" dirty="0">
                <a:solidFill>
                  <a:schemeClr val="tx1"/>
                </a:solidFill>
              </a:rPr>
              <a:t> decisions!</a:t>
            </a:r>
          </a:p>
          <a:p>
            <a:endParaRPr lang="en-US" dirty="0"/>
          </a:p>
        </p:txBody>
      </p:sp>
    </p:spTree>
    <p:extLst>
      <p:ext uri="{BB962C8B-B14F-4D97-AF65-F5344CB8AC3E}">
        <p14:creationId xmlns:p14="http://schemas.microsoft.com/office/powerpoint/2010/main" val="2603264867"/>
      </p:ext>
    </p:extLst>
  </p:cSld>
  <p:clrMapOvr>
    <a:masterClrMapping/>
  </p:clrMapOvr>
</p:sld>
</file>

<file path=ppt/theme/theme1.xml><?xml version="1.0" encoding="utf-8"?>
<a:theme xmlns:a="http://schemas.openxmlformats.org/drawingml/2006/main" name="ABET_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BET_PPT_Template_defaultfont_keryl's version" id="{B3062FAA-CBEC-4579-B082-D3BE3F1866FE}" vid="{01F446C0-F9E3-4401-926D-DAC29B48DF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ABET_PPT_Template_v2</Template>
  <TotalTime>7846</TotalTime>
  <Words>6653</Words>
  <Application>Microsoft Office PowerPoint</Application>
  <PresentationFormat>Widescreen</PresentationFormat>
  <Paragraphs>522</Paragraphs>
  <Slides>86</Slides>
  <Notes>46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86</vt:i4>
      </vt:variant>
    </vt:vector>
  </HeadingPairs>
  <TitlesOfParts>
    <vt:vector size="92" baseType="lpstr">
      <vt:lpstr>Arial</vt:lpstr>
      <vt:lpstr>Calibri</vt:lpstr>
      <vt:lpstr>Times New Roman</vt:lpstr>
      <vt:lpstr>Wingdings</vt:lpstr>
      <vt:lpstr>Wingdings 2</vt:lpstr>
      <vt:lpstr>ABET_PPT</vt:lpstr>
      <vt:lpstr>EAC PRE-VISIT TRAINING 2026-27 EVALUATION CYCLE</vt:lpstr>
      <vt:lpstr>PowerPoint Presentation</vt:lpstr>
      <vt:lpstr>Contents</vt:lpstr>
      <vt:lpstr>Visit Overview and Team Expectations</vt:lpstr>
      <vt:lpstr>University of XYZ </vt:lpstr>
      <vt:lpstr>Important Team Expectations </vt:lpstr>
      <vt:lpstr>Confidentiality </vt:lpstr>
      <vt:lpstr>Communication </vt:lpstr>
      <vt:lpstr>Consistency:  Goals for the Team </vt:lpstr>
      <vt:lpstr>Courtesy</vt:lpstr>
      <vt:lpstr>Visit Considerations</vt:lpstr>
      <vt:lpstr>Visit Schedule – TC Responsibilities</vt:lpstr>
      <vt:lpstr>Visit Schedule – PEV Responsibilities</vt:lpstr>
      <vt:lpstr>Support Unit Assignments</vt:lpstr>
      <vt:lpstr>Support Unit Assignments </vt:lpstr>
      <vt:lpstr>Deliverables and Team Decisions </vt:lpstr>
      <vt:lpstr>Use Current Forms </vt:lpstr>
      <vt:lpstr>ABET Policy on Artificial Intelligence </vt:lpstr>
      <vt:lpstr>COVID-19 Impact on Program Delivery </vt:lpstr>
      <vt:lpstr>Team Operational Mindset (re: pandemic impacts)</vt:lpstr>
      <vt:lpstr>APPM and Criteria Changes</vt:lpstr>
      <vt:lpstr>APPM &amp; Criteria Changes </vt:lpstr>
      <vt:lpstr>APPM Changes for 2026-27 </vt:lpstr>
      <vt:lpstr>APPM Changes for 2026-27 </vt:lpstr>
      <vt:lpstr>APPM Changes for 2026-27 </vt:lpstr>
      <vt:lpstr>APPM Changes for 2026-27 </vt:lpstr>
      <vt:lpstr>EAC Criteria changes for 2026-27</vt:lpstr>
      <vt:lpstr>Guidance on Safety Issues</vt:lpstr>
      <vt:lpstr>APPM Facilities Citation</vt:lpstr>
      <vt:lpstr>This policy applies to:</vt:lpstr>
      <vt:lpstr>Resolution of safety issues</vt:lpstr>
      <vt:lpstr>What does “adequate and safe” mean?</vt:lpstr>
      <vt:lpstr>Adequate and safe (cont.)</vt:lpstr>
      <vt:lpstr>Additional guidance</vt:lpstr>
      <vt:lpstr>Guidance on Individual Criteria</vt:lpstr>
      <vt:lpstr>Selected Definitions </vt:lpstr>
      <vt:lpstr>Criterion 1: Students </vt:lpstr>
      <vt:lpstr>Criterion 2: Program Educational Objectives  </vt:lpstr>
      <vt:lpstr>Program Educational Objectives: Issues </vt:lpstr>
      <vt:lpstr>Criterion 3: Student Outcomes (SOs)                Definition &amp; Requirements </vt:lpstr>
      <vt:lpstr>Criterion 3: Student Outcomes (SOs)                </vt:lpstr>
      <vt:lpstr>Criterion 3: Student Outcomes (SOs)                </vt:lpstr>
      <vt:lpstr>Criterion 3: Student Outcomes (SOs)                </vt:lpstr>
      <vt:lpstr>Criterion 3: Shortcoming for SOs </vt:lpstr>
      <vt:lpstr>Criterion 4:  Continuous Improvement </vt:lpstr>
      <vt:lpstr>Criterion 4:  Questions to Ask </vt:lpstr>
      <vt:lpstr>Criterion 4: Issues </vt:lpstr>
      <vt:lpstr>Criterion 4 Assessment Data:  FAQs </vt:lpstr>
      <vt:lpstr>Criterion 5: Culminating Design Experience </vt:lpstr>
      <vt:lpstr>Criterion 6: Faculty </vt:lpstr>
      <vt:lpstr>Criterion 7: Facilities </vt:lpstr>
      <vt:lpstr>Criterion 8: Institutional Support </vt:lpstr>
      <vt:lpstr>Program Criteria </vt:lpstr>
      <vt:lpstr>ACCREDITATION POLICY AND PROCEDURE MANUAL (APPM)  </vt:lpstr>
      <vt:lpstr>APPM I.E.5.b(2) Materials  </vt:lpstr>
      <vt:lpstr>APPM I.E.5.b(2) Materials  </vt:lpstr>
      <vt:lpstr>APPM I.E.5.b(2) Materials</vt:lpstr>
      <vt:lpstr>Shortcoming Terminology</vt:lpstr>
      <vt:lpstr>Shortcoming Terminology </vt:lpstr>
      <vt:lpstr>Working Definitions of Key Terms </vt:lpstr>
      <vt:lpstr>Selection of Appropriate Shortcomings </vt:lpstr>
      <vt:lpstr>Statement Writing</vt:lpstr>
      <vt:lpstr>Resources for Program Evaluators</vt:lpstr>
      <vt:lpstr>Statement Writing: Introductory Paragraph for Each Program </vt:lpstr>
      <vt:lpstr>Statement Writing Three-part Construct </vt:lpstr>
      <vt:lpstr>Statement Writing </vt:lpstr>
      <vt:lpstr>Statement Writing: Strengths </vt:lpstr>
      <vt:lpstr>PEV Expectations</vt:lpstr>
      <vt:lpstr>The PEV Competency Model </vt:lpstr>
      <vt:lpstr>Sensitivity &amp; Awareness</vt:lpstr>
      <vt:lpstr>Last Words </vt:lpstr>
      <vt:lpstr>Virtual Visit Guidance  Institutions and TCs with scheduled in-person visits should be prepared to transition to virtual visits if conditions change.</vt:lpstr>
      <vt:lpstr>Virtual Review: Scope and Expectations</vt:lpstr>
      <vt:lpstr>Virtual Review: Scope and Expectations</vt:lpstr>
      <vt:lpstr>Virtual Review: Scope and Expectations</vt:lpstr>
      <vt:lpstr>Planning/Transition Timeline</vt:lpstr>
      <vt:lpstr>Virtual Visit Dates and Duration</vt:lpstr>
      <vt:lpstr>Support Materials</vt:lpstr>
      <vt:lpstr>Support Materials</vt:lpstr>
      <vt:lpstr>Facility Tours</vt:lpstr>
      <vt:lpstr>Interviews</vt:lpstr>
      <vt:lpstr>Exit Meeting</vt:lpstr>
      <vt:lpstr>Information Technology</vt:lpstr>
      <vt:lpstr>Information Technology</vt:lpstr>
      <vt:lpstr>Planning and Next Steps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EAC PRE-VISIT TRAINING 2015-2016 EVALUATION CYCLE</dc:title>
  <dc:creator>Kalika, Douglass S.</dc:creator>
  <cp:lastModifiedBy>Tom Walker</cp:lastModifiedBy>
  <cp:revision>202</cp:revision>
  <dcterms:created xsi:type="dcterms:W3CDTF">2015-03-09T13:59:06Z</dcterms:created>
  <dcterms:modified xsi:type="dcterms:W3CDTF">2026-05-04T20:18:07Z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_Steward">
    <vt:lpwstr>Dietsche L u303879</vt:lpwstr>
  </property>
  <property fmtid="{D5CDD505-2E9C-101B-9397-08002B2CF9AE}" pid="3" name="Update_Footer">
    <vt:lpwstr>No</vt:lpwstr>
  </property>
  <property fmtid="{D5CDD505-2E9C-101B-9397-08002B2CF9AE}" pid="4" name="Radio_Button">
    <vt:lpwstr>RadioButton2</vt:lpwstr>
  </property>
  <property fmtid="{D5CDD505-2E9C-101B-9397-08002B2CF9AE}" pid="5" name="Information_Classification">
    <vt:lpwstr/>
  </property>
  <property fmtid="{D5CDD505-2E9C-101B-9397-08002B2CF9AE}" pid="6" name="Record_Title_ID">
    <vt:lpwstr>2396</vt:lpwstr>
  </property>
  <property fmtid="{D5CDD505-2E9C-101B-9397-08002B2CF9AE}" pid="7" name="Initial_Creation_Date">
    <vt:filetime>2015-03-09T13:59:03Z</vt:filetime>
  </property>
  <property fmtid="{D5CDD505-2E9C-101B-9397-08002B2CF9AE}" pid="8" name="Retention_Period_Start_Date">
    <vt:filetime>2016-04-16T13:54:52Z</vt:filetime>
  </property>
  <property fmtid="{D5CDD505-2E9C-101B-9397-08002B2CF9AE}" pid="9" name="Last_Reviewed_Date">
    <vt:lpwstr/>
  </property>
  <property fmtid="{D5CDD505-2E9C-101B-9397-08002B2CF9AE}" pid="10" name="Retention_Review_Frequency">
    <vt:lpwstr/>
  </property>
  <property fmtid="{D5CDD505-2E9C-101B-9397-08002B2CF9AE}" pid="11" name="_NewReviewCycle">
    <vt:lpwstr/>
  </property>
  <property fmtid="{D5CDD505-2E9C-101B-9397-08002B2CF9AE}" pid="12" name="lqminfo">
    <vt:i4>8</vt:i4>
  </property>
  <property fmtid="{D5CDD505-2E9C-101B-9397-08002B2CF9AE}" pid="13" name="lqmsess">
    <vt:lpwstr>805705a4-e7fe-4096-9937-9724b9611157</vt:lpwstr>
  </property>
</Properties>
</file>