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Lst>
  <p:notesMasterIdLst>
    <p:notesMasterId r:id="rId56"/>
  </p:notesMasterIdLst>
  <p:sldIdLst>
    <p:sldId id="256" r:id="rId3"/>
    <p:sldId id="1058" r:id="rId4"/>
    <p:sldId id="1060" r:id="rId5"/>
    <p:sldId id="1061" r:id="rId6"/>
    <p:sldId id="1062" r:id="rId7"/>
    <p:sldId id="1063" r:id="rId8"/>
    <p:sldId id="1068" r:id="rId9"/>
    <p:sldId id="1064" r:id="rId10"/>
    <p:sldId id="1109" r:id="rId11"/>
    <p:sldId id="1066" r:id="rId12"/>
    <p:sldId id="264" r:id="rId13"/>
    <p:sldId id="1067" r:id="rId14"/>
    <p:sldId id="1070" r:id="rId15"/>
    <p:sldId id="1071" r:id="rId16"/>
    <p:sldId id="1072" r:id="rId17"/>
    <p:sldId id="1073" r:id="rId18"/>
    <p:sldId id="1074" r:id="rId19"/>
    <p:sldId id="1075" r:id="rId20"/>
    <p:sldId id="1076" r:id="rId21"/>
    <p:sldId id="1077" r:id="rId22"/>
    <p:sldId id="1078" r:id="rId23"/>
    <p:sldId id="1079" r:id="rId24"/>
    <p:sldId id="1080" r:id="rId25"/>
    <p:sldId id="1081" r:id="rId26"/>
    <p:sldId id="1082" r:id="rId27"/>
    <p:sldId id="1083" r:id="rId28"/>
    <p:sldId id="1102" r:id="rId29"/>
    <p:sldId id="1104" r:id="rId30"/>
    <p:sldId id="1105" r:id="rId31"/>
    <p:sldId id="1106" r:id="rId32"/>
    <p:sldId id="1087" r:id="rId33"/>
    <p:sldId id="262" r:id="rId34"/>
    <p:sldId id="1088" r:id="rId35"/>
    <p:sldId id="1112" r:id="rId36"/>
    <p:sldId id="1089" r:id="rId37"/>
    <p:sldId id="1090" r:id="rId38"/>
    <p:sldId id="1101" r:id="rId39"/>
    <p:sldId id="263" r:id="rId40"/>
    <p:sldId id="1103" r:id="rId41"/>
    <p:sldId id="277" r:id="rId42"/>
    <p:sldId id="1110" r:id="rId43"/>
    <p:sldId id="1111" r:id="rId44"/>
    <p:sldId id="266" r:id="rId45"/>
    <p:sldId id="1053" r:id="rId46"/>
    <p:sldId id="267" r:id="rId47"/>
    <p:sldId id="1114" r:id="rId48"/>
    <p:sldId id="271" r:id="rId49"/>
    <p:sldId id="272" r:id="rId50"/>
    <p:sldId id="273" r:id="rId51"/>
    <p:sldId id="274" r:id="rId52"/>
    <p:sldId id="1113" r:id="rId53"/>
    <p:sldId id="276" r:id="rId54"/>
    <p:sldId id="1108" r:id="rId55"/>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pril cheung" initials="ac" lastIdx="9" clrIdx="0">
    <p:extLst>
      <p:ext uri="{19B8F6BF-5375-455C-9EA6-DF929625EA0E}">
        <p15:presenceInfo xmlns:p15="http://schemas.microsoft.com/office/powerpoint/2012/main" userId="85df1d8896fe7c0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660" autoAdjust="0"/>
  </p:normalViewPr>
  <p:slideViewPr>
    <p:cSldViewPr snapToGrid="0">
      <p:cViewPr varScale="1">
        <p:scale>
          <a:sx n="108" d="100"/>
          <a:sy n="108" d="100"/>
        </p:scale>
        <p:origin x="576" y="10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13556"/>
    </p:cViewPr>
  </p:sorterViewPr>
  <p:notesViewPr>
    <p:cSldViewPr snapToGrid="0">
      <p:cViewPr varScale="1">
        <p:scale>
          <a:sx n="62" d="100"/>
          <a:sy n="62" d="100"/>
        </p:scale>
        <p:origin x="3211" y="5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tableStyles" Target="tableStyle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commentAuthors" Target="commentAuthor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37000" y="0"/>
            <a:ext cx="3011488" cy="463550"/>
          </a:xfrm>
          <a:prstGeom prst="rect">
            <a:avLst/>
          </a:prstGeom>
        </p:spPr>
        <p:txBody>
          <a:bodyPr vert="horz" lIns="91440" tIns="45720" rIns="91440" bIns="45720" rtlCol="0"/>
          <a:lstStyle>
            <a:lvl1pPr algn="r">
              <a:defRPr sz="1200"/>
            </a:lvl1pPr>
          </a:lstStyle>
          <a:p>
            <a:fld id="{F927C8F1-8497-462F-BE4C-F0B0DB96A07D}" type="datetimeFigureOut">
              <a:rPr lang="en-US" smtClean="0"/>
              <a:t>5/23/2024</a:t>
            </a:fld>
            <a:endParaRPr lang="en-US"/>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45000"/>
            <a:ext cx="5559425" cy="36369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37000" y="8772525"/>
            <a:ext cx="3011488" cy="463550"/>
          </a:xfrm>
          <a:prstGeom prst="rect">
            <a:avLst/>
          </a:prstGeom>
        </p:spPr>
        <p:txBody>
          <a:bodyPr vert="horz" lIns="91440" tIns="45720" rIns="91440" bIns="45720" rtlCol="0" anchor="b"/>
          <a:lstStyle>
            <a:lvl1pPr algn="r">
              <a:defRPr sz="1200"/>
            </a:lvl1pPr>
          </a:lstStyle>
          <a:p>
            <a:fld id="{7F6C8CBD-D522-4C5D-B0FF-9639C9B594BE}" type="slidenum">
              <a:rPr lang="en-US" smtClean="0"/>
              <a:t>‹#›</a:t>
            </a:fld>
            <a:endParaRPr lang="en-US"/>
          </a:p>
        </p:txBody>
      </p:sp>
    </p:spTree>
    <p:extLst>
      <p:ext uri="{BB962C8B-B14F-4D97-AF65-F5344CB8AC3E}">
        <p14:creationId xmlns:p14="http://schemas.microsoft.com/office/powerpoint/2010/main" val="2013005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4</a:t>
            </a:fld>
            <a:endParaRPr lang="en-US"/>
          </a:p>
        </p:txBody>
      </p:sp>
    </p:spTree>
    <p:extLst>
      <p:ext uri="{BB962C8B-B14F-4D97-AF65-F5344CB8AC3E}">
        <p14:creationId xmlns:p14="http://schemas.microsoft.com/office/powerpoint/2010/main" val="33135807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28</a:t>
            </a:fld>
            <a:endParaRPr lang="en-US"/>
          </a:p>
        </p:txBody>
      </p:sp>
    </p:spTree>
    <p:extLst>
      <p:ext uri="{BB962C8B-B14F-4D97-AF65-F5344CB8AC3E}">
        <p14:creationId xmlns:p14="http://schemas.microsoft.com/office/powerpoint/2010/main" val="35419626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B6E0A15-2F21-48EA-A762-72FBB7B593B2}"/>
              </a:ext>
            </a:extLst>
          </p:cNvPr>
          <p:cNvSpPr>
            <a:spLocks noGrp="1"/>
          </p:cNvSpPr>
          <p:nvPr>
            <p:ph type="body" idx="1"/>
          </p:nvPr>
        </p:nvSpPr>
        <p:spPr/>
        <p:txBody>
          <a:bodyPr/>
          <a:lstStyle/>
          <a:p>
            <a:pPr eaLnBrk="1" fontAlgn="auto" hangingPunct="1">
              <a:spcBef>
                <a:spcPts val="0"/>
              </a:spcBef>
              <a:spcAft>
                <a:spcPts val="0"/>
              </a:spcAft>
              <a:defRPr/>
            </a:pPr>
            <a:endParaRPr lang="en-US" dirty="0"/>
          </a:p>
        </p:txBody>
      </p:sp>
      <p:sp>
        <p:nvSpPr>
          <p:cNvPr id="20484" name="Slide Number Placehold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57660" indent="-291408">
              <a:defRPr>
                <a:solidFill>
                  <a:schemeClr val="tx1"/>
                </a:solidFill>
                <a:latin typeface="Arial" panose="020B0604020202020204" pitchFamily="34" charset="0"/>
                <a:cs typeface="Arial" panose="020B0604020202020204" pitchFamily="34" charset="0"/>
              </a:defRPr>
            </a:lvl2pPr>
            <a:lvl3pPr marL="1165631" indent="-233126">
              <a:defRPr>
                <a:solidFill>
                  <a:schemeClr val="tx1"/>
                </a:solidFill>
                <a:latin typeface="Arial" panose="020B0604020202020204" pitchFamily="34" charset="0"/>
                <a:cs typeface="Arial" panose="020B0604020202020204" pitchFamily="34" charset="0"/>
              </a:defRPr>
            </a:lvl3pPr>
            <a:lvl4pPr marL="1631884" indent="-233126">
              <a:defRPr>
                <a:solidFill>
                  <a:schemeClr val="tx1"/>
                </a:solidFill>
                <a:latin typeface="Arial" panose="020B0604020202020204" pitchFamily="34" charset="0"/>
                <a:cs typeface="Arial" panose="020B0604020202020204" pitchFamily="34" charset="0"/>
              </a:defRPr>
            </a:lvl4pPr>
            <a:lvl5pPr marL="2098137" indent="-233126">
              <a:defRPr>
                <a:solidFill>
                  <a:schemeClr val="tx1"/>
                </a:solidFill>
                <a:latin typeface="Arial" panose="020B0604020202020204" pitchFamily="34" charset="0"/>
                <a:cs typeface="Arial" panose="020B0604020202020204" pitchFamily="34" charset="0"/>
              </a:defRPr>
            </a:lvl5pPr>
            <a:lvl6pPr marL="2564389" indent="-23312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30642" indent="-23312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96894" indent="-23312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63147" indent="-23312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C755D92-2D70-47F4-BA7E-988B7F518B11}" type="slidenum">
              <a:rPr lang="en-US" altLang="en-US" smtClean="0"/>
              <a:pPr/>
              <a:t>29</a:t>
            </a:fld>
            <a:endParaRPr lang="en-US" altLang="en-US" dirty="0"/>
          </a:p>
        </p:txBody>
      </p:sp>
    </p:spTree>
    <p:extLst>
      <p:ext uri="{BB962C8B-B14F-4D97-AF65-F5344CB8AC3E}">
        <p14:creationId xmlns:p14="http://schemas.microsoft.com/office/powerpoint/2010/main" val="18544186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30</a:t>
            </a:fld>
            <a:endParaRPr lang="en-US"/>
          </a:p>
        </p:txBody>
      </p:sp>
    </p:spTree>
    <p:extLst>
      <p:ext uri="{BB962C8B-B14F-4D97-AF65-F5344CB8AC3E}">
        <p14:creationId xmlns:p14="http://schemas.microsoft.com/office/powerpoint/2010/main" val="3748452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31</a:t>
            </a:fld>
            <a:endParaRPr lang="en-US"/>
          </a:p>
        </p:txBody>
      </p:sp>
    </p:spTree>
    <p:extLst>
      <p:ext uri="{BB962C8B-B14F-4D97-AF65-F5344CB8AC3E}">
        <p14:creationId xmlns:p14="http://schemas.microsoft.com/office/powerpoint/2010/main" val="2613677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33</a:t>
            </a:fld>
            <a:endParaRPr lang="en-US"/>
          </a:p>
        </p:txBody>
      </p:sp>
    </p:spTree>
    <p:extLst>
      <p:ext uri="{BB962C8B-B14F-4D97-AF65-F5344CB8AC3E}">
        <p14:creationId xmlns:p14="http://schemas.microsoft.com/office/powerpoint/2010/main" val="389835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36</a:t>
            </a:fld>
            <a:endParaRPr lang="en-US"/>
          </a:p>
        </p:txBody>
      </p:sp>
    </p:spTree>
    <p:extLst>
      <p:ext uri="{BB962C8B-B14F-4D97-AF65-F5344CB8AC3E}">
        <p14:creationId xmlns:p14="http://schemas.microsoft.com/office/powerpoint/2010/main" val="26318669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39</a:t>
            </a:fld>
            <a:endParaRPr lang="en-US"/>
          </a:p>
        </p:txBody>
      </p:sp>
    </p:spTree>
    <p:extLst>
      <p:ext uri="{BB962C8B-B14F-4D97-AF65-F5344CB8AC3E}">
        <p14:creationId xmlns:p14="http://schemas.microsoft.com/office/powerpoint/2010/main" val="4629771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53</a:t>
            </a:fld>
            <a:endParaRPr lang="en-US"/>
          </a:p>
        </p:txBody>
      </p:sp>
    </p:spTree>
    <p:extLst>
      <p:ext uri="{BB962C8B-B14F-4D97-AF65-F5344CB8AC3E}">
        <p14:creationId xmlns:p14="http://schemas.microsoft.com/office/powerpoint/2010/main" val="30518842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5</a:t>
            </a:fld>
            <a:endParaRPr lang="en-US"/>
          </a:p>
        </p:txBody>
      </p:sp>
    </p:spTree>
    <p:extLst>
      <p:ext uri="{BB962C8B-B14F-4D97-AF65-F5344CB8AC3E}">
        <p14:creationId xmlns:p14="http://schemas.microsoft.com/office/powerpoint/2010/main" val="2303889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6</a:t>
            </a:fld>
            <a:endParaRPr lang="en-US"/>
          </a:p>
        </p:txBody>
      </p:sp>
    </p:spTree>
    <p:extLst>
      <p:ext uri="{BB962C8B-B14F-4D97-AF65-F5344CB8AC3E}">
        <p14:creationId xmlns:p14="http://schemas.microsoft.com/office/powerpoint/2010/main" val="34157581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8</a:t>
            </a:fld>
            <a:endParaRPr lang="en-US"/>
          </a:p>
        </p:txBody>
      </p:sp>
    </p:spTree>
    <p:extLst>
      <p:ext uri="{BB962C8B-B14F-4D97-AF65-F5344CB8AC3E}">
        <p14:creationId xmlns:p14="http://schemas.microsoft.com/office/powerpoint/2010/main" val="1043756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9</a:t>
            </a:fld>
            <a:endParaRPr lang="en-US"/>
          </a:p>
        </p:txBody>
      </p:sp>
    </p:spTree>
    <p:extLst>
      <p:ext uri="{BB962C8B-B14F-4D97-AF65-F5344CB8AC3E}">
        <p14:creationId xmlns:p14="http://schemas.microsoft.com/office/powerpoint/2010/main" val="3582632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10</a:t>
            </a:fld>
            <a:endParaRPr lang="en-US"/>
          </a:p>
        </p:txBody>
      </p:sp>
    </p:spTree>
    <p:extLst>
      <p:ext uri="{BB962C8B-B14F-4D97-AF65-F5344CB8AC3E}">
        <p14:creationId xmlns:p14="http://schemas.microsoft.com/office/powerpoint/2010/main" val="2491115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5CD43A4-0E47-4C84-98B1-E46EBD09C11C}" type="slidenum">
              <a:rPr lang="en-US" smtClean="0"/>
              <a:pPr/>
              <a:t>16</a:t>
            </a:fld>
            <a:endParaRPr lang="en-US" dirty="0"/>
          </a:p>
        </p:txBody>
      </p:sp>
    </p:spTree>
    <p:extLst>
      <p:ext uri="{BB962C8B-B14F-4D97-AF65-F5344CB8AC3E}">
        <p14:creationId xmlns:p14="http://schemas.microsoft.com/office/powerpoint/2010/main" val="1971136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CD43A4-0E47-4C84-98B1-E46EBD09C11C}" type="slidenum">
              <a:rPr lang="en-US" smtClean="0"/>
              <a:pPr/>
              <a:t>20</a:t>
            </a:fld>
            <a:endParaRPr lang="en-US" dirty="0"/>
          </a:p>
        </p:txBody>
      </p:sp>
    </p:spTree>
    <p:extLst>
      <p:ext uri="{BB962C8B-B14F-4D97-AF65-F5344CB8AC3E}">
        <p14:creationId xmlns:p14="http://schemas.microsoft.com/office/powerpoint/2010/main" val="3390184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27</a:t>
            </a:fld>
            <a:endParaRPr lang="en-US"/>
          </a:p>
        </p:txBody>
      </p:sp>
    </p:spTree>
    <p:extLst>
      <p:ext uri="{BB962C8B-B14F-4D97-AF65-F5344CB8AC3E}">
        <p14:creationId xmlns:p14="http://schemas.microsoft.com/office/powerpoint/2010/main" val="30482095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 Two-Line Title">
    <p:spTree>
      <p:nvGrpSpPr>
        <p:cNvPr id="1" name=""/>
        <p:cNvGrpSpPr/>
        <p:nvPr/>
      </p:nvGrpSpPr>
      <p:grpSpPr>
        <a:xfrm>
          <a:off x="0" y="0"/>
          <a:ext cx="0" cy="0"/>
          <a:chOff x="0" y="0"/>
          <a:chExt cx="0" cy="0"/>
        </a:xfrm>
      </p:grpSpPr>
      <p:pic>
        <p:nvPicPr>
          <p:cNvPr id="6" name="Picture 4" descr="ABET_OrangeWhite.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9600" y="431800"/>
            <a:ext cx="104986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Picture Placeholder 15"/>
          <p:cNvSpPr>
            <a:spLocks noGrp="1"/>
          </p:cNvSpPr>
          <p:nvPr>
            <p:ph type="pic" sz="quarter" idx="10"/>
          </p:nvPr>
        </p:nvSpPr>
        <p:spPr>
          <a:xfrm>
            <a:off x="6096000" y="0"/>
            <a:ext cx="6096000" cy="6858000"/>
          </a:xfrm>
          <a:prstGeom prst="rect">
            <a:avLst/>
          </a:prstGeom>
        </p:spPr>
        <p:txBody>
          <a:bodyPr vert="horz" lIns="365760" tIns="274320" anchor="t" anchorCtr="0"/>
          <a:lstStyle/>
          <a:p>
            <a:pPr lvl="0"/>
            <a:r>
              <a:rPr lang="en-US" noProof="0"/>
              <a:t>Click icon to add picture</a:t>
            </a:r>
          </a:p>
        </p:txBody>
      </p:sp>
      <p:sp>
        <p:nvSpPr>
          <p:cNvPr id="18" name="Text Placeholder 19"/>
          <p:cNvSpPr>
            <a:spLocks noGrp="1"/>
          </p:cNvSpPr>
          <p:nvPr>
            <p:ph type="body" sz="quarter" idx="11"/>
          </p:nvPr>
        </p:nvSpPr>
        <p:spPr>
          <a:xfrm>
            <a:off x="609600" y="4038600"/>
            <a:ext cx="4470400" cy="838200"/>
          </a:xfrm>
          <a:prstGeom prst="rect">
            <a:avLst/>
          </a:prstGeom>
        </p:spPr>
        <p:txBody>
          <a:bodyPr/>
          <a:lstStyle>
            <a:lvl1pPr marL="0" indent="0">
              <a:buNone/>
              <a:defRPr sz="2200" b="1" baseline="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a:p>
            <a:pPr lvl="1"/>
            <a:r>
              <a:rPr lang="en-US"/>
              <a:t>Second level</a:t>
            </a:r>
          </a:p>
          <a:p>
            <a:pPr lvl="2"/>
            <a:r>
              <a:rPr lang="en-US"/>
              <a:t>Third level</a:t>
            </a:r>
          </a:p>
        </p:txBody>
      </p:sp>
      <p:sp>
        <p:nvSpPr>
          <p:cNvPr id="19" name="Text Placeholder 19"/>
          <p:cNvSpPr>
            <a:spLocks noGrp="1"/>
          </p:cNvSpPr>
          <p:nvPr>
            <p:ph type="body" sz="quarter" idx="12"/>
          </p:nvPr>
        </p:nvSpPr>
        <p:spPr>
          <a:xfrm>
            <a:off x="609600" y="5029200"/>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a:p>
            <a:pPr lvl="1"/>
            <a:r>
              <a:rPr lang="en-US"/>
              <a:t>Second level</a:t>
            </a:r>
          </a:p>
        </p:txBody>
      </p:sp>
      <p:sp>
        <p:nvSpPr>
          <p:cNvPr id="22" name="Text Placeholder 19"/>
          <p:cNvSpPr>
            <a:spLocks noGrp="1"/>
          </p:cNvSpPr>
          <p:nvPr>
            <p:ph type="body" sz="quarter" idx="13"/>
          </p:nvPr>
        </p:nvSpPr>
        <p:spPr>
          <a:xfrm>
            <a:off x="609600" y="5486400"/>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07580908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ft Text and Rt Image">
    <p:spTree>
      <p:nvGrpSpPr>
        <p:cNvPr id="1" name=""/>
        <p:cNvGrpSpPr/>
        <p:nvPr/>
      </p:nvGrpSpPr>
      <p:grpSpPr>
        <a:xfrm>
          <a:off x="0" y="0"/>
          <a:ext cx="0" cy="0"/>
          <a:chOff x="0" y="0"/>
          <a:chExt cx="0" cy="0"/>
        </a:xfrm>
      </p:grpSpPr>
      <p:pic>
        <p:nvPicPr>
          <p:cNvPr id="5" name="Picture 4" descr="ABET_White.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600" y="6418264"/>
            <a:ext cx="101600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19"/>
          <p:cNvSpPr>
            <a:spLocks noGrp="1"/>
          </p:cNvSpPr>
          <p:nvPr>
            <p:ph type="body" sz="quarter" idx="11"/>
          </p:nvPr>
        </p:nvSpPr>
        <p:spPr>
          <a:xfrm>
            <a:off x="609600" y="502920"/>
            <a:ext cx="10972800" cy="792480"/>
          </a:xfrm>
          <a:prstGeom prst="rect">
            <a:avLst/>
          </a:prstGeom>
        </p:spPr>
        <p:txBody>
          <a:bodyPr/>
          <a:lstStyle>
            <a:lvl1pPr marL="0" indent="0">
              <a:buNone/>
              <a:defRPr sz="4000" b="1" baseline="0">
                <a:solidFill>
                  <a:srgbClr val="FF6600"/>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6" name="Picture Placeholder 5"/>
          <p:cNvSpPr>
            <a:spLocks noGrp="1"/>
          </p:cNvSpPr>
          <p:nvPr>
            <p:ph type="pic" sz="quarter" idx="13"/>
          </p:nvPr>
        </p:nvSpPr>
        <p:spPr>
          <a:xfrm>
            <a:off x="6096000" y="1600200"/>
            <a:ext cx="5486400" cy="4343400"/>
          </a:xfrm>
          <a:prstGeom prst="rect">
            <a:avLst/>
          </a:prstGeom>
        </p:spPr>
        <p:txBody>
          <a:bodyPr vert="horz"/>
          <a:lstStyle/>
          <a:p>
            <a:pPr lvl="0"/>
            <a:r>
              <a:rPr lang="en-US" noProof="0"/>
              <a:t>Click icon to add picture</a:t>
            </a:r>
          </a:p>
        </p:txBody>
      </p:sp>
      <p:sp>
        <p:nvSpPr>
          <p:cNvPr id="8" name="Content Placeholder 16"/>
          <p:cNvSpPr>
            <a:spLocks noGrp="1"/>
          </p:cNvSpPr>
          <p:nvPr>
            <p:ph sz="quarter" idx="12"/>
          </p:nvPr>
        </p:nvSpPr>
        <p:spPr>
          <a:xfrm>
            <a:off x="609600" y="1600200"/>
            <a:ext cx="5364480" cy="4343400"/>
          </a:xfrm>
          <a:prstGeom prst="rect">
            <a:avLst/>
          </a:prstGeom>
        </p:spPr>
        <p:txBody>
          <a:bodyPr/>
          <a:lstStyle>
            <a:lvl1pPr marL="339725" marR="0" indent="-303213" algn="l" defTabSz="914400" rtl="0" eaLnBrk="1" fontAlgn="auto" latinLnBrk="0" hangingPunct="1">
              <a:lnSpc>
                <a:spcPct val="100000"/>
              </a:lnSpc>
              <a:spcBef>
                <a:spcPts val="0"/>
              </a:spcBef>
              <a:spcAft>
                <a:spcPts val="600"/>
              </a:spcAft>
              <a:buClr>
                <a:srgbClr val="FF6C2C"/>
              </a:buClr>
              <a:buSzPct val="100000"/>
              <a:buFont typeface="Arial"/>
              <a:buChar char="•"/>
              <a:tabLst/>
              <a:defRPr sz="3200">
                <a:solidFill>
                  <a:schemeClr val="tx1">
                    <a:lumMod val="50000"/>
                    <a:lumOff val="50000"/>
                  </a:schemeClr>
                </a:solidFill>
              </a:defRPr>
            </a:lvl1pPr>
            <a:lvl2pPr eaLnBrk="1" latinLnBrk="0" hangingPunct="1">
              <a:lnSpc>
                <a:spcPct val="100000"/>
              </a:lnSpc>
              <a:spcBef>
                <a:spcPts val="0"/>
              </a:spcBef>
              <a:spcAft>
                <a:spcPts val="600"/>
              </a:spcAft>
              <a:buClr>
                <a:srgbClr val="FF6C2C"/>
              </a:buClr>
              <a:buSzPct val="100000"/>
              <a:buFont typeface="Arial"/>
              <a:buChar char="•"/>
              <a:defRPr sz="2800">
                <a:solidFill>
                  <a:schemeClr val="tx1">
                    <a:lumMod val="50000"/>
                    <a:lumOff val="50000"/>
                  </a:schemeClr>
                </a:solidFill>
              </a:defRPr>
            </a:lvl2pPr>
            <a:lvl3pPr eaLnBrk="1" latinLnBrk="0" hangingPunct="1">
              <a:lnSpc>
                <a:spcPct val="100000"/>
              </a:lnSpc>
              <a:spcBef>
                <a:spcPts val="0"/>
              </a:spcBef>
              <a:spcAft>
                <a:spcPts val="600"/>
              </a:spcAft>
              <a:buClr>
                <a:srgbClr val="FF6C2C"/>
              </a:buClr>
              <a:buSzPct val="100000"/>
              <a:buFont typeface="Arial"/>
              <a:buChar char="•"/>
              <a:defRPr sz="2400">
                <a:solidFill>
                  <a:schemeClr val="tx1">
                    <a:lumMod val="50000"/>
                    <a:lumOff val="50000"/>
                  </a:schemeClr>
                </a:solidFill>
              </a:defRPr>
            </a:lvl3pPr>
            <a:lvl4pPr eaLnBrk="1" latinLnBrk="0" hangingPunct="1">
              <a:lnSpc>
                <a:spcPct val="100000"/>
              </a:lnSpc>
              <a:spcBef>
                <a:spcPts val="0"/>
              </a:spcBef>
              <a:spcAft>
                <a:spcPts val="600"/>
              </a:spcAft>
              <a:buClr>
                <a:srgbClr val="FF6C2C"/>
              </a:buClr>
              <a:buSzPct val="100000"/>
              <a:buFont typeface="Arial"/>
              <a:buChar char="•"/>
              <a:defRPr sz="2000">
                <a:solidFill>
                  <a:schemeClr val="tx1">
                    <a:lumMod val="50000"/>
                    <a:lumOff val="50000"/>
                  </a:schemeClr>
                </a:solidFill>
              </a:defRPr>
            </a:lvl4pPr>
            <a:lvl5pPr eaLnBrk="1" latinLnBrk="0" hangingPunct="1">
              <a:lnSpc>
                <a:spcPct val="100000"/>
              </a:lnSpc>
              <a:spcBef>
                <a:spcPts val="0"/>
              </a:spcBef>
              <a:spcAft>
                <a:spcPts val="600"/>
              </a:spcAft>
              <a:buClr>
                <a:srgbClr val="FF6C2C"/>
              </a:buClr>
              <a:buSzPct val="100000"/>
              <a:buFont typeface="Arial"/>
              <a:buChar char="•"/>
              <a:defRPr sz="1800">
                <a:solidFill>
                  <a:schemeClr val="tx1">
                    <a:lumMod val="50000"/>
                    <a:lumOff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650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ft Text and Rt Image - Two-Line Title">
    <p:spTree>
      <p:nvGrpSpPr>
        <p:cNvPr id="1" name=""/>
        <p:cNvGrpSpPr/>
        <p:nvPr/>
      </p:nvGrpSpPr>
      <p:grpSpPr>
        <a:xfrm>
          <a:off x="0" y="0"/>
          <a:ext cx="0" cy="0"/>
          <a:chOff x="0" y="0"/>
          <a:chExt cx="0" cy="0"/>
        </a:xfrm>
      </p:grpSpPr>
      <p:pic>
        <p:nvPicPr>
          <p:cNvPr id="5" name="Picture 4" descr="ABET_White.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600" y="6418264"/>
            <a:ext cx="101600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Picture Placeholder 5"/>
          <p:cNvSpPr>
            <a:spLocks noGrp="1"/>
          </p:cNvSpPr>
          <p:nvPr>
            <p:ph type="pic" sz="quarter" idx="13"/>
          </p:nvPr>
        </p:nvSpPr>
        <p:spPr>
          <a:xfrm>
            <a:off x="6096000" y="1600200"/>
            <a:ext cx="5486400" cy="4343400"/>
          </a:xfrm>
          <a:prstGeom prst="rect">
            <a:avLst/>
          </a:prstGeom>
        </p:spPr>
        <p:txBody>
          <a:bodyPr vert="horz"/>
          <a:lstStyle/>
          <a:p>
            <a:pPr lvl="0"/>
            <a:r>
              <a:rPr lang="en-US" noProof="0"/>
              <a:t>Click icon to add picture</a:t>
            </a:r>
          </a:p>
        </p:txBody>
      </p:sp>
      <p:sp>
        <p:nvSpPr>
          <p:cNvPr id="8" name="Content Placeholder 16"/>
          <p:cNvSpPr>
            <a:spLocks noGrp="1"/>
          </p:cNvSpPr>
          <p:nvPr>
            <p:ph sz="quarter" idx="12"/>
          </p:nvPr>
        </p:nvSpPr>
        <p:spPr>
          <a:xfrm>
            <a:off x="609600" y="1600200"/>
            <a:ext cx="5364480" cy="4343400"/>
          </a:xfrm>
          <a:prstGeom prst="rect">
            <a:avLst/>
          </a:prstGeom>
        </p:spPr>
        <p:txBody>
          <a:bodyPr/>
          <a:lstStyle>
            <a:lvl1pPr marL="339725" marR="0" indent="-303213" algn="l" defTabSz="914400" rtl="0" eaLnBrk="1" fontAlgn="auto" latinLnBrk="0" hangingPunct="1">
              <a:lnSpc>
                <a:spcPct val="100000"/>
              </a:lnSpc>
              <a:spcBef>
                <a:spcPts val="0"/>
              </a:spcBef>
              <a:spcAft>
                <a:spcPts val="600"/>
              </a:spcAft>
              <a:buClr>
                <a:srgbClr val="FF6C2C"/>
              </a:buClr>
              <a:buSzPct val="100000"/>
              <a:buFont typeface="Arial"/>
              <a:buChar char="•"/>
              <a:tabLst/>
              <a:defRPr sz="3200">
                <a:solidFill>
                  <a:schemeClr val="tx1">
                    <a:lumMod val="50000"/>
                    <a:lumOff val="50000"/>
                  </a:schemeClr>
                </a:solidFill>
              </a:defRPr>
            </a:lvl1pPr>
            <a:lvl2pPr eaLnBrk="1" latinLnBrk="0" hangingPunct="1">
              <a:lnSpc>
                <a:spcPct val="100000"/>
              </a:lnSpc>
              <a:spcBef>
                <a:spcPts val="0"/>
              </a:spcBef>
              <a:spcAft>
                <a:spcPts val="600"/>
              </a:spcAft>
              <a:buClr>
                <a:srgbClr val="FF6C2C"/>
              </a:buClr>
              <a:buSzPct val="100000"/>
              <a:buFont typeface="Arial"/>
              <a:buChar char="•"/>
              <a:defRPr sz="2800">
                <a:solidFill>
                  <a:schemeClr val="tx1">
                    <a:lumMod val="50000"/>
                    <a:lumOff val="50000"/>
                  </a:schemeClr>
                </a:solidFill>
              </a:defRPr>
            </a:lvl2pPr>
            <a:lvl3pPr eaLnBrk="1" latinLnBrk="0" hangingPunct="1">
              <a:lnSpc>
                <a:spcPct val="100000"/>
              </a:lnSpc>
              <a:spcBef>
                <a:spcPts val="0"/>
              </a:spcBef>
              <a:spcAft>
                <a:spcPts val="600"/>
              </a:spcAft>
              <a:buClr>
                <a:srgbClr val="FF6C2C"/>
              </a:buClr>
              <a:buSzPct val="100000"/>
              <a:buFont typeface="Arial"/>
              <a:buChar char="•"/>
              <a:defRPr sz="2400">
                <a:solidFill>
                  <a:schemeClr val="tx1">
                    <a:lumMod val="50000"/>
                    <a:lumOff val="50000"/>
                  </a:schemeClr>
                </a:solidFill>
              </a:defRPr>
            </a:lvl3pPr>
            <a:lvl4pPr eaLnBrk="1" latinLnBrk="0" hangingPunct="1">
              <a:lnSpc>
                <a:spcPct val="100000"/>
              </a:lnSpc>
              <a:spcBef>
                <a:spcPts val="0"/>
              </a:spcBef>
              <a:spcAft>
                <a:spcPts val="600"/>
              </a:spcAft>
              <a:buClr>
                <a:srgbClr val="FF6C2C"/>
              </a:buClr>
              <a:buSzPct val="100000"/>
              <a:buFont typeface="Arial"/>
              <a:buChar char="•"/>
              <a:defRPr sz="2000">
                <a:solidFill>
                  <a:schemeClr val="tx1">
                    <a:lumMod val="50000"/>
                    <a:lumOff val="50000"/>
                  </a:schemeClr>
                </a:solidFill>
              </a:defRPr>
            </a:lvl4pPr>
            <a:lvl5pPr eaLnBrk="1" latinLnBrk="0" hangingPunct="1">
              <a:lnSpc>
                <a:spcPct val="100000"/>
              </a:lnSpc>
              <a:spcBef>
                <a:spcPts val="0"/>
              </a:spcBef>
              <a:spcAft>
                <a:spcPts val="600"/>
              </a:spcAft>
              <a:buClr>
                <a:srgbClr val="FF6C2C"/>
              </a:buClr>
              <a:buSzPct val="100000"/>
              <a:buFont typeface="Arial"/>
              <a:buChar char="•"/>
              <a:defRPr sz="1800">
                <a:solidFill>
                  <a:schemeClr val="tx1">
                    <a:lumMod val="50000"/>
                    <a:lumOff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19"/>
          <p:cNvSpPr>
            <a:spLocks noGrp="1"/>
          </p:cNvSpPr>
          <p:nvPr>
            <p:ph type="body" sz="quarter" idx="11"/>
          </p:nvPr>
        </p:nvSpPr>
        <p:spPr>
          <a:xfrm>
            <a:off x="609600" y="274320"/>
            <a:ext cx="10972800" cy="792480"/>
          </a:xfrm>
          <a:prstGeom prst="rect">
            <a:avLst/>
          </a:prstGeom>
        </p:spPr>
        <p:txBody>
          <a:bodyPr/>
          <a:lstStyle>
            <a:lvl1pPr marL="0" indent="0">
              <a:buNone/>
              <a:defRPr sz="3600" b="1" baseline="0">
                <a:solidFill>
                  <a:srgbClr val="FF6600"/>
                </a:solidFill>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41254851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Image with Footer">
    <p:spTree>
      <p:nvGrpSpPr>
        <p:cNvPr id="1" name=""/>
        <p:cNvGrpSpPr/>
        <p:nvPr/>
      </p:nvGrpSpPr>
      <p:grpSpPr>
        <a:xfrm>
          <a:off x="0" y="0"/>
          <a:ext cx="0" cy="0"/>
          <a:chOff x="0" y="0"/>
          <a:chExt cx="0" cy="0"/>
        </a:xfrm>
      </p:grpSpPr>
      <p:pic>
        <p:nvPicPr>
          <p:cNvPr id="3" name="Picture 4" descr="ABET_White.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600" y="6418264"/>
            <a:ext cx="101600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0"/>
          </p:nvPr>
        </p:nvSpPr>
        <p:spPr>
          <a:xfrm>
            <a:off x="0" y="0"/>
            <a:ext cx="12192000" cy="6324600"/>
          </a:xfrm>
          <a:prstGeom prst="rect">
            <a:avLst/>
          </a:prstGeom>
        </p:spPr>
        <p:txBody>
          <a:bodyPr vert="horz"/>
          <a:lstStyle/>
          <a:p>
            <a:pPr lvl="0"/>
            <a:r>
              <a:rPr lang="en-US" noProof="0"/>
              <a:t>Click icon to add picture</a:t>
            </a:r>
            <a:endParaRPr lang="en-US" noProof="0" dirty="0"/>
          </a:p>
        </p:txBody>
      </p:sp>
    </p:spTree>
    <p:extLst>
      <p:ext uri="{BB962C8B-B14F-4D97-AF65-F5344CB8AC3E}">
        <p14:creationId xmlns:p14="http://schemas.microsoft.com/office/powerpoint/2010/main" val="2523610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cxnSp>
        <p:nvCxnSpPr>
          <p:cNvPr id="3" name="Straight Connector 2"/>
          <p:cNvCxnSpPr/>
          <p:nvPr/>
        </p:nvCxnSpPr>
        <p:spPr>
          <a:xfrm>
            <a:off x="5588000" y="2514600"/>
            <a:ext cx="914400" cy="1588"/>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sp>
        <p:nvSpPr>
          <p:cNvPr id="4" name="Rectangle 3"/>
          <p:cNvSpPr/>
          <p:nvPr/>
        </p:nvSpPr>
        <p:spPr>
          <a:xfrm>
            <a:off x="0" y="6172200"/>
            <a:ext cx="12192000" cy="685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defRPr/>
            </a:pPr>
            <a:endParaRPr lang="en-US" altLang="en-US" sz="1800">
              <a:solidFill>
                <a:srgbClr val="FFFFFF"/>
              </a:solidFill>
            </a:endParaRPr>
          </a:p>
        </p:txBody>
      </p:sp>
      <p:sp>
        <p:nvSpPr>
          <p:cNvPr id="2" name="Title 1"/>
          <p:cNvSpPr>
            <a:spLocks noGrp="1"/>
          </p:cNvSpPr>
          <p:nvPr>
            <p:ph type="title"/>
          </p:nvPr>
        </p:nvSpPr>
        <p:spPr>
          <a:xfrm>
            <a:off x="1524000" y="2971800"/>
            <a:ext cx="9042400" cy="838200"/>
          </a:xfrm>
          <a:prstGeom prst="rect">
            <a:avLst/>
          </a:prstGeom>
        </p:spPr>
        <p:txBody>
          <a:bodyPr vert="horz" wrap="none"/>
          <a:lstStyle>
            <a:lvl1pPr>
              <a:defRPr sz="3000" b="1" i="0" baseline="0"/>
            </a:lvl1pPr>
          </a:lstStyle>
          <a:p>
            <a:r>
              <a:rPr lang="en-US"/>
              <a:t>Click to edit Master title style</a:t>
            </a:r>
            <a:endParaRPr lang="en-US" dirty="0"/>
          </a:p>
        </p:txBody>
      </p:sp>
    </p:spTree>
    <p:extLst>
      <p:ext uri="{BB962C8B-B14F-4D97-AF65-F5344CB8AC3E}">
        <p14:creationId xmlns:p14="http://schemas.microsoft.com/office/powerpoint/2010/main" val="346388564"/>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80526-2B01-4C85-808F-36029D466FF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55C1B0A-4462-487D-8DB0-E767DE1BF954}"/>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11113A8-A0E1-4BD8-831D-4F74931B5699}"/>
              </a:ext>
            </a:extLst>
          </p:cNvPr>
          <p:cNvSpPr>
            <a:spLocks noGrp="1"/>
          </p:cNvSpPr>
          <p:nvPr>
            <p:ph type="dt" sz="half" idx="10"/>
          </p:nvPr>
        </p:nvSpPr>
        <p:spPr>
          <a:xfrm>
            <a:off x="838200" y="6356350"/>
            <a:ext cx="2743200" cy="365125"/>
          </a:xfrm>
          <a:prstGeom prst="rect">
            <a:avLst/>
          </a:prstGeom>
        </p:spPr>
        <p:txBody>
          <a:bodyPr/>
          <a:lstStyle/>
          <a:p>
            <a:fld id="{15CF7C19-E670-4634-B6B0-43CE789393AA}" type="datetimeFigureOut">
              <a:rPr lang="en-US" smtClean="0"/>
              <a:t>5/23/2024</a:t>
            </a:fld>
            <a:endParaRPr lang="en-US"/>
          </a:p>
        </p:txBody>
      </p:sp>
      <p:sp>
        <p:nvSpPr>
          <p:cNvPr id="5" name="Footer Placeholder 4">
            <a:extLst>
              <a:ext uri="{FF2B5EF4-FFF2-40B4-BE49-F238E27FC236}">
                <a16:creationId xmlns:a16="http://schemas.microsoft.com/office/drawing/2014/main" id="{1A6C2B68-9DF8-41B4-8F99-FD623E0A25D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A6D80605-C7A3-4BAE-8249-4F6E1E9E34F3}"/>
              </a:ext>
            </a:extLst>
          </p:cNvPr>
          <p:cNvSpPr>
            <a:spLocks noGrp="1"/>
          </p:cNvSpPr>
          <p:nvPr>
            <p:ph type="sldNum" sz="quarter" idx="12"/>
          </p:nvPr>
        </p:nvSpPr>
        <p:spPr>
          <a:xfrm>
            <a:off x="8610600" y="6356350"/>
            <a:ext cx="2743200" cy="365125"/>
          </a:xfrm>
          <a:prstGeom prst="rect">
            <a:avLst/>
          </a:prstGeom>
        </p:spPr>
        <p:txBody>
          <a:bodyPr/>
          <a:lstStyle/>
          <a:p>
            <a:fld id="{2503AC3B-2A43-4A81-864B-471281E47649}" type="slidenum">
              <a:rPr lang="en-US" smtClean="0"/>
              <a:t>‹#›</a:t>
            </a:fld>
            <a:endParaRPr lang="en-US"/>
          </a:p>
        </p:txBody>
      </p:sp>
    </p:spTree>
    <p:extLst>
      <p:ext uri="{BB962C8B-B14F-4D97-AF65-F5344CB8AC3E}">
        <p14:creationId xmlns:p14="http://schemas.microsoft.com/office/powerpoint/2010/main" val="28426145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6D291-DC91-471B-80F6-E02818565B5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5C868A-3132-4159-87B5-366A2613E3E2}"/>
              </a:ext>
            </a:extLst>
          </p:cNvPr>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6C6D81-23AF-4957-A8D7-1DE432C0A8CE}"/>
              </a:ext>
            </a:extLst>
          </p:cNvPr>
          <p:cNvSpPr>
            <a:spLocks noGrp="1"/>
          </p:cNvSpPr>
          <p:nvPr>
            <p:ph type="dt" sz="half" idx="10"/>
          </p:nvPr>
        </p:nvSpPr>
        <p:spPr>
          <a:xfrm>
            <a:off x="838200" y="6356350"/>
            <a:ext cx="2743200" cy="365125"/>
          </a:xfrm>
          <a:prstGeom prst="rect">
            <a:avLst/>
          </a:prstGeom>
        </p:spPr>
        <p:txBody>
          <a:bodyPr/>
          <a:lstStyle/>
          <a:p>
            <a:fld id="{15CF7C19-E670-4634-B6B0-43CE789393AA}" type="datetimeFigureOut">
              <a:rPr lang="en-US" smtClean="0"/>
              <a:t>5/23/2024</a:t>
            </a:fld>
            <a:endParaRPr lang="en-US"/>
          </a:p>
        </p:txBody>
      </p:sp>
      <p:sp>
        <p:nvSpPr>
          <p:cNvPr id="5" name="Footer Placeholder 4">
            <a:extLst>
              <a:ext uri="{FF2B5EF4-FFF2-40B4-BE49-F238E27FC236}">
                <a16:creationId xmlns:a16="http://schemas.microsoft.com/office/drawing/2014/main" id="{2D22B3CB-8911-44F8-ABB8-4EE2863CC9D1}"/>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5D8FFE0-EC8B-4296-A78C-4A952B08DF1A}"/>
              </a:ext>
            </a:extLst>
          </p:cNvPr>
          <p:cNvSpPr>
            <a:spLocks noGrp="1"/>
          </p:cNvSpPr>
          <p:nvPr>
            <p:ph type="sldNum" sz="quarter" idx="12"/>
          </p:nvPr>
        </p:nvSpPr>
        <p:spPr>
          <a:xfrm>
            <a:off x="8610600" y="6356350"/>
            <a:ext cx="2743200" cy="365125"/>
          </a:xfrm>
          <a:prstGeom prst="rect">
            <a:avLst/>
          </a:prstGeom>
        </p:spPr>
        <p:txBody>
          <a:bodyPr/>
          <a:lstStyle/>
          <a:p>
            <a:fld id="{2503AC3B-2A43-4A81-864B-471281E47649}" type="slidenum">
              <a:rPr lang="en-US" smtClean="0"/>
              <a:t>‹#›</a:t>
            </a:fld>
            <a:endParaRPr lang="en-US"/>
          </a:p>
        </p:txBody>
      </p:sp>
    </p:spTree>
    <p:extLst>
      <p:ext uri="{BB962C8B-B14F-4D97-AF65-F5344CB8AC3E}">
        <p14:creationId xmlns:p14="http://schemas.microsoft.com/office/powerpoint/2010/main" val="19373195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4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1A5B3-F5BC-4CDB-ACDA-8C3DB59EC8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C810D2-0345-4C1D-9559-9BB93ADE5804}"/>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p:cNvSpPr>
            <a:spLocks noGrp="1" noChangeArrowheads="1"/>
          </p:cNvSpPr>
          <p:nvPr>
            <p:ph type="dt" sz="half" idx="10"/>
          </p:nvPr>
        </p:nvSpPr>
        <p:spPr>
          <a:ln/>
        </p:spPr>
        <p:txBody>
          <a:bodyPr/>
          <a:lstStyle>
            <a:lvl1pPr>
              <a:defRPr/>
            </a:lvl1pPr>
          </a:lstStyle>
          <a:p>
            <a:pPr>
              <a:defRPr/>
            </a:pPr>
            <a:fld id="{2ABF53D4-6F2A-4289-9FF0-C2BCA43FDEFB}" type="slidenum">
              <a:rPr lang="es-ES" altLang="en-US" smtClean="0"/>
              <a:pPr>
                <a:defRPr/>
              </a:pPr>
              <a:t>‹#›</a:t>
            </a:fld>
            <a:endParaRPr lang="es-ES"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dirty="0"/>
          </a:p>
        </p:txBody>
      </p:sp>
    </p:spTree>
    <p:extLst>
      <p:ext uri="{BB962C8B-B14F-4D97-AF65-F5344CB8AC3E}">
        <p14:creationId xmlns:p14="http://schemas.microsoft.com/office/powerpoint/2010/main" val="3573088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 Two-Line Title">
    <p:spTree>
      <p:nvGrpSpPr>
        <p:cNvPr id="1" name=""/>
        <p:cNvGrpSpPr/>
        <p:nvPr/>
      </p:nvGrpSpPr>
      <p:grpSpPr>
        <a:xfrm>
          <a:off x="0" y="0"/>
          <a:ext cx="0" cy="0"/>
          <a:chOff x="0" y="0"/>
          <a:chExt cx="0" cy="0"/>
        </a:xfrm>
      </p:grpSpPr>
      <p:pic>
        <p:nvPicPr>
          <p:cNvPr id="10" name="Picture 9" descr="ABET_White.eps"/>
          <p:cNvPicPr>
            <a:picLocks noChangeAspect="1"/>
          </p:cNvPicPr>
          <p:nvPr/>
        </p:nvPicPr>
        <p:blipFill>
          <a:blip r:embed="rId2" cstate="print"/>
          <a:stretch>
            <a:fillRect/>
          </a:stretch>
        </p:blipFill>
        <p:spPr>
          <a:xfrm>
            <a:off x="101600" y="6417734"/>
            <a:ext cx="1016000" cy="364066"/>
          </a:xfrm>
          <a:prstGeom prst="rect">
            <a:avLst/>
          </a:prstGeom>
        </p:spPr>
      </p:pic>
      <p:sp>
        <p:nvSpPr>
          <p:cNvPr id="2" name="Title 1"/>
          <p:cNvSpPr>
            <a:spLocks noGrp="1"/>
          </p:cNvSpPr>
          <p:nvPr>
            <p:ph type="title" hasCustomPrompt="1"/>
          </p:nvPr>
        </p:nvSpPr>
        <p:spPr>
          <a:xfrm>
            <a:off x="609600" y="274320"/>
            <a:ext cx="10972800" cy="795528"/>
          </a:xfrm>
          <a:prstGeom prst="rect">
            <a:avLst/>
          </a:prstGeom>
        </p:spPr>
        <p:txBody>
          <a:bodyPr/>
          <a:lstStyle>
            <a:lvl1pPr algn="l">
              <a:defRPr sz="3600" b="1">
                <a:solidFill>
                  <a:srgbClr val="FF6600"/>
                </a:solidFill>
              </a:defRPr>
            </a:lvl1pPr>
          </a:lstStyle>
          <a:p>
            <a:r>
              <a:rPr lang="en-US" dirty="0"/>
              <a:t>Click to edit two-line title</a:t>
            </a:r>
          </a:p>
        </p:txBody>
      </p:sp>
      <p:sp>
        <p:nvSpPr>
          <p:cNvPr id="4" name="Text Placeholder 3"/>
          <p:cNvSpPr>
            <a:spLocks noGrp="1"/>
          </p:cNvSpPr>
          <p:nvPr>
            <p:ph type="body" sz="quarter" idx="10"/>
          </p:nvPr>
        </p:nvSpPr>
        <p:spPr>
          <a:xfrm>
            <a:off x="609600" y="1600200"/>
            <a:ext cx="10972800" cy="4343400"/>
          </a:xfrm>
          <a:prstGeom prst="rect">
            <a:avLst/>
          </a:prstGeom>
        </p:spPr>
        <p:txBody>
          <a:bodyPr/>
          <a:lstStyle>
            <a:lvl1pPr marL="342900" indent="-342900">
              <a:buClr>
                <a:srgbClr val="FF6600"/>
              </a:buClr>
              <a:buFont typeface="Arial" panose="020B0604020202020204" pitchFamily="34" charset="0"/>
              <a:buChar cha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16978166"/>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10" name="Picture 9" descr="ABET_White.eps"/>
          <p:cNvPicPr>
            <a:picLocks noChangeAspect="1"/>
          </p:cNvPicPr>
          <p:nvPr/>
        </p:nvPicPr>
        <p:blipFill>
          <a:blip r:embed="rId2" cstate="print"/>
          <a:stretch>
            <a:fillRect/>
          </a:stretch>
        </p:blipFill>
        <p:spPr>
          <a:xfrm>
            <a:off x="101600" y="6417734"/>
            <a:ext cx="1016000" cy="364066"/>
          </a:xfrm>
          <a:prstGeom prst="rect">
            <a:avLst/>
          </a:prstGeom>
        </p:spPr>
      </p:pic>
      <p:sp>
        <p:nvSpPr>
          <p:cNvPr id="5" name="Title 4"/>
          <p:cNvSpPr>
            <a:spLocks noGrp="1"/>
          </p:cNvSpPr>
          <p:nvPr>
            <p:ph type="title"/>
          </p:nvPr>
        </p:nvSpPr>
        <p:spPr>
          <a:xfrm>
            <a:off x="609600" y="502920"/>
            <a:ext cx="10972800" cy="795528"/>
          </a:xfrm>
          <a:prstGeom prst="rect">
            <a:avLst/>
          </a:prstGeom>
        </p:spPr>
        <p:txBody>
          <a:bodyPr/>
          <a:lstStyle>
            <a:lvl1pPr algn="l">
              <a:defRPr sz="4000" b="1">
                <a:solidFill>
                  <a:srgbClr val="FF6600"/>
                </a:solidFill>
              </a:defRPr>
            </a:lvl1pPr>
          </a:lstStyle>
          <a:p>
            <a:r>
              <a:rPr lang="en-US" dirty="0"/>
              <a:t>Click to edit Master title style</a:t>
            </a:r>
          </a:p>
        </p:txBody>
      </p:sp>
      <p:sp>
        <p:nvSpPr>
          <p:cNvPr id="7" name="Text Placeholder 6"/>
          <p:cNvSpPr>
            <a:spLocks noGrp="1"/>
          </p:cNvSpPr>
          <p:nvPr>
            <p:ph type="body" sz="quarter" idx="11"/>
          </p:nvPr>
        </p:nvSpPr>
        <p:spPr>
          <a:xfrm>
            <a:off x="609600" y="1600200"/>
            <a:ext cx="10972800" cy="4343400"/>
          </a:xfrm>
          <a:prstGeom prst="rect">
            <a:avLst/>
          </a:prstGeom>
        </p:spPr>
        <p:txBody>
          <a:bodyPr/>
          <a:lstStyle>
            <a:lvl1pPr marL="342900" indent="-342900">
              <a:buClr>
                <a:srgbClr val="FF6600"/>
              </a:buClr>
              <a:buFont typeface="Arial" panose="020B0604020202020204" pitchFamily="34" charset="0"/>
              <a:buChar cha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70700609"/>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624">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ection Divi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2971800"/>
            <a:ext cx="9042400" cy="838200"/>
          </a:xfrm>
          <a:prstGeom prst="rect">
            <a:avLst/>
          </a:prstGeom>
        </p:spPr>
        <p:txBody>
          <a:bodyPr vert="horz" wrap="none"/>
          <a:lstStyle>
            <a:lvl1pPr>
              <a:defRPr sz="3000" b="1" i="0" baseline="0"/>
            </a:lvl1pPr>
          </a:lstStyle>
          <a:p>
            <a:r>
              <a:rPr lang="en-US" dirty="0"/>
              <a:t>Click to Edit Divider Heading</a:t>
            </a:r>
          </a:p>
        </p:txBody>
      </p:sp>
      <p:cxnSp>
        <p:nvCxnSpPr>
          <p:cNvPr id="4" name="Straight Connector 3"/>
          <p:cNvCxnSpPr/>
          <p:nvPr/>
        </p:nvCxnSpPr>
        <p:spPr>
          <a:xfrm>
            <a:off x="5588000" y="2514600"/>
            <a:ext cx="914400" cy="1588"/>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0" y="6172200"/>
            <a:ext cx="12192000" cy="685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Tree>
    <p:extLst>
      <p:ext uri="{BB962C8B-B14F-4D97-AF65-F5344CB8AC3E}">
        <p14:creationId xmlns:p14="http://schemas.microsoft.com/office/powerpoint/2010/main" val="4115478947"/>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 Three-Line Title">
    <p:spTree>
      <p:nvGrpSpPr>
        <p:cNvPr id="1" name=""/>
        <p:cNvGrpSpPr/>
        <p:nvPr/>
      </p:nvGrpSpPr>
      <p:grpSpPr>
        <a:xfrm>
          <a:off x="0" y="0"/>
          <a:ext cx="0" cy="0"/>
          <a:chOff x="0" y="0"/>
          <a:chExt cx="0" cy="0"/>
        </a:xfrm>
      </p:grpSpPr>
      <p:pic>
        <p:nvPicPr>
          <p:cNvPr id="6" name="Picture 4" descr="ABET_OrangeWhite.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9600" y="431800"/>
            <a:ext cx="104986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Picture Placeholder 15"/>
          <p:cNvSpPr>
            <a:spLocks noGrp="1"/>
          </p:cNvSpPr>
          <p:nvPr>
            <p:ph type="pic" sz="quarter" idx="10"/>
          </p:nvPr>
        </p:nvSpPr>
        <p:spPr>
          <a:xfrm>
            <a:off x="6096000" y="0"/>
            <a:ext cx="6096000" cy="6858000"/>
          </a:xfrm>
          <a:prstGeom prst="rect">
            <a:avLst/>
          </a:prstGeom>
        </p:spPr>
        <p:txBody>
          <a:bodyPr vert="horz" lIns="365760" tIns="274320" anchor="t" anchorCtr="0"/>
          <a:lstStyle/>
          <a:p>
            <a:pPr lvl="0"/>
            <a:r>
              <a:rPr lang="en-US" noProof="0"/>
              <a:t>Click icon to add picture</a:t>
            </a:r>
          </a:p>
        </p:txBody>
      </p:sp>
      <p:sp>
        <p:nvSpPr>
          <p:cNvPr id="18" name="Text Placeholder 19"/>
          <p:cNvSpPr>
            <a:spLocks noGrp="1"/>
          </p:cNvSpPr>
          <p:nvPr>
            <p:ph type="body" sz="quarter" idx="11"/>
          </p:nvPr>
        </p:nvSpPr>
        <p:spPr>
          <a:xfrm>
            <a:off x="609600" y="4038600"/>
            <a:ext cx="4470400" cy="1143000"/>
          </a:xfrm>
          <a:prstGeom prst="rect">
            <a:avLst/>
          </a:prstGeom>
        </p:spPr>
        <p:txBody>
          <a:bodyPr/>
          <a:lstStyle>
            <a:lvl1pPr marL="0" indent="0">
              <a:buNone/>
              <a:defRPr sz="2200" b="1" baseline="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9" name="Text Placeholder 19"/>
          <p:cNvSpPr>
            <a:spLocks noGrp="1"/>
          </p:cNvSpPr>
          <p:nvPr>
            <p:ph type="body" sz="quarter" idx="12"/>
          </p:nvPr>
        </p:nvSpPr>
        <p:spPr>
          <a:xfrm>
            <a:off x="609600" y="5334000"/>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a:p>
            <a:pPr lvl="1"/>
            <a:r>
              <a:rPr lang="en-US"/>
              <a:t>Second level</a:t>
            </a:r>
          </a:p>
        </p:txBody>
      </p:sp>
      <p:sp>
        <p:nvSpPr>
          <p:cNvPr id="22" name="Text Placeholder 19"/>
          <p:cNvSpPr>
            <a:spLocks noGrp="1"/>
          </p:cNvSpPr>
          <p:nvPr>
            <p:ph type="body" sz="quarter" idx="13"/>
          </p:nvPr>
        </p:nvSpPr>
        <p:spPr>
          <a:xfrm>
            <a:off x="609600" y="5791200"/>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34166272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Title Slide - Three-Line Title">
    <p:spTree>
      <p:nvGrpSpPr>
        <p:cNvPr id="1" name=""/>
        <p:cNvGrpSpPr/>
        <p:nvPr/>
      </p:nvGrpSpPr>
      <p:grpSpPr>
        <a:xfrm>
          <a:off x="0" y="0"/>
          <a:ext cx="0" cy="0"/>
          <a:chOff x="0" y="0"/>
          <a:chExt cx="0" cy="0"/>
        </a:xfrm>
      </p:grpSpPr>
      <p:pic>
        <p:nvPicPr>
          <p:cNvPr id="6" name="Picture 4" descr="ABET_OrangeWhite.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9600" y="431800"/>
            <a:ext cx="104986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Picture Placeholder 15"/>
          <p:cNvSpPr>
            <a:spLocks noGrp="1"/>
          </p:cNvSpPr>
          <p:nvPr>
            <p:ph type="pic" sz="quarter" idx="10"/>
          </p:nvPr>
        </p:nvSpPr>
        <p:spPr>
          <a:xfrm>
            <a:off x="6096000" y="0"/>
            <a:ext cx="6096000" cy="6858000"/>
          </a:xfrm>
          <a:prstGeom prst="rect">
            <a:avLst/>
          </a:prstGeom>
        </p:spPr>
        <p:txBody>
          <a:bodyPr vert="horz" lIns="365760" tIns="274320" anchor="t" anchorCtr="0"/>
          <a:lstStyle/>
          <a:p>
            <a:pPr lvl="0"/>
            <a:r>
              <a:rPr lang="en-US" noProof="0"/>
              <a:t>Click icon to add picture</a:t>
            </a:r>
          </a:p>
        </p:txBody>
      </p:sp>
      <p:sp>
        <p:nvSpPr>
          <p:cNvPr id="18" name="Text Placeholder 19"/>
          <p:cNvSpPr>
            <a:spLocks noGrp="1"/>
          </p:cNvSpPr>
          <p:nvPr>
            <p:ph type="body" sz="quarter" idx="11"/>
          </p:nvPr>
        </p:nvSpPr>
        <p:spPr>
          <a:xfrm>
            <a:off x="609600" y="4038600"/>
            <a:ext cx="4470400" cy="1524000"/>
          </a:xfrm>
          <a:prstGeom prst="rect">
            <a:avLst/>
          </a:prstGeom>
        </p:spPr>
        <p:txBody>
          <a:bodyPr/>
          <a:lstStyle>
            <a:lvl1pPr marL="0" indent="0">
              <a:buNone/>
              <a:defRPr sz="2200" b="1" baseline="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9" name="Text Placeholder 19"/>
          <p:cNvSpPr>
            <a:spLocks noGrp="1"/>
          </p:cNvSpPr>
          <p:nvPr>
            <p:ph type="body" sz="quarter" idx="12"/>
          </p:nvPr>
        </p:nvSpPr>
        <p:spPr>
          <a:xfrm>
            <a:off x="609600" y="5678424"/>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a:p>
            <a:pPr lvl="1"/>
            <a:r>
              <a:rPr lang="en-US"/>
              <a:t>Second level</a:t>
            </a:r>
          </a:p>
        </p:txBody>
      </p:sp>
      <p:sp>
        <p:nvSpPr>
          <p:cNvPr id="22" name="Text Placeholder 19"/>
          <p:cNvSpPr>
            <a:spLocks noGrp="1"/>
          </p:cNvSpPr>
          <p:nvPr>
            <p:ph type="body" sz="quarter" idx="13"/>
          </p:nvPr>
        </p:nvSpPr>
        <p:spPr>
          <a:xfrm>
            <a:off x="609600" y="6135624"/>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3990806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4" name="Picture 4" descr="ABET_White.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600" y="6418264"/>
            <a:ext cx="101600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Placeholder 15"/>
          <p:cNvSpPr>
            <a:spLocks noGrp="1"/>
          </p:cNvSpPr>
          <p:nvPr>
            <p:ph type="body" sz="quarter" idx="10"/>
          </p:nvPr>
        </p:nvSpPr>
        <p:spPr>
          <a:xfrm>
            <a:off x="609600" y="1600200"/>
            <a:ext cx="10972800" cy="4343400"/>
          </a:xfrm>
          <a:prstGeom prst="rect">
            <a:avLst/>
          </a:prstGeom>
        </p:spPr>
        <p:txBody>
          <a:bodyPr/>
          <a:lstStyle>
            <a:lvl1pPr marL="339725" marR="0" indent="-303213" algn="l" defTabSz="914400" rtl="0" eaLnBrk="1" fontAlgn="auto" latinLnBrk="0" hangingPunct="1">
              <a:lnSpc>
                <a:spcPct val="100000"/>
              </a:lnSpc>
              <a:spcBef>
                <a:spcPts val="0"/>
              </a:spcBef>
              <a:spcAft>
                <a:spcPts val="600"/>
              </a:spcAft>
              <a:buClr>
                <a:srgbClr val="FF6C2C"/>
              </a:buClr>
              <a:buSzPct val="100000"/>
              <a:buFont typeface="Arial"/>
              <a:buChar char="•"/>
              <a:tabLst/>
              <a:defRPr sz="3200">
                <a:solidFill>
                  <a:schemeClr val="tx1">
                    <a:lumMod val="50000"/>
                    <a:lumOff val="50000"/>
                  </a:schemeClr>
                </a:solidFill>
                <a:latin typeface="Arial" panose="020B0604020202020204" pitchFamily="34" charset="0"/>
                <a:cs typeface="Arial" panose="020B0604020202020204" pitchFamily="34" charset="0"/>
              </a:defRPr>
            </a:lvl1pPr>
            <a:lvl2pPr marL="742950" indent="-285750" eaLnBrk="1" latinLnBrk="0" hangingPunct="1">
              <a:spcBef>
                <a:spcPts val="0"/>
              </a:spcBef>
              <a:spcAft>
                <a:spcPts val="600"/>
              </a:spcAft>
              <a:buClr>
                <a:srgbClr val="FF6C2C"/>
              </a:buClr>
              <a:buSzPct val="100000"/>
              <a:buFont typeface="Arial"/>
              <a:buChar char="•"/>
              <a:defRPr sz="2800">
                <a:solidFill>
                  <a:schemeClr val="tx1">
                    <a:lumMod val="50000"/>
                    <a:lumOff val="50000"/>
                  </a:schemeClr>
                </a:solidFill>
                <a:latin typeface="Arial" panose="020B0604020202020204" pitchFamily="34" charset="0"/>
                <a:cs typeface="Arial" panose="020B0604020202020204" pitchFamily="34" charset="0"/>
              </a:defRPr>
            </a:lvl2pPr>
            <a:lvl3pPr eaLnBrk="1" latinLnBrk="0" hangingPunct="1">
              <a:spcBef>
                <a:spcPts val="0"/>
              </a:spcBef>
              <a:spcAft>
                <a:spcPts val="600"/>
              </a:spcAft>
              <a:buClr>
                <a:srgbClr val="FF6C2C"/>
              </a:buClr>
              <a:buSzPct val="100000"/>
              <a:buFont typeface="Arial"/>
              <a:buChar char="•"/>
              <a:defRPr sz="2400">
                <a:solidFill>
                  <a:schemeClr val="tx1">
                    <a:lumMod val="50000"/>
                    <a:lumOff val="50000"/>
                  </a:schemeClr>
                </a:solidFill>
                <a:latin typeface="Arial" panose="020B0604020202020204" pitchFamily="34" charset="0"/>
                <a:cs typeface="Arial" panose="020B0604020202020204" pitchFamily="34" charset="0"/>
              </a:defRPr>
            </a:lvl3pPr>
            <a:lvl4pPr eaLnBrk="1" latinLnBrk="0" hangingPunct="1">
              <a:spcBef>
                <a:spcPts val="0"/>
              </a:spcBef>
              <a:spcAft>
                <a:spcPts val="600"/>
              </a:spcAft>
              <a:buClr>
                <a:srgbClr val="FF6C2C"/>
              </a:buClr>
              <a:buSzPct val="100000"/>
              <a:buFont typeface="Arial"/>
              <a:buChar char="•"/>
              <a:defRPr sz="2000">
                <a:solidFill>
                  <a:schemeClr val="tx1">
                    <a:lumMod val="50000"/>
                    <a:lumOff val="50000"/>
                  </a:schemeClr>
                </a:solidFill>
                <a:latin typeface="Arial" panose="020B0604020202020204" pitchFamily="34" charset="0"/>
                <a:cs typeface="Arial" panose="020B0604020202020204" pitchFamily="34" charset="0"/>
              </a:defRPr>
            </a:lvl4pPr>
            <a:lvl5pPr eaLnBrk="1" latinLnBrk="0" hangingPunct="1">
              <a:spcBef>
                <a:spcPts val="0"/>
              </a:spcBef>
              <a:spcAft>
                <a:spcPts val="600"/>
              </a:spcAft>
              <a:buClr>
                <a:srgbClr val="FF6C2C"/>
              </a:buClr>
              <a:buSzPct val="100000"/>
              <a:buFont typeface="Arial"/>
              <a:buChar char="•"/>
              <a:defRPr sz="1800">
                <a:solidFill>
                  <a:schemeClr val="tx1">
                    <a:lumMod val="50000"/>
                    <a:lumOff val="50000"/>
                  </a:schemeClr>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9"/>
          <p:cNvSpPr>
            <a:spLocks noGrp="1"/>
          </p:cNvSpPr>
          <p:nvPr>
            <p:ph type="body" sz="quarter" idx="11"/>
          </p:nvPr>
        </p:nvSpPr>
        <p:spPr>
          <a:xfrm>
            <a:off x="609600" y="502920"/>
            <a:ext cx="10972800" cy="792480"/>
          </a:xfrm>
          <a:prstGeom prst="rect">
            <a:avLst/>
          </a:prstGeom>
        </p:spPr>
        <p:txBody>
          <a:bodyPr/>
          <a:lstStyle>
            <a:lvl1pPr marL="0" indent="0">
              <a:buNone/>
              <a:defRPr sz="4000" b="1" baseline="0">
                <a:solidFill>
                  <a:srgbClr val="FF6600"/>
                </a:solidFill>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3995960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Content - Two-Line Title">
    <p:spTree>
      <p:nvGrpSpPr>
        <p:cNvPr id="1" name=""/>
        <p:cNvGrpSpPr/>
        <p:nvPr/>
      </p:nvGrpSpPr>
      <p:grpSpPr>
        <a:xfrm>
          <a:off x="0" y="0"/>
          <a:ext cx="0" cy="0"/>
          <a:chOff x="0" y="0"/>
          <a:chExt cx="0" cy="0"/>
        </a:xfrm>
      </p:grpSpPr>
      <p:pic>
        <p:nvPicPr>
          <p:cNvPr id="4" name="Picture 4" descr="ABET_White.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600" y="6418264"/>
            <a:ext cx="101600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Placeholder 15"/>
          <p:cNvSpPr>
            <a:spLocks noGrp="1"/>
          </p:cNvSpPr>
          <p:nvPr>
            <p:ph type="body" sz="quarter" idx="10"/>
          </p:nvPr>
        </p:nvSpPr>
        <p:spPr>
          <a:xfrm>
            <a:off x="609600" y="1600200"/>
            <a:ext cx="10972800" cy="4343400"/>
          </a:xfrm>
          <a:prstGeom prst="rect">
            <a:avLst/>
          </a:prstGeom>
        </p:spPr>
        <p:txBody>
          <a:bodyPr/>
          <a:lstStyle>
            <a:lvl1pPr marL="339725" marR="0" indent="-303213" algn="l" defTabSz="914400" rtl="0" eaLnBrk="1" fontAlgn="auto" latinLnBrk="0" hangingPunct="1">
              <a:lnSpc>
                <a:spcPct val="100000"/>
              </a:lnSpc>
              <a:spcBef>
                <a:spcPts val="0"/>
              </a:spcBef>
              <a:spcAft>
                <a:spcPts val="600"/>
              </a:spcAft>
              <a:buClr>
                <a:srgbClr val="FF6C2C"/>
              </a:buClr>
              <a:buSzPct val="100000"/>
              <a:buFont typeface="Arial"/>
              <a:buChar char="•"/>
              <a:tabLst/>
              <a:defRPr sz="3200">
                <a:solidFill>
                  <a:schemeClr val="tx1">
                    <a:lumMod val="50000"/>
                    <a:lumOff val="50000"/>
                  </a:schemeClr>
                </a:solidFill>
                <a:latin typeface="Arial" panose="020B0604020202020204" pitchFamily="34" charset="0"/>
                <a:cs typeface="Arial" panose="020B0604020202020204" pitchFamily="34" charset="0"/>
              </a:defRPr>
            </a:lvl1pPr>
            <a:lvl2pPr marL="742950" indent="-285750" eaLnBrk="1" latinLnBrk="0" hangingPunct="1">
              <a:spcBef>
                <a:spcPts val="0"/>
              </a:spcBef>
              <a:spcAft>
                <a:spcPts val="600"/>
              </a:spcAft>
              <a:buClr>
                <a:srgbClr val="FF6C2C"/>
              </a:buClr>
              <a:buSzPct val="100000"/>
              <a:buFont typeface="Arial"/>
              <a:buChar char="•"/>
              <a:defRPr sz="2800">
                <a:solidFill>
                  <a:schemeClr val="tx1">
                    <a:lumMod val="50000"/>
                    <a:lumOff val="50000"/>
                  </a:schemeClr>
                </a:solidFill>
                <a:latin typeface="Arial" panose="020B0604020202020204" pitchFamily="34" charset="0"/>
                <a:cs typeface="Arial" panose="020B0604020202020204" pitchFamily="34" charset="0"/>
              </a:defRPr>
            </a:lvl2pPr>
            <a:lvl3pPr eaLnBrk="1" latinLnBrk="0" hangingPunct="1">
              <a:spcBef>
                <a:spcPts val="0"/>
              </a:spcBef>
              <a:spcAft>
                <a:spcPts val="600"/>
              </a:spcAft>
              <a:buClr>
                <a:srgbClr val="FF6C2C"/>
              </a:buClr>
              <a:buSzPct val="100000"/>
              <a:buFont typeface="Arial"/>
              <a:buChar char="•"/>
              <a:defRPr sz="2400">
                <a:solidFill>
                  <a:schemeClr val="tx1">
                    <a:lumMod val="50000"/>
                    <a:lumOff val="50000"/>
                  </a:schemeClr>
                </a:solidFill>
                <a:latin typeface="Arial" panose="020B0604020202020204" pitchFamily="34" charset="0"/>
                <a:cs typeface="Arial" panose="020B0604020202020204" pitchFamily="34" charset="0"/>
              </a:defRPr>
            </a:lvl3pPr>
            <a:lvl4pPr eaLnBrk="1" latinLnBrk="0" hangingPunct="1">
              <a:spcBef>
                <a:spcPts val="0"/>
              </a:spcBef>
              <a:spcAft>
                <a:spcPts val="600"/>
              </a:spcAft>
              <a:buClr>
                <a:srgbClr val="FF6C2C"/>
              </a:buClr>
              <a:buSzPct val="100000"/>
              <a:buFont typeface="Arial"/>
              <a:buChar char="•"/>
              <a:defRPr sz="2000">
                <a:solidFill>
                  <a:schemeClr val="tx1">
                    <a:lumMod val="50000"/>
                    <a:lumOff val="50000"/>
                  </a:schemeClr>
                </a:solidFill>
                <a:latin typeface="Arial" panose="020B0604020202020204" pitchFamily="34" charset="0"/>
                <a:cs typeface="Arial" panose="020B0604020202020204" pitchFamily="34" charset="0"/>
              </a:defRPr>
            </a:lvl4pPr>
            <a:lvl5pPr eaLnBrk="1" latinLnBrk="0" hangingPunct="1">
              <a:spcBef>
                <a:spcPts val="0"/>
              </a:spcBef>
              <a:spcAft>
                <a:spcPts val="600"/>
              </a:spcAft>
              <a:buClr>
                <a:srgbClr val="FF6C2C"/>
              </a:buClr>
              <a:buSzPct val="100000"/>
              <a:buFont typeface="Arial"/>
              <a:buChar char="•"/>
              <a:defRPr sz="1800">
                <a:solidFill>
                  <a:schemeClr val="tx1">
                    <a:lumMod val="50000"/>
                    <a:lumOff val="50000"/>
                  </a:schemeClr>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9"/>
          <p:cNvSpPr>
            <a:spLocks noGrp="1"/>
          </p:cNvSpPr>
          <p:nvPr>
            <p:ph type="body" sz="quarter" idx="11"/>
          </p:nvPr>
        </p:nvSpPr>
        <p:spPr>
          <a:xfrm>
            <a:off x="609600" y="274320"/>
            <a:ext cx="10972800" cy="792480"/>
          </a:xfrm>
          <a:prstGeom prst="rect">
            <a:avLst/>
          </a:prstGeom>
        </p:spPr>
        <p:txBody>
          <a:bodyPr/>
          <a:lstStyle>
            <a:lvl1pPr marL="0" indent="0">
              <a:buNone/>
              <a:defRPr sz="3600" b="1" baseline="0">
                <a:solidFill>
                  <a:srgbClr val="FF6600"/>
                </a:solidFill>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3898744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Numbered List">
    <p:spTree>
      <p:nvGrpSpPr>
        <p:cNvPr id="1" name=""/>
        <p:cNvGrpSpPr/>
        <p:nvPr/>
      </p:nvGrpSpPr>
      <p:grpSpPr>
        <a:xfrm>
          <a:off x="0" y="0"/>
          <a:ext cx="0" cy="0"/>
          <a:chOff x="0" y="0"/>
          <a:chExt cx="0" cy="0"/>
        </a:xfrm>
      </p:grpSpPr>
      <p:pic>
        <p:nvPicPr>
          <p:cNvPr id="5" name="Picture 4" descr="ABET_White.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600" y="6418264"/>
            <a:ext cx="101600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15"/>
          <p:cNvSpPr>
            <a:spLocks noGrp="1"/>
          </p:cNvSpPr>
          <p:nvPr>
            <p:ph type="body" sz="quarter" idx="10"/>
          </p:nvPr>
        </p:nvSpPr>
        <p:spPr>
          <a:xfrm>
            <a:off x="609600" y="1600200"/>
            <a:ext cx="10972800" cy="4038600"/>
          </a:xfrm>
          <a:prstGeom prst="rect">
            <a:avLst/>
          </a:prstGeom>
        </p:spPr>
        <p:txBody>
          <a:bodyPr/>
          <a:lstStyle>
            <a:lvl1pPr marL="576263" marR="0" indent="-576263" algn="l" defTabSz="914400" rtl="0" eaLnBrk="1" fontAlgn="auto" latinLnBrk="0" hangingPunct="1">
              <a:lnSpc>
                <a:spcPct val="100000"/>
              </a:lnSpc>
              <a:spcBef>
                <a:spcPts val="0"/>
              </a:spcBef>
              <a:spcAft>
                <a:spcPts val="600"/>
              </a:spcAft>
              <a:buClr>
                <a:srgbClr val="FF6600"/>
              </a:buClr>
              <a:buSzPct val="90000"/>
              <a:buFont typeface="+mj-lt"/>
              <a:buAutoNum type="arabicParenR"/>
              <a:tabLst/>
              <a:defRPr sz="3200" baseline="0">
                <a:solidFill>
                  <a:schemeClr val="tx1">
                    <a:lumMod val="50000"/>
                    <a:lumOff val="50000"/>
                  </a:schemeClr>
                </a:solidFill>
                <a:latin typeface="Arial" panose="020B0604020202020204" pitchFamily="34" charset="0"/>
                <a:cs typeface="Arial" panose="020B0604020202020204" pitchFamily="34" charset="0"/>
              </a:defRPr>
            </a:lvl1pPr>
            <a:lvl2pPr marL="971550" indent="-284163" eaLnBrk="1" latinLnBrk="0" hangingPunct="1">
              <a:spcBef>
                <a:spcPts val="0"/>
              </a:spcBef>
              <a:spcAft>
                <a:spcPts val="600"/>
              </a:spcAft>
              <a:buClr>
                <a:srgbClr val="FF6C2C"/>
              </a:buClr>
              <a:buSzPct val="100000"/>
              <a:buFont typeface="Arial"/>
              <a:buChar char="•"/>
              <a:defRPr sz="2800" baseline="0">
                <a:solidFill>
                  <a:schemeClr val="tx1">
                    <a:lumMod val="50000"/>
                    <a:lumOff val="50000"/>
                  </a:schemeClr>
                </a:solidFill>
                <a:latin typeface="Arial" panose="020B0604020202020204" pitchFamily="34" charset="0"/>
                <a:cs typeface="Arial" panose="020B0604020202020204" pitchFamily="34" charset="0"/>
              </a:defRPr>
            </a:lvl2pPr>
            <a:lvl3pPr marL="1435100" indent="-239713" eaLnBrk="1" latinLnBrk="0" hangingPunct="1">
              <a:spcBef>
                <a:spcPts val="0"/>
              </a:spcBef>
              <a:spcAft>
                <a:spcPts val="600"/>
              </a:spcAft>
              <a:buClr>
                <a:srgbClr val="FF6C2C"/>
              </a:buClr>
              <a:buSzPct val="100000"/>
              <a:buFont typeface="Arial"/>
              <a:buChar char="•"/>
              <a:defRPr sz="2400" baseline="0">
                <a:solidFill>
                  <a:schemeClr val="tx1">
                    <a:lumMod val="50000"/>
                    <a:lumOff val="50000"/>
                  </a:schemeClr>
                </a:solidFill>
                <a:latin typeface="Arial" panose="020B0604020202020204" pitchFamily="34" charset="0"/>
                <a:cs typeface="Arial" panose="020B0604020202020204" pitchFamily="34" charset="0"/>
              </a:defRPr>
            </a:lvl3pPr>
            <a:lvl4pPr marL="1941513" indent="-225425" eaLnBrk="1" latinLnBrk="0" hangingPunct="1">
              <a:spcBef>
                <a:spcPts val="0"/>
              </a:spcBef>
              <a:spcAft>
                <a:spcPts val="600"/>
              </a:spcAft>
              <a:buClr>
                <a:srgbClr val="FF6C2C"/>
              </a:buClr>
              <a:buSzPct val="100000"/>
              <a:buFont typeface="Arial"/>
              <a:buChar char="•"/>
              <a:defRPr sz="2000">
                <a:solidFill>
                  <a:schemeClr val="tx1">
                    <a:lumMod val="50000"/>
                    <a:lumOff val="50000"/>
                  </a:schemeClr>
                </a:solidFill>
                <a:latin typeface="Arial" panose="020B0604020202020204" pitchFamily="34" charset="0"/>
                <a:cs typeface="Arial" panose="020B0604020202020204" pitchFamily="34" charset="0"/>
              </a:defRPr>
            </a:lvl4pPr>
            <a:lvl5pPr marL="1774825" indent="-287338" eaLnBrk="1" latinLnBrk="0" hangingPunct="1">
              <a:buClr>
                <a:srgbClr val="FF6C2C"/>
              </a:buClr>
              <a:buSzPct val="100000"/>
              <a:buFont typeface="Arial"/>
              <a:buChar char="•"/>
              <a:defRPr sz="2600" baseline="0">
                <a:solidFill>
                  <a:schemeClr val="tx1">
                    <a:lumMod val="50000"/>
                    <a:lumOff val="50000"/>
                  </a:schemeClr>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19"/>
          <p:cNvSpPr>
            <a:spLocks noGrp="1"/>
          </p:cNvSpPr>
          <p:nvPr>
            <p:ph type="body" sz="quarter" idx="11"/>
          </p:nvPr>
        </p:nvSpPr>
        <p:spPr>
          <a:xfrm>
            <a:off x="609600" y="502920"/>
            <a:ext cx="10972800" cy="792480"/>
          </a:xfrm>
          <a:prstGeom prst="rect">
            <a:avLst/>
          </a:prstGeom>
        </p:spPr>
        <p:txBody>
          <a:bodyPr/>
          <a:lstStyle>
            <a:lvl1pPr marL="0" indent="0">
              <a:buNone/>
              <a:defRPr sz="4000" b="1" baseline="0">
                <a:solidFill>
                  <a:srgbClr val="FF6600"/>
                </a:solidFill>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1279764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mbered List - Two-Line Title">
    <p:spTree>
      <p:nvGrpSpPr>
        <p:cNvPr id="1" name=""/>
        <p:cNvGrpSpPr/>
        <p:nvPr/>
      </p:nvGrpSpPr>
      <p:grpSpPr>
        <a:xfrm>
          <a:off x="0" y="0"/>
          <a:ext cx="0" cy="0"/>
          <a:chOff x="0" y="0"/>
          <a:chExt cx="0" cy="0"/>
        </a:xfrm>
      </p:grpSpPr>
      <p:pic>
        <p:nvPicPr>
          <p:cNvPr id="4" name="Picture 4" descr="ABET_White.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600" y="6418264"/>
            <a:ext cx="101600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15"/>
          <p:cNvSpPr>
            <a:spLocks noGrp="1"/>
          </p:cNvSpPr>
          <p:nvPr>
            <p:ph type="body" sz="quarter" idx="10"/>
          </p:nvPr>
        </p:nvSpPr>
        <p:spPr>
          <a:xfrm>
            <a:off x="609600" y="1600200"/>
            <a:ext cx="10972800" cy="4038600"/>
          </a:xfrm>
          <a:prstGeom prst="rect">
            <a:avLst/>
          </a:prstGeom>
        </p:spPr>
        <p:txBody>
          <a:bodyPr/>
          <a:lstStyle>
            <a:lvl1pPr marL="576263" marR="0" indent="-576263" algn="l" defTabSz="914400" rtl="0" eaLnBrk="1" fontAlgn="auto" latinLnBrk="0" hangingPunct="1">
              <a:lnSpc>
                <a:spcPct val="100000"/>
              </a:lnSpc>
              <a:spcBef>
                <a:spcPts val="0"/>
              </a:spcBef>
              <a:spcAft>
                <a:spcPts val="600"/>
              </a:spcAft>
              <a:buClr>
                <a:srgbClr val="FF6600"/>
              </a:buClr>
              <a:buSzPct val="90000"/>
              <a:buFont typeface="+mj-lt"/>
              <a:buAutoNum type="arabicParenR"/>
              <a:tabLst/>
              <a:defRPr sz="3200" baseline="0">
                <a:solidFill>
                  <a:schemeClr val="tx1">
                    <a:lumMod val="50000"/>
                    <a:lumOff val="50000"/>
                  </a:schemeClr>
                </a:solidFill>
                <a:latin typeface="Arial" panose="020B0604020202020204" pitchFamily="34" charset="0"/>
                <a:cs typeface="Arial" panose="020B0604020202020204" pitchFamily="34" charset="0"/>
              </a:defRPr>
            </a:lvl1pPr>
            <a:lvl2pPr marL="971550" indent="-284163" eaLnBrk="1" latinLnBrk="0" hangingPunct="1">
              <a:spcBef>
                <a:spcPts val="0"/>
              </a:spcBef>
              <a:spcAft>
                <a:spcPts val="600"/>
              </a:spcAft>
              <a:buClr>
                <a:srgbClr val="FF6C2C"/>
              </a:buClr>
              <a:buSzPct val="100000"/>
              <a:buFont typeface="Arial"/>
              <a:buChar char="•"/>
              <a:defRPr sz="2800" baseline="0">
                <a:solidFill>
                  <a:schemeClr val="tx1">
                    <a:lumMod val="50000"/>
                    <a:lumOff val="50000"/>
                  </a:schemeClr>
                </a:solidFill>
                <a:latin typeface="Arial" panose="020B0604020202020204" pitchFamily="34" charset="0"/>
                <a:cs typeface="Arial" panose="020B0604020202020204" pitchFamily="34" charset="0"/>
              </a:defRPr>
            </a:lvl2pPr>
            <a:lvl3pPr marL="1435100" indent="-239713" eaLnBrk="1" latinLnBrk="0" hangingPunct="1">
              <a:spcBef>
                <a:spcPts val="0"/>
              </a:spcBef>
              <a:spcAft>
                <a:spcPts val="600"/>
              </a:spcAft>
              <a:buClr>
                <a:srgbClr val="FF6C2C"/>
              </a:buClr>
              <a:buSzPct val="100000"/>
              <a:buFont typeface="Arial"/>
              <a:buChar char="•"/>
              <a:defRPr sz="2400" baseline="0">
                <a:solidFill>
                  <a:schemeClr val="tx1">
                    <a:lumMod val="50000"/>
                    <a:lumOff val="50000"/>
                  </a:schemeClr>
                </a:solidFill>
                <a:latin typeface="Arial" panose="020B0604020202020204" pitchFamily="34" charset="0"/>
                <a:cs typeface="Arial" panose="020B0604020202020204" pitchFamily="34" charset="0"/>
              </a:defRPr>
            </a:lvl3pPr>
            <a:lvl4pPr marL="1941513" indent="-225425" eaLnBrk="1" latinLnBrk="0" hangingPunct="1">
              <a:spcBef>
                <a:spcPts val="0"/>
              </a:spcBef>
              <a:spcAft>
                <a:spcPts val="600"/>
              </a:spcAft>
              <a:buClr>
                <a:srgbClr val="FF6C2C"/>
              </a:buClr>
              <a:buSzPct val="100000"/>
              <a:buFont typeface="Arial"/>
              <a:buChar char="•"/>
              <a:defRPr sz="2000">
                <a:solidFill>
                  <a:schemeClr val="tx1">
                    <a:lumMod val="50000"/>
                    <a:lumOff val="50000"/>
                  </a:schemeClr>
                </a:solidFill>
                <a:latin typeface="Arial" panose="020B0604020202020204" pitchFamily="34" charset="0"/>
                <a:cs typeface="Arial" panose="020B0604020202020204" pitchFamily="34" charset="0"/>
              </a:defRPr>
            </a:lvl4pPr>
            <a:lvl5pPr marL="1774825" indent="-287338" eaLnBrk="1" latinLnBrk="0" hangingPunct="1">
              <a:buClr>
                <a:srgbClr val="FF6C2C"/>
              </a:buClr>
              <a:buSzPct val="100000"/>
              <a:buFont typeface="Arial"/>
              <a:buChar char="•"/>
              <a:defRPr sz="2600" baseline="0">
                <a:solidFill>
                  <a:schemeClr val="tx1">
                    <a:lumMod val="50000"/>
                    <a:lumOff val="50000"/>
                  </a:schemeClr>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19"/>
          <p:cNvSpPr>
            <a:spLocks noGrp="1"/>
          </p:cNvSpPr>
          <p:nvPr>
            <p:ph type="body" sz="quarter" idx="11"/>
          </p:nvPr>
        </p:nvSpPr>
        <p:spPr>
          <a:xfrm>
            <a:off x="609600" y="274320"/>
            <a:ext cx="10972800" cy="792480"/>
          </a:xfrm>
          <a:prstGeom prst="rect">
            <a:avLst/>
          </a:prstGeom>
        </p:spPr>
        <p:txBody>
          <a:bodyPr/>
          <a:lstStyle>
            <a:lvl1pPr marL="0" indent="0">
              <a:buNone/>
              <a:defRPr sz="3600" b="1" baseline="0">
                <a:solidFill>
                  <a:srgbClr val="FF6600"/>
                </a:solidFill>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3518753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pic>
        <p:nvPicPr>
          <p:cNvPr id="5" name="Picture 4" descr="ABET_White.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600" y="6418264"/>
            <a:ext cx="101600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Content Placeholder 16"/>
          <p:cNvSpPr>
            <a:spLocks noGrp="1"/>
          </p:cNvSpPr>
          <p:nvPr>
            <p:ph sz="quarter" idx="12"/>
          </p:nvPr>
        </p:nvSpPr>
        <p:spPr>
          <a:xfrm>
            <a:off x="609600" y="1600200"/>
            <a:ext cx="5364480" cy="4343400"/>
          </a:xfrm>
          <a:prstGeom prst="rect">
            <a:avLst/>
          </a:prstGeom>
        </p:spPr>
        <p:txBody>
          <a:bodyPr/>
          <a:lstStyle>
            <a:lvl1pPr marL="339725" marR="0" indent="-303213" algn="l" defTabSz="914400" rtl="0" eaLnBrk="1" fontAlgn="auto" latinLnBrk="0" hangingPunct="1">
              <a:lnSpc>
                <a:spcPct val="100000"/>
              </a:lnSpc>
              <a:spcBef>
                <a:spcPts val="0"/>
              </a:spcBef>
              <a:spcAft>
                <a:spcPts val="600"/>
              </a:spcAft>
              <a:buClr>
                <a:srgbClr val="FF6C2C"/>
              </a:buClr>
              <a:buSzPct val="100000"/>
              <a:buFont typeface="Arial"/>
              <a:buChar char="•"/>
              <a:tabLst/>
              <a:defRPr sz="3200">
                <a:solidFill>
                  <a:schemeClr val="tx1">
                    <a:lumMod val="50000"/>
                    <a:lumOff val="50000"/>
                  </a:schemeClr>
                </a:solidFill>
              </a:defRPr>
            </a:lvl1pPr>
            <a:lvl2pPr eaLnBrk="1" latinLnBrk="0" hangingPunct="1">
              <a:spcBef>
                <a:spcPts val="0"/>
              </a:spcBef>
              <a:spcAft>
                <a:spcPts val="600"/>
              </a:spcAft>
              <a:buClr>
                <a:srgbClr val="FF6C2C"/>
              </a:buClr>
              <a:buSzPct val="100000"/>
              <a:buFont typeface="Arial"/>
              <a:buChar char="•"/>
              <a:defRPr sz="2800">
                <a:solidFill>
                  <a:schemeClr val="tx1">
                    <a:lumMod val="50000"/>
                    <a:lumOff val="50000"/>
                  </a:schemeClr>
                </a:solidFill>
              </a:defRPr>
            </a:lvl2pPr>
            <a:lvl3pPr eaLnBrk="1" latinLnBrk="0" hangingPunct="1">
              <a:spcBef>
                <a:spcPts val="0"/>
              </a:spcBef>
              <a:spcAft>
                <a:spcPts val="600"/>
              </a:spcAft>
              <a:buClr>
                <a:srgbClr val="FF6C2C"/>
              </a:buClr>
              <a:buSzPct val="100000"/>
              <a:buFont typeface="Arial"/>
              <a:buChar char="•"/>
              <a:defRPr sz="2400">
                <a:solidFill>
                  <a:schemeClr val="tx1">
                    <a:lumMod val="50000"/>
                    <a:lumOff val="50000"/>
                  </a:schemeClr>
                </a:solidFill>
              </a:defRPr>
            </a:lvl3pPr>
            <a:lvl4pPr eaLnBrk="1" latinLnBrk="0" hangingPunct="1">
              <a:spcBef>
                <a:spcPts val="0"/>
              </a:spcBef>
              <a:spcAft>
                <a:spcPts val="600"/>
              </a:spcAft>
              <a:buClr>
                <a:srgbClr val="FF6C2C"/>
              </a:buClr>
              <a:buSzPct val="100000"/>
              <a:buFont typeface="Arial"/>
              <a:buChar char="•"/>
              <a:defRPr sz="2000">
                <a:solidFill>
                  <a:schemeClr val="tx1">
                    <a:lumMod val="50000"/>
                    <a:lumOff val="50000"/>
                  </a:schemeClr>
                </a:solidFill>
              </a:defRPr>
            </a:lvl4pPr>
            <a:lvl5pPr eaLnBrk="1" latinLnBrk="0" hangingPunct="1">
              <a:spcBef>
                <a:spcPts val="0"/>
              </a:spcBef>
              <a:spcAft>
                <a:spcPts val="600"/>
              </a:spcAft>
              <a:buClr>
                <a:srgbClr val="FF6C2C"/>
              </a:buClr>
              <a:buSzPct val="100000"/>
              <a:buFont typeface="Arial"/>
              <a:buChar char="•"/>
              <a:defRPr sz="1800">
                <a:solidFill>
                  <a:schemeClr val="tx1">
                    <a:lumMod val="50000"/>
                    <a:lumOff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16"/>
          <p:cNvSpPr>
            <a:spLocks noGrp="1"/>
          </p:cNvSpPr>
          <p:nvPr>
            <p:ph sz="quarter" idx="13"/>
          </p:nvPr>
        </p:nvSpPr>
        <p:spPr>
          <a:xfrm>
            <a:off x="6096000" y="1600200"/>
            <a:ext cx="5486400" cy="4343400"/>
          </a:xfrm>
          <a:prstGeom prst="rect">
            <a:avLst/>
          </a:prstGeom>
        </p:spPr>
        <p:txBody>
          <a:bodyPr/>
          <a:lstStyle>
            <a:lvl1pPr marL="382588" marR="0" indent="-322263" algn="l" defTabSz="914400" rtl="0" eaLnBrk="1" fontAlgn="auto" latinLnBrk="0" hangingPunct="1">
              <a:lnSpc>
                <a:spcPct val="100000"/>
              </a:lnSpc>
              <a:spcBef>
                <a:spcPts val="0"/>
              </a:spcBef>
              <a:spcAft>
                <a:spcPts val="600"/>
              </a:spcAft>
              <a:buClr>
                <a:srgbClr val="FF6C2C"/>
              </a:buClr>
              <a:buSzPct val="100000"/>
              <a:buFont typeface="Arial"/>
              <a:buChar char="•"/>
              <a:tabLst/>
              <a:defRPr sz="3200">
                <a:solidFill>
                  <a:srgbClr val="7F7F7F"/>
                </a:solidFill>
              </a:defRPr>
            </a:lvl1pPr>
            <a:lvl2pPr eaLnBrk="1" latinLnBrk="0" hangingPunct="1">
              <a:spcBef>
                <a:spcPts val="0"/>
              </a:spcBef>
              <a:spcAft>
                <a:spcPts val="600"/>
              </a:spcAft>
              <a:buClr>
                <a:srgbClr val="FF6C2C"/>
              </a:buClr>
              <a:buSzPct val="100000"/>
              <a:buFont typeface="Arial"/>
              <a:buChar char="•"/>
              <a:defRPr sz="2800">
                <a:solidFill>
                  <a:srgbClr val="7F7F7F"/>
                </a:solidFill>
              </a:defRPr>
            </a:lvl2pPr>
            <a:lvl3pPr eaLnBrk="1" latinLnBrk="0" hangingPunct="1">
              <a:spcBef>
                <a:spcPts val="0"/>
              </a:spcBef>
              <a:spcAft>
                <a:spcPts val="600"/>
              </a:spcAft>
              <a:buClr>
                <a:srgbClr val="FF6C2C"/>
              </a:buClr>
              <a:buSzPct val="100000"/>
              <a:buFont typeface="Arial"/>
              <a:buChar char="•"/>
              <a:defRPr sz="2400">
                <a:solidFill>
                  <a:srgbClr val="7F7F7F"/>
                </a:solidFill>
              </a:defRPr>
            </a:lvl3pPr>
            <a:lvl4pPr eaLnBrk="1" latinLnBrk="0" hangingPunct="1">
              <a:spcBef>
                <a:spcPts val="0"/>
              </a:spcBef>
              <a:spcAft>
                <a:spcPts val="600"/>
              </a:spcAft>
              <a:buClr>
                <a:srgbClr val="FF6C2C"/>
              </a:buClr>
              <a:buSzPct val="100000"/>
              <a:buFont typeface="Arial"/>
              <a:buChar char="•"/>
              <a:defRPr sz="2000">
                <a:solidFill>
                  <a:srgbClr val="7F7F7F"/>
                </a:solidFill>
              </a:defRPr>
            </a:lvl4pPr>
            <a:lvl5pPr eaLnBrk="1" latinLnBrk="0" hangingPunct="1">
              <a:spcBef>
                <a:spcPts val="0"/>
              </a:spcBef>
              <a:spcAft>
                <a:spcPts val="600"/>
              </a:spcAft>
              <a:buClr>
                <a:srgbClr val="FF6C2C"/>
              </a:buClr>
              <a:buSzPct val="100000"/>
              <a:buFont typeface="Arial"/>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19"/>
          <p:cNvSpPr>
            <a:spLocks noGrp="1"/>
          </p:cNvSpPr>
          <p:nvPr>
            <p:ph type="body" sz="quarter" idx="11"/>
          </p:nvPr>
        </p:nvSpPr>
        <p:spPr>
          <a:xfrm>
            <a:off x="609600" y="502920"/>
            <a:ext cx="10972800" cy="792480"/>
          </a:xfrm>
          <a:prstGeom prst="rect">
            <a:avLst/>
          </a:prstGeom>
        </p:spPr>
        <p:txBody>
          <a:bodyPr/>
          <a:lstStyle>
            <a:lvl1pPr marL="0" indent="0">
              <a:buNone/>
              <a:defRPr sz="4000" b="1" baseline="0">
                <a:solidFill>
                  <a:srgbClr val="FF6600"/>
                </a:solidFill>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2050681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wo Content - Two-Line Title">
    <p:spTree>
      <p:nvGrpSpPr>
        <p:cNvPr id="1" name=""/>
        <p:cNvGrpSpPr/>
        <p:nvPr/>
      </p:nvGrpSpPr>
      <p:grpSpPr>
        <a:xfrm>
          <a:off x="0" y="0"/>
          <a:ext cx="0" cy="0"/>
          <a:chOff x="0" y="0"/>
          <a:chExt cx="0" cy="0"/>
        </a:xfrm>
      </p:grpSpPr>
      <p:pic>
        <p:nvPicPr>
          <p:cNvPr id="5" name="Picture 4" descr="ABET_White.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600" y="6418264"/>
            <a:ext cx="101600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Content Placeholder 16"/>
          <p:cNvSpPr>
            <a:spLocks noGrp="1"/>
          </p:cNvSpPr>
          <p:nvPr>
            <p:ph sz="quarter" idx="12"/>
          </p:nvPr>
        </p:nvSpPr>
        <p:spPr>
          <a:xfrm>
            <a:off x="609600" y="1600200"/>
            <a:ext cx="5364480" cy="4343400"/>
          </a:xfrm>
          <a:prstGeom prst="rect">
            <a:avLst/>
          </a:prstGeom>
        </p:spPr>
        <p:txBody>
          <a:bodyPr/>
          <a:lstStyle>
            <a:lvl1pPr marL="339725" marR="0" indent="-303213" algn="l" defTabSz="914400" rtl="0" eaLnBrk="1" fontAlgn="auto" latinLnBrk="0" hangingPunct="1">
              <a:lnSpc>
                <a:spcPct val="100000"/>
              </a:lnSpc>
              <a:spcBef>
                <a:spcPts val="0"/>
              </a:spcBef>
              <a:spcAft>
                <a:spcPts val="600"/>
              </a:spcAft>
              <a:buClr>
                <a:srgbClr val="FF6C2C"/>
              </a:buClr>
              <a:buSzPct val="100000"/>
              <a:buFont typeface="Arial"/>
              <a:buChar char="•"/>
              <a:tabLst/>
              <a:defRPr sz="3200">
                <a:solidFill>
                  <a:schemeClr val="tx1">
                    <a:lumMod val="50000"/>
                    <a:lumOff val="50000"/>
                  </a:schemeClr>
                </a:solidFill>
              </a:defRPr>
            </a:lvl1pPr>
            <a:lvl2pPr eaLnBrk="1" latinLnBrk="0" hangingPunct="1">
              <a:spcBef>
                <a:spcPts val="0"/>
              </a:spcBef>
              <a:spcAft>
                <a:spcPts val="600"/>
              </a:spcAft>
              <a:buClr>
                <a:srgbClr val="FF6C2C"/>
              </a:buClr>
              <a:buSzPct val="100000"/>
              <a:buFont typeface="Arial"/>
              <a:buChar char="•"/>
              <a:defRPr sz="2800">
                <a:solidFill>
                  <a:schemeClr val="tx1">
                    <a:lumMod val="50000"/>
                    <a:lumOff val="50000"/>
                  </a:schemeClr>
                </a:solidFill>
              </a:defRPr>
            </a:lvl2pPr>
            <a:lvl3pPr eaLnBrk="1" latinLnBrk="0" hangingPunct="1">
              <a:spcBef>
                <a:spcPts val="0"/>
              </a:spcBef>
              <a:spcAft>
                <a:spcPts val="600"/>
              </a:spcAft>
              <a:buClr>
                <a:srgbClr val="FF6C2C"/>
              </a:buClr>
              <a:buSzPct val="100000"/>
              <a:buFont typeface="Arial"/>
              <a:buChar char="•"/>
              <a:defRPr sz="2400">
                <a:solidFill>
                  <a:schemeClr val="tx1">
                    <a:lumMod val="50000"/>
                    <a:lumOff val="50000"/>
                  </a:schemeClr>
                </a:solidFill>
              </a:defRPr>
            </a:lvl3pPr>
            <a:lvl4pPr eaLnBrk="1" latinLnBrk="0" hangingPunct="1">
              <a:spcBef>
                <a:spcPts val="0"/>
              </a:spcBef>
              <a:spcAft>
                <a:spcPts val="600"/>
              </a:spcAft>
              <a:buClr>
                <a:srgbClr val="FF6C2C"/>
              </a:buClr>
              <a:buSzPct val="100000"/>
              <a:buFont typeface="Arial"/>
              <a:buChar char="•"/>
              <a:defRPr sz="2000">
                <a:solidFill>
                  <a:schemeClr val="tx1">
                    <a:lumMod val="50000"/>
                    <a:lumOff val="50000"/>
                  </a:schemeClr>
                </a:solidFill>
              </a:defRPr>
            </a:lvl4pPr>
            <a:lvl5pPr eaLnBrk="1" latinLnBrk="0" hangingPunct="1">
              <a:spcBef>
                <a:spcPts val="0"/>
              </a:spcBef>
              <a:spcAft>
                <a:spcPts val="600"/>
              </a:spcAft>
              <a:buClr>
                <a:srgbClr val="FF6C2C"/>
              </a:buClr>
              <a:buSzPct val="100000"/>
              <a:buFont typeface="Arial"/>
              <a:buChar char="•"/>
              <a:defRPr sz="1800">
                <a:solidFill>
                  <a:schemeClr val="tx1">
                    <a:lumMod val="50000"/>
                    <a:lumOff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16"/>
          <p:cNvSpPr>
            <a:spLocks noGrp="1"/>
          </p:cNvSpPr>
          <p:nvPr>
            <p:ph sz="quarter" idx="13"/>
          </p:nvPr>
        </p:nvSpPr>
        <p:spPr>
          <a:xfrm>
            <a:off x="6096000" y="1600200"/>
            <a:ext cx="5486400" cy="4343400"/>
          </a:xfrm>
          <a:prstGeom prst="rect">
            <a:avLst/>
          </a:prstGeom>
        </p:spPr>
        <p:txBody>
          <a:bodyPr/>
          <a:lstStyle>
            <a:lvl1pPr marL="382588" marR="0" indent="-322263" algn="l" defTabSz="914400" rtl="0" eaLnBrk="1" fontAlgn="auto" latinLnBrk="0" hangingPunct="1">
              <a:lnSpc>
                <a:spcPct val="100000"/>
              </a:lnSpc>
              <a:spcBef>
                <a:spcPts val="0"/>
              </a:spcBef>
              <a:spcAft>
                <a:spcPts val="600"/>
              </a:spcAft>
              <a:buClr>
                <a:srgbClr val="FF6C2C"/>
              </a:buClr>
              <a:buSzPct val="100000"/>
              <a:buFont typeface="Arial"/>
              <a:buChar char="•"/>
              <a:tabLst/>
              <a:defRPr sz="3200">
                <a:solidFill>
                  <a:srgbClr val="7F7F7F"/>
                </a:solidFill>
              </a:defRPr>
            </a:lvl1pPr>
            <a:lvl2pPr eaLnBrk="1" latinLnBrk="0" hangingPunct="1">
              <a:spcBef>
                <a:spcPts val="0"/>
              </a:spcBef>
              <a:spcAft>
                <a:spcPts val="600"/>
              </a:spcAft>
              <a:buClr>
                <a:srgbClr val="FF6C2C"/>
              </a:buClr>
              <a:buSzPct val="100000"/>
              <a:buFont typeface="Arial"/>
              <a:buChar char="•"/>
              <a:defRPr sz="2800">
                <a:solidFill>
                  <a:srgbClr val="7F7F7F"/>
                </a:solidFill>
              </a:defRPr>
            </a:lvl2pPr>
            <a:lvl3pPr eaLnBrk="1" latinLnBrk="0" hangingPunct="1">
              <a:spcBef>
                <a:spcPts val="0"/>
              </a:spcBef>
              <a:spcAft>
                <a:spcPts val="600"/>
              </a:spcAft>
              <a:buClr>
                <a:srgbClr val="FF6C2C"/>
              </a:buClr>
              <a:buSzPct val="100000"/>
              <a:buFont typeface="Arial"/>
              <a:buChar char="•"/>
              <a:defRPr sz="2400">
                <a:solidFill>
                  <a:srgbClr val="7F7F7F"/>
                </a:solidFill>
              </a:defRPr>
            </a:lvl3pPr>
            <a:lvl4pPr eaLnBrk="1" latinLnBrk="0" hangingPunct="1">
              <a:spcBef>
                <a:spcPts val="0"/>
              </a:spcBef>
              <a:spcAft>
                <a:spcPts val="600"/>
              </a:spcAft>
              <a:buClr>
                <a:srgbClr val="FF6C2C"/>
              </a:buClr>
              <a:buSzPct val="100000"/>
              <a:buFont typeface="Arial"/>
              <a:buChar char="•"/>
              <a:defRPr sz="2000">
                <a:solidFill>
                  <a:srgbClr val="7F7F7F"/>
                </a:solidFill>
              </a:defRPr>
            </a:lvl4pPr>
            <a:lvl5pPr eaLnBrk="1" latinLnBrk="0" hangingPunct="1">
              <a:spcBef>
                <a:spcPts val="0"/>
              </a:spcBef>
              <a:spcAft>
                <a:spcPts val="600"/>
              </a:spcAft>
              <a:buClr>
                <a:srgbClr val="FF6C2C"/>
              </a:buClr>
              <a:buSzPct val="100000"/>
              <a:buFont typeface="Arial"/>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19"/>
          <p:cNvSpPr>
            <a:spLocks noGrp="1"/>
          </p:cNvSpPr>
          <p:nvPr>
            <p:ph type="body" sz="quarter" idx="11"/>
          </p:nvPr>
        </p:nvSpPr>
        <p:spPr>
          <a:xfrm>
            <a:off x="609600" y="274320"/>
            <a:ext cx="10972800" cy="792480"/>
          </a:xfrm>
          <a:prstGeom prst="rect">
            <a:avLst/>
          </a:prstGeom>
        </p:spPr>
        <p:txBody>
          <a:bodyPr/>
          <a:lstStyle>
            <a:lvl1pPr marL="0" indent="0">
              <a:buNone/>
              <a:defRPr sz="3600" b="1" baseline="0">
                <a:solidFill>
                  <a:srgbClr val="FF6600"/>
                </a:solidFill>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47411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3.png"/><Relationship Id="rId5" Type="http://schemas.openxmlformats.org/officeDocument/2006/relationships/theme" Target="../theme/theme2.xml"/><Relationship Id="rId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6324600"/>
            <a:ext cx="12192000" cy="533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defRPr/>
            </a:pPr>
            <a:endParaRPr lang="en-US" altLang="en-US" sz="1800">
              <a:solidFill>
                <a:srgbClr val="FFFFFF"/>
              </a:solidFill>
            </a:endParaRPr>
          </a:p>
        </p:txBody>
      </p:sp>
      <p:sp>
        <p:nvSpPr>
          <p:cNvPr id="1027" name="TextBox 6"/>
          <p:cNvSpPr txBox="1">
            <a:spLocks noChangeArrowheads="1"/>
          </p:cNvSpPr>
          <p:nvPr/>
        </p:nvSpPr>
        <p:spPr bwMode="auto">
          <a:xfrm>
            <a:off x="11582401" y="6459538"/>
            <a:ext cx="5461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fld id="{6D5241CC-591F-489D-B516-40F7B32DB873}" type="slidenum">
              <a:rPr lang="en-US" altLang="en-US" sz="1000" b="1" smtClean="0">
                <a:solidFill>
                  <a:schemeClr val="bg1"/>
                </a:solidFill>
                <a:ea typeface="Helvetica" panose="020B0604020202020204" pitchFamily="34" charset="0"/>
                <a:cs typeface="Arial" panose="020B0604020202020204" pitchFamily="34" charset="0"/>
              </a:rPr>
              <a:pPr>
                <a:defRPr/>
              </a:pPr>
              <a:t>‹#›</a:t>
            </a:fld>
            <a:endParaRPr lang="en-US" altLang="en-US" sz="1000" b="1">
              <a:solidFill>
                <a:schemeClr val="bg1"/>
              </a:solidFill>
              <a:ea typeface="Helvetica" panose="020B0604020202020204" pitchFamily="34" charset="0"/>
              <a:cs typeface="Arial" panose="020B0604020202020204" pitchFamily="34" charset="0"/>
            </a:endParaRPr>
          </a:p>
        </p:txBody>
      </p:sp>
      <p:pic>
        <p:nvPicPr>
          <p:cNvPr id="1028" name="Picture 3" descr="ABET_White.eps"/>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101600" y="6418264"/>
            <a:ext cx="101600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41021318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80" r:id="rId8"/>
    <p:sldLayoutId id="2147483669" r:id="rId9"/>
    <p:sldLayoutId id="2147483670" r:id="rId10"/>
    <p:sldLayoutId id="2147483671" r:id="rId11"/>
    <p:sldLayoutId id="2147483681" r:id="rId12"/>
    <p:sldLayoutId id="2147483682" r:id="rId13"/>
    <p:sldLayoutId id="2147483674" r:id="rId14"/>
    <p:sldLayoutId id="2147483675" r:id="rId15"/>
  </p:sldLayoutIdLst>
  <p:txStyles>
    <p:titleStyle>
      <a:lvl1pPr algn="ctr" rtl="0" eaLnBrk="1" fontAlgn="base" hangingPunct="1">
        <a:spcBef>
          <a:spcPct val="0"/>
        </a:spcBef>
        <a:spcAft>
          <a:spcPct val="0"/>
        </a:spcAft>
        <a:defRPr sz="4400" b="0" i="0" u="none" kern="1200">
          <a:solidFill>
            <a:schemeClr val="tx1"/>
          </a:solidFill>
          <a:latin typeface="Arial" pitchFamily="34" charset="0"/>
          <a:ea typeface="+mj-ea"/>
          <a:cs typeface="+mj-cs"/>
        </a:defRPr>
      </a:lvl1pPr>
      <a:lvl2pPr algn="ctr" rtl="0" eaLnBrk="1" fontAlgn="base" hangingPunct="1">
        <a:spcBef>
          <a:spcPct val="0"/>
        </a:spcBef>
        <a:spcAft>
          <a:spcPct val="0"/>
        </a:spcAft>
        <a:defRPr sz="4400">
          <a:solidFill>
            <a:schemeClr val="tx1"/>
          </a:solidFill>
          <a:latin typeface="Arial" panose="020B0604020202020204" pitchFamily="34" charset="0"/>
        </a:defRPr>
      </a:lvl2pPr>
      <a:lvl3pPr algn="ctr" rtl="0" eaLnBrk="1" fontAlgn="base" hangingPunct="1">
        <a:spcBef>
          <a:spcPct val="0"/>
        </a:spcBef>
        <a:spcAft>
          <a:spcPct val="0"/>
        </a:spcAft>
        <a:defRPr sz="4400">
          <a:solidFill>
            <a:schemeClr val="tx1"/>
          </a:solidFill>
          <a:latin typeface="Arial" panose="020B0604020202020204" pitchFamily="34" charset="0"/>
        </a:defRPr>
      </a:lvl3pPr>
      <a:lvl4pPr algn="ctr" rtl="0" eaLnBrk="1" fontAlgn="base" hangingPunct="1">
        <a:spcBef>
          <a:spcPct val="0"/>
        </a:spcBef>
        <a:spcAft>
          <a:spcPct val="0"/>
        </a:spcAft>
        <a:defRPr sz="4400">
          <a:solidFill>
            <a:schemeClr val="tx1"/>
          </a:solidFill>
          <a:latin typeface="Arial" panose="020B0604020202020204" pitchFamily="34" charset="0"/>
        </a:defRPr>
      </a:lvl4pPr>
      <a:lvl5pPr algn="ctr" rtl="0" eaLnBrk="1" fontAlgn="base" hangingPunct="1">
        <a:spcBef>
          <a:spcPct val="0"/>
        </a:spcBef>
        <a:spcAft>
          <a:spcPct val="0"/>
        </a:spcAft>
        <a:defRPr sz="4400">
          <a:solidFill>
            <a:schemeClr val="tx1"/>
          </a:solidFill>
          <a:latin typeface="Arial" panose="020B0604020202020204" pitchFamily="34" charset="0"/>
        </a:defRPr>
      </a:lvl5pPr>
      <a:lvl6pPr marL="457200" algn="ctr" rtl="0" eaLnBrk="1" fontAlgn="base" hangingPunct="1">
        <a:spcBef>
          <a:spcPct val="0"/>
        </a:spcBef>
        <a:spcAft>
          <a:spcPct val="0"/>
        </a:spcAft>
        <a:defRPr sz="4400">
          <a:solidFill>
            <a:schemeClr val="tx1"/>
          </a:solidFill>
          <a:latin typeface="Arial" panose="020B0604020202020204" pitchFamily="34" charset="0"/>
        </a:defRPr>
      </a:lvl6pPr>
      <a:lvl7pPr marL="914400" algn="ctr" rtl="0" eaLnBrk="1" fontAlgn="base" hangingPunct="1">
        <a:spcBef>
          <a:spcPct val="0"/>
        </a:spcBef>
        <a:spcAft>
          <a:spcPct val="0"/>
        </a:spcAft>
        <a:defRPr sz="4400">
          <a:solidFill>
            <a:schemeClr val="tx1"/>
          </a:solidFill>
          <a:latin typeface="Arial" panose="020B0604020202020204" pitchFamily="34" charset="0"/>
        </a:defRPr>
      </a:lvl7pPr>
      <a:lvl8pPr marL="1371600" algn="ctr" rtl="0" eaLnBrk="1" fontAlgn="base" hangingPunct="1">
        <a:spcBef>
          <a:spcPct val="0"/>
        </a:spcBef>
        <a:spcAft>
          <a:spcPct val="0"/>
        </a:spcAft>
        <a:defRPr sz="4400">
          <a:solidFill>
            <a:schemeClr val="tx1"/>
          </a:solidFill>
          <a:latin typeface="Arial" panose="020B0604020202020204" pitchFamily="34" charset="0"/>
        </a:defRPr>
      </a:lvl8pPr>
      <a:lvl9pPr marL="1828800" algn="ctr" rtl="0" eaLnBrk="1" fontAlgn="base" hangingPunct="1">
        <a:spcBef>
          <a:spcPct val="0"/>
        </a:spcBef>
        <a:spcAft>
          <a:spcPct val="0"/>
        </a:spcAft>
        <a:defRPr sz="4400">
          <a:solidFill>
            <a:schemeClr val="tx1"/>
          </a:solidFill>
          <a:latin typeface="Arial" panose="020B060402020202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Arial" pitchFamily="34" charset="0"/>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Arial" pitchFamily="34" charset="0"/>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Arial" pitchFamily="34" charset="0"/>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5"/>
          <p:cNvSpPr/>
          <p:nvPr/>
        </p:nvSpPr>
        <p:spPr>
          <a:xfrm>
            <a:off x="0" y="6324600"/>
            <a:ext cx="12192000" cy="533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dirty="0">
              <a:latin typeface="Arial" panose="020B0604020202020204" pitchFamily="34" charset="0"/>
            </a:endParaRPr>
          </a:p>
        </p:txBody>
      </p:sp>
      <p:sp>
        <p:nvSpPr>
          <p:cNvPr id="7" name="TextBox 6"/>
          <p:cNvSpPr txBox="1"/>
          <p:nvPr/>
        </p:nvSpPr>
        <p:spPr>
          <a:xfrm>
            <a:off x="11582401" y="6459538"/>
            <a:ext cx="546100" cy="246062"/>
          </a:xfrm>
          <a:prstGeom prst="rect">
            <a:avLst/>
          </a:prstGeom>
          <a:noFill/>
        </p:spPr>
        <p:txBody>
          <a:bodyPr>
            <a:prstTxWarp prst="textNoShape">
              <a:avLst/>
            </a:prstTxWarp>
            <a:spAutoFit/>
          </a:bodyPr>
          <a:lstStyle/>
          <a:p>
            <a:fld id="{06E5F009-BD0D-8B40-8D0C-B16BD4BECA38}" type="slidenum">
              <a:rPr lang="en-US" sz="1000" b="1">
                <a:solidFill>
                  <a:schemeClr val="bg1"/>
                </a:solidFill>
                <a:latin typeface="Arial" panose="020B0604020202020204" pitchFamily="34" charset="0"/>
                <a:ea typeface="Helvetica" pitchFamily="-105" charset="0"/>
                <a:cs typeface="Arial" panose="020B0604020202020204" pitchFamily="34" charset="0"/>
              </a:rPr>
              <a:pPr/>
              <a:t>‹#›</a:t>
            </a:fld>
            <a:endParaRPr lang="en-US" sz="1000" b="1" dirty="0">
              <a:solidFill>
                <a:schemeClr val="bg1"/>
              </a:solidFill>
              <a:latin typeface="Arial" panose="020B0604020202020204" pitchFamily="34" charset="0"/>
              <a:ea typeface="Helvetica" pitchFamily="-105" charset="0"/>
              <a:cs typeface="Arial" panose="020B0604020202020204" pitchFamily="34" charset="0"/>
            </a:endParaRPr>
          </a:p>
        </p:txBody>
      </p:sp>
      <p:pic>
        <p:nvPicPr>
          <p:cNvPr id="4" name="Picture 3" descr="ABET_White.eps"/>
          <p:cNvPicPr>
            <a:picLocks noChangeAspect="1"/>
          </p:cNvPicPr>
          <p:nvPr/>
        </p:nvPicPr>
        <p:blipFill>
          <a:blip r:embed="rId6" cstate="print"/>
          <a:stretch>
            <a:fillRect/>
          </a:stretch>
        </p:blipFill>
        <p:spPr>
          <a:xfrm>
            <a:off x="101600" y="6417734"/>
            <a:ext cx="1016000" cy="364066"/>
          </a:xfrm>
          <a:prstGeom prst="rect">
            <a:avLst/>
          </a:prstGeom>
        </p:spPr>
      </p:pic>
    </p:spTree>
    <p:extLst>
      <p:ext uri="{BB962C8B-B14F-4D97-AF65-F5344CB8AC3E}">
        <p14:creationId xmlns:p14="http://schemas.microsoft.com/office/powerpoint/2010/main" val="3812171082"/>
      </p:ext>
    </p:extLst>
  </p:cSld>
  <p:clrMap bg1="lt1" tx1="dk1" bg2="lt2" tx2="dk2" accent1="accent1" accent2="accent2" accent3="accent3" accent4="accent4" accent5="accent5" accent6="accent6" hlink="hlink" folHlink="folHlink"/>
  <p:sldLayoutIdLst>
    <p:sldLayoutId id="2147483715" r:id="rId1"/>
    <p:sldLayoutId id="2147483673" r:id="rId2"/>
    <p:sldLayoutId id="2147483672" r:id="rId3"/>
    <p:sldLayoutId id="2147483679" r:id="rId4"/>
  </p:sldLayoutIdLst>
  <p:txStyles>
    <p:titleStyle>
      <a:lvl1pPr algn="ctr" defTabSz="914400" rtl="0" eaLnBrk="1" latinLnBrk="0" hangingPunct="1">
        <a:spcBef>
          <a:spcPct val="0"/>
        </a:spcBef>
        <a:buNone/>
        <a:defRPr sz="4400" kern="1200">
          <a:solidFill>
            <a:schemeClr val="tx1"/>
          </a:solidFill>
          <a:latin typeface="Arial"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7.svg"/></Relationships>
</file>

<file path=ppt/slides/_rels/slide1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7.svg"/></Relationships>
</file>

<file path=ppt/slides/_rels/slide2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hyperlink" Target="https://www.abet.org/pev-workbooks/" TargetMode="External"/><Relationship Id="rId2" Type="http://schemas.openxmlformats.org/officeDocument/2006/relationships/notesSlide" Target="../notesSlides/notesSlide14.xml"/><Relationship Id="rId1" Type="http://schemas.openxmlformats.org/officeDocument/2006/relationships/slideLayout" Target="../slideLayouts/slideLayout18.xml"/><Relationship Id="rId5" Type="http://schemas.openxmlformats.org/officeDocument/2006/relationships/image" Target="../media/image8.png"/><Relationship Id="rId4" Type="http://schemas.openxmlformats.org/officeDocument/2006/relationships/hyperlink" Target="https://www.abet.org/accreditation/accreditation-criteria/"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abet.org/wp-content/uploads/2023/01/Guidance-on-Materials_ETAC_2023.pdf" TargetMode="External"/><Relationship Id="rId1" Type="http://schemas.openxmlformats.org/officeDocument/2006/relationships/slideLayout" Target="../slideLayouts/slideLayout15.xml"/><Relationship Id="rId4" Type="http://schemas.openxmlformats.org/officeDocument/2006/relationships/hyperlink" Target="https://www.abet.org/accreditation/accreditation-criteria/"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hyperlink" Target="https://www.abet.org/accreditation/accreditation-criteria/accreditation-changes/" TargetMode="External"/><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hyperlink" Target="https://www.abet.org" TargetMode="Externa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11DC2-A65B-48BD-AA65-832B01BA4DFB}"/>
              </a:ext>
            </a:extLst>
          </p:cNvPr>
          <p:cNvSpPr>
            <a:spLocks noGrp="1"/>
          </p:cNvSpPr>
          <p:nvPr>
            <p:ph type="ctrTitle"/>
          </p:nvPr>
        </p:nvSpPr>
        <p:spPr>
          <a:xfrm>
            <a:off x="404602" y="32829"/>
            <a:ext cx="10832538" cy="2401744"/>
          </a:xfrm>
        </p:spPr>
        <p:txBody>
          <a:bodyPr>
            <a:normAutofit fontScale="90000"/>
          </a:bodyPr>
          <a:lstStyle/>
          <a:p>
            <a:pPr algn="l"/>
            <a:r>
              <a:rPr lang="en-US" sz="5300" b="1" dirty="0">
                <a:solidFill>
                  <a:schemeClr val="accent6">
                    <a:lumMod val="75000"/>
                  </a:schemeClr>
                </a:solidFill>
              </a:rPr>
              <a:t>ETAC PREVISIT PEV ORIENTATION</a:t>
            </a:r>
            <a:br>
              <a:rPr lang="en-US" b="1" dirty="0">
                <a:solidFill>
                  <a:schemeClr val="accent6"/>
                </a:solidFill>
              </a:rPr>
            </a:br>
            <a:br>
              <a:rPr lang="en-US" dirty="0"/>
            </a:br>
            <a:endParaRPr lang="en-US" sz="3600" dirty="0"/>
          </a:p>
        </p:txBody>
      </p:sp>
      <p:sp>
        <p:nvSpPr>
          <p:cNvPr id="4" name="TextBox 3">
            <a:extLst>
              <a:ext uri="{FF2B5EF4-FFF2-40B4-BE49-F238E27FC236}">
                <a16:creationId xmlns:a16="http://schemas.microsoft.com/office/drawing/2014/main" id="{917788B5-6A1E-DADA-933A-DB0EF34036DF}"/>
              </a:ext>
            </a:extLst>
          </p:cNvPr>
          <p:cNvSpPr txBox="1"/>
          <p:nvPr/>
        </p:nvSpPr>
        <p:spPr>
          <a:xfrm>
            <a:off x="693217" y="1378922"/>
            <a:ext cx="10543923" cy="5339923"/>
          </a:xfrm>
          <a:prstGeom prst="rect">
            <a:avLst/>
          </a:prstGeom>
          <a:noFill/>
        </p:spPr>
        <p:txBody>
          <a:bodyPr wrap="square" rtlCol="0">
            <a:spAutoFit/>
          </a:bodyPr>
          <a:lstStyle/>
          <a:p>
            <a:pPr>
              <a:spcBef>
                <a:spcPts val="600"/>
              </a:spcBef>
              <a:spcAft>
                <a:spcPts val="600"/>
              </a:spcAft>
            </a:pPr>
            <a:r>
              <a:rPr lang="en-US" sz="4000" b="1" dirty="0">
                <a:solidFill>
                  <a:schemeClr val="accent6">
                    <a:lumMod val="75000"/>
                  </a:schemeClr>
                </a:solidFill>
              </a:rPr>
              <a:t>Instructions to Team Chair</a:t>
            </a:r>
          </a:p>
          <a:p>
            <a:pPr marL="457200" indent="-457200">
              <a:spcBef>
                <a:spcPts val="600"/>
              </a:spcBef>
              <a:spcAft>
                <a:spcPts val="600"/>
              </a:spcAft>
              <a:buFont typeface="Arial" panose="020B0604020202020204" pitchFamily="34" charset="0"/>
              <a:buChar char="•"/>
            </a:pPr>
            <a:r>
              <a:rPr lang="en-US" sz="3200" dirty="0">
                <a:solidFill>
                  <a:schemeClr val="tx1"/>
                </a:solidFill>
              </a:rPr>
              <a:t>This slide set is intended for pre-visit orientation of PEVs on your team.</a:t>
            </a:r>
          </a:p>
          <a:p>
            <a:pPr marL="457200" indent="-457200">
              <a:spcBef>
                <a:spcPts val="600"/>
              </a:spcBef>
              <a:spcAft>
                <a:spcPts val="600"/>
              </a:spcAft>
              <a:buFont typeface="Arial" panose="020B0604020202020204" pitchFamily="34" charset="0"/>
              <a:buChar char="•"/>
            </a:pPr>
            <a:r>
              <a:rPr lang="en-US" sz="3200" dirty="0"/>
              <a:t>You should edit the slides to fit your situations.</a:t>
            </a:r>
          </a:p>
          <a:p>
            <a:pPr marL="457200" indent="-457200">
              <a:spcBef>
                <a:spcPts val="600"/>
              </a:spcBef>
              <a:spcAft>
                <a:spcPts val="600"/>
              </a:spcAft>
              <a:buFont typeface="Arial" panose="020B0604020202020204" pitchFamily="34" charset="0"/>
              <a:buChar char="•"/>
            </a:pPr>
            <a:r>
              <a:rPr lang="en-US" sz="3200" dirty="0"/>
              <a:t>Typically shown during first </a:t>
            </a:r>
            <a:r>
              <a:rPr lang="en-US" sz="3200" dirty="0" err="1"/>
              <a:t>previsit</a:t>
            </a:r>
            <a:r>
              <a:rPr lang="en-US" sz="3200" dirty="0"/>
              <a:t> team meeting.</a:t>
            </a:r>
          </a:p>
          <a:p>
            <a:pPr marL="457200" indent="-457200">
              <a:spcBef>
                <a:spcPts val="600"/>
              </a:spcBef>
              <a:spcAft>
                <a:spcPts val="600"/>
              </a:spcAft>
              <a:buFont typeface="Arial" panose="020B0604020202020204" pitchFamily="34" charset="0"/>
              <a:buChar char="•"/>
            </a:pPr>
            <a:r>
              <a:rPr lang="en-US" sz="3200" dirty="0"/>
              <a:t>You can add slides to address specific issues and questions that have arisen during pre-visit communications with your team and institution.</a:t>
            </a:r>
          </a:p>
          <a:p>
            <a:pPr marL="457200" indent="-457200">
              <a:buFont typeface="Arial" panose="020B0604020202020204" pitchFamily="34" charset="0"/>
              <a:buChar char="•"/>
            </a:pPr>
            <a:endParaRPr lang="en-US" sz="3200" dirty="0">
              <a:solidFill>
                <a:srgbClr val="7F7F7F"/>
              </a:solidFill>
              <a:cs typeface="Arial" charset="0"/>
            </a:endParaRPr>
          </a:p>
        </p:txBody>
      </p:sp>
    </p:spTree>
    <p:extLst>
      <p:ext uri="{BB962C8B-B14F-4D97-AF65-F5344CB8AC3E}">
        <p14:creationId xmlns:p14="http://schemas.microsoft.com/office/powerpoint/2010/main" val="21348121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chemeClr val="accent6">
                    <a:lumMod val="75000"/>
                  </a:schemeClr>
                </a:solidFill>
              </a:rPr>
              <a:t>Consistency:  Goals for the Team</a:t>
            </a:r>
            <a:br>
              <a:rPr lang="en-US" dirty="0"/>
            </a:br>
            <a:endParaRPr lang="en-US" dirty="0"/>
          </a:p>
        </p:txBody>
      </p:sp>
      <p:sp>
        <p:nvSpPr>
          <p:cNvPr id="2" name="Text Placeholder 1"/>
          <p:cNvSpPr>
            <a:spLocks noGrp="1"/>
          </p:cNvSpPr>
          <p:nvPr>
            <p:ph type="body" sz="quarter" idx="11"/>
          </p:nvPr>
        </p:nvSpPr>
        <p:spPr/>
        <p:txBody>
          <a:bodyPr/>
          <a:lstStyle/>
          <a:p>
            <a:pPr marL="419100" indent="-382588">
              <a:lnSpc>
                <a:spcPct val="80000"/>
              </a:lnSpc>
              <a:spcBef>
                <a:spcPct val="0"/>
              </a:spcBef>
              <a:spcAft>
                <a:spcPts val="1200"/>
              </a:spcAft>
            </a:pPr>
            <a:r>
              <a:rPr lang="en-US" dirty="0">
                <a:solidFill>
                  <a:schemeClr val="tx1"/>
                </a:solidFill>
              </a:rPr>
              <a:t>Consistency across all programs at institution</a:t>
            </a:r>
          </a:p>
          <a:p>
            <a:pPr marL="419100" indent="-382588">
              <a:lnSpc>
                <a:spcPct val="80000"/>
              </a:lnSpc>
              <a:spcBef>
                <a:spcPct val="0"/>
              </a:spcBef>
              <a:spcAft>
                <a:spcPts val="1200"/>
              </a:spcAft>
              <a:buNone/>
            </a:pPr>
            <a:r>
              <a:rPr lang="en-US" dirty="0">
                <a:solidFill>
                  <a:schemeClr val="tx1"/>
                </a:solidFill>
              </a:rPr>
              <a:t>		- depth and completeness of evaluation</a:t>
            </a:r>
          </a:p>
          <a:p>
            <a:pPr marL="419100" indent="-382588">
              <a:lnSpc>
                <a:spcPct val="80000"/>
              </a:lnSpc>
              <a:spcBef>
                <a:spcPct val="0"/>
              </a:spcBef>
              <a:spcAft>
                <a:spcPts val="1200"/>
              </a:spcAft>
              <a:buNone/>
            </a:pPr>
            <a:r>
              <a:rPr lang="en-US" dirty="0">
                <a:solidFill>
                  <a:schemeClr val="tx1"/>
                </a:solidFill>
              </a:rPr>
              <a:t>		- identification of shortcomings </a:t>
            </a:r>
          </a:p>
          <a:p>
            <a:pPr marL="419100" indent="-382588">
              <a:lnSpc>
                <a:spcPct val="80000"/>
              </a:lnSpc>
              <a:spcBef>
                <a:spcPct val="0"/>
              </a:spcBef>
              <a:spcAft>
                <a:spcPts val="1200"/>
              </a:spcAft>
            </a:pPr>
            <a:r>
              <a:rPr lang="en-US" dirty="0">
                <a:solidFill>
                  <a:schemeClr val="tx1"/>
                </a:solidFill>
              </a:rPr>
              <a:t>Consistency in assignment of appropriate levels of shortcoming</a:t>
            </a:r>
          </a:p>
          <a:p>
            <a:pPr marL="419100" indent="-382588">
              <a:lnSpc>
                <a:spcPct val="80000"/>
              </a:lnSpc>
              <a:spcBef>
                <a:spcPct val="0"/>
              </a:spcBef>
              <a:spcAft>
                <a:spcPts val="1200"/>
              </a:spcAft>
              <a:buNone/>
            </a:pPr>
            <a:r>
              <a:rPr lang="en-US" dirty="0">
                <a:solidFill>
                  <a:schemeClr val="tx1"/>
                </a:solidFill>
              </a:rPr>
              <a:t>		- deficiency, weakness or concern</a:t>
            </a:r>
          </a:p>
          <a:p>
            <a:pPr marL="419100" indent="-382588">
              <a:lnSpc>
                <a:spcPct val="80000"/>
              </a:lnSpc>
              <a:spcBef>
                <a:spcPct val="0"/>
              </a:spcBef>
              <a:spcAft>
                <a:spcPts val="1200"/>
              </a:spcAft>
            </a:pPr>
            <a:r>
              <a:rPr lang="en-US" dirty="0">
                <a:solidFill>
                  <a:schemeClr val="tx1"/>
                </a:solidFill>
              </a:rPr>
              <a:t>Consistent recommendations on interim actions</a:t>
            </a:r>
          </a:p>
          <a:p>
            <a:pPr marL="419100" indent="-382588">
              <a:lnSpc>
                <a:spcPct val="80000"/>
              </a:lnSpc>
              <a:spcBef>
                <a:spcPct val="0"/>
              </a:spcBef>
              <a:spcAft>
                <a:spcPts val="1200"/>
              </a:spcAft>
              <a:buNone/>
            </a:pPr>
            <a:r>
              <a:rPr lang="en-US" dirty="0">
                <a:solidFill>
                  <a:schemeClr val="tx1"/>
                </a:solidFill>
              </a:rPr>
              <a:t>		- IR or IV</a:t>
            </a:r>
          </a:p>
          <a:p>
            <a:endParaRPr lang="en-US" dirty="0"/>
          </a:p>
        </p:txBody>
      </p:sp>
    </p:spTree>
    <p:extLst>
      <p:ext uri="{BB962C8B-B14F-4D97-AF65-F5344CB8AC3E}">
        <p14:creationId xmlns:p14="http://schemas.microsoft.com/office/powerpoint/2010/main" val="146523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1B2B4-8D67-4AAF-B2DE-8ED00085D9AB}"/>
              </a:ext>
            </a:extLst>
          </p:cNvPr>
          <p:cNvSpPr>
            <a:spLocks noGrp="1"/>
          </p:cNvSpPr>
          <p:nvPr>
            <p:ph type="title"/>
          </p:nvPr>
        </p:nvSpPr>
        <p:spPr/>
        <p:txBody>
          <a:bodyPr>
            <a:normAutofit/>
          </a:bodyPr>
          <a:lstStyle/>
          <a:p>
            <a:pPr algn="ctr"/>
            <a:r>
              <a:rPr lang="en-US" b="1" dirty="0">
                <a:solidFill>
                  <a:schemeClr val="accent6">
                    <a:lumMod val="75000"/>
                  </a:schemeClr>
                </a:solidFill>
              </a:rPr>
              <a:t>PEV Competency Model</a:t>
            </a:r>
          </a:p>
        </p:txBody>
      </p:sp>
      <p:sp>
        <p:nvSpPr>
          <p:cNvPr id="3" name="Content Placeholder 2">
            <a:extLst>
              <a:ext uri="{FF2B5EF4-FFF2-40B4-BE49-F238E27FC236}">
                <a16:creationId xmlns:a16="http://schemas.microsoft.com/office/drawing/2014/main" id="{D13A2E11-B450-4331-8740-A3FC4AD1364C}"/>
              </a:ext>
            </a:extLst>
          </p:cNvPr>
          <p:cNvSpPr>
            <a:spLocks noGrp="1"/>
          </p:cNvSpPr>
          <p:nvPr>
            <p:ph idx="1"/>
          </p:nvPr>
        </p:nvSpPr>
        <p:spPr/>
        <p:txBody>
          <a:bodyPr>
            <a:normAutofit fontScale="77500" lnSpcReduction="20000"/>
          </a:bodyPr>
          <a:lstStyle/>
          <a:p>
            <a:r>
              <a:rPr lang="en-US" dirty="0"/>
              <a:t>PEV performance will be evaluated against the PEV Competency Model</a:t>
            </a:r>
          </a:p>
          <a:p>
            <a:pPr lvl="1"/>
            <a:r>
              <a:rPr lang="en-US" dirty="0"/>
              <a:t>Technically concurrent</a:t>
            </a:r>
          </a:p>
          <a:p>
            <a:pPr lvl="1"/>
            <a:r>
              <a:rPr lang="en-US" dirty="0"/>
              <a:t>Effective communicator</a:t>
            </a:r>
          </a:p>
          <a:p>
            <a:pPr lvl="1"/>
            <a:r>
              <a:rPr lang="en-US" dirty="0"/>
              <a:t>Interpersonally skilled</a:t>
            </a:r>
          </a:p>
          <a:p>
            <a:pPr lvl="1"/>
            <a:r>
              <a:rPr lang="en-US" dirty="0"/>
              <a:t>Team oriented</a:t>
            </a:r>
          </a:p>
          <a:p>
            <a:pPr lvl="1"/>
            <a:r>
              <a:rPr lang="en-US" dirty="0"/>
              <a:t>Professional</a:t>
            </a:r>
          </a:p>
          <a:p>
            <a:pPr lvl="1"/>
            <a:r>
              <a:rPr lang="en-US" dirty="0"/>
              <a:t>Organized</a:t>
            </a:r>
          </a:p>
          <a:p>
            <a:r>
              <a:rPr lang="en-US" dirty="0"/>
              <a:t>The TC will evaluate each PEV</a:t>
            </a:r>
          </a:p>
          <a:p>
            <a:r>
              <a:rPr lang="en-US" dirty="0"/>
              <a:t>Each PEV will evaluate the TC and all other PEV’s</a:t>
            </a:r>
          </a:p>
          <a:p>
            <a:r>
              <a:rPr lang="en-US" dirty="0"/>
              <a:t>Appraisal links are found in the AMS by each team member’s name (half-filled star icon). </a:t>
            </a:r>
          </a:p>
        </p:txBody>
      </p:sp>
    </p:spTree>
    <p:extLst>
      <p:ext uri="{BB962C8B-B14F-4D97-AF65-F5344CB8AC3E}">
        <p14:creationId xmlns:p14="http://schemas.microsoft.com/office/powerpoint/2010/main" val="39130081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BCF6-28C5-A347-A750-CCF862717067}"/>
              </a:ext>
            </a:extLst>
          </p:cNvPr>
          <p:cNvSpPr>
            <a:spLocks noGrp="1"/>
          </p:cNvSpPr>
          <p:nvPr>
            <p:ph type="title"/>
          </p:nvPr>
        </p:nvSpPr>
        <p:spPr>
          <a:xfrm>
            <a:off x="1524000" y="2971799"/>
            <a:ext cx="9042400" cy="2067339"/>
          </a:xfrm>
        </p:spPr>
        <p:txBody>
          <a:bodyPr/>
          <a:lstStyle/>
          <a:p>
            <a:r>
              <a:rPr lang="en-US" dirty="0"/>
              <a:t>Virtual Visit Guidance</a:t>
            </a:r>
            <a:br>
              <a:rPr lang="en-US" dirty="0"/>
            </a:br>
            <a:br>
              <a:rPr lang="en-US" dirty="0"/>
            </a:br>
            <a:r>
              <a:rPr lang="en-US" dirty="0">
                <a:solidFill>
                  <a:srgbClr val="FF6600"/>
                </a:solidFill>
              </a:rPr>
              <a:t>Institutions and TCs with scheduled in-person visits</a:t>
            </a:r>
            <a:br>
              <a:rPr lang="en-US" dirty="0">
                <a:solidFill>
                  <a:srgbClr val="FF6600"/>
                </a:solidFill>
              </a:rPr>
            </a:br>
            <a:r>
              <a:rPr lang="en-US" dirty="0">
                <a:solidFill>
                  <a:srgbClr val="FF6600"/>
                </a:solidFill>
              </a:rPr>
              <a:t>should be prepared to transition to virtual visits</a:t>
            </a:r>
            <a:br>
              <a:rPr lang="en-US" dirty="0">
                <a:solidFill>
                  <a:srgbClr val="FF6600"/>
                </a:solidFill>
              </a:rPr>
            </a:br>
            <a:r>
              <a:rPr lang="en-US" dirty="0">
                <a:solidFill>
                  <a:srgbClr val="FF6600"/>
                </a:solidFill>
              </a:rPr>
              <a:t>if conditions change.</a:t>
            </a:r>
          </a:p>
        </p:txBody>
      </p:sp>
      <p:sp>
        <p:nvSpPr>
          <p:cNvPr id="3" name="TextBox 2">
            <a:extLst>
              <a:ext uri="{FF2B5EF4-FFF2-40B4-BE49-F238E27FC236}">
                <a16:creationId xmlns:a16="http://schemas.microsoft.com/office/drawing/2014/main" id="{F5B2C49B-56A8-1B26-DA64-052EE39AD86F}"/>
              </a:ext>
            </a:extLst>
          </p:cNvPr>
          <p:cNvSpPr txBox="1"/>
          <p:nvPr/>
        </p:nvSpPr>
        <p:spPr>
          <a:xfrm>
            <a:off x="8685870" y="226568"/>
            <a:ext cx="3063852" cy="461665"/>
          </a:xfrm>
          <a:prstGeom prst="rect">
            <a:avLst/>
          </a:prstGeom>
          <a:noFill/>
        </p:spPr>
        <p:txBody>
          <a:bodyPr wrap="none" rtlCol="0">
            <a:spAutoFit/>
          </a:bodyPr>
          <a:lstStyle/>
          <a:p>
            <a:r>
              <a:rPr lang="en-US" sz="2400" dirty="0">
                <a:solidFill>
                  <a:srgbClr val="FF0000"/>
                </a:solidFill>
              </a:rPr>
              <a:t>Applies to Virtual Visits</a:t>
            </a:r>
          </a:p>
        </p:txBody>
      </p:sp>
      <p:pic>
        <p:nvPicPr>
          <p:cNvPr id="8" name="Graphic 7" descr="Online meeting outline">
            <a:extLst>
              <a:ext uri="{FF2B5EF4-FFF2-40B4-BE49-F238E27FC236}">
                <a16:creationId xmlns:a16="http://schemas.microsoft.com/office/drawing/2014/main" id="{1D5033C3-742E-3A26-6046-99CA738E3FF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46911" y="635000"/>
            <a:ext cx="914400" cy="914400"/>
          </a:xfrm>
          <a:prstGeom prst="rect">
            <a:avLst/>
          </a:prstGeom>
        </p:spPr>
      </p:pic>
      <p:pic>
        <p:nvPicPr>
          <p:cNvPr id="9" name="Graphic 8" descr="Online meeting outline">
            <a:extLst>
              <a:ext uri="{FF2B5EF4-FFF2-40B4-BE49-F238E27FC236}">
                <a16:creationId xmlns:a16="http://schemas.microsoft.com/office/drawing/2014/main" id="{FD7887D2-35BF-3584-D77B-A5AFB31FB3D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90600" y="89100"/>
            <a:ext cx="2666800" cy="2666800"/>
          </a:xfrm>
          <a:prstGeom prst="rect">
            <a:avLst/>
          </a:prstGeom>
        </p:spPr>
      </p:pic>
    </p:spTree>
    <p:extLst>
      <p:ext uri="{BB962C8B-B14F-4D97-AF65-F5344CB8AC3E}">
        <p14:creationId xmlns:p14="http://schemas.microsoft.com/office/powerpoint/2010/main" val="34029984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chemeClr val="accent6">
                    <a:lumMod val="75000"/>
                  </a:schemeClr>
                </a:solidFill>
              </a:rPr>
              <a:t>Virtual</a:t>
            </a:r>
            <a:r>
              <a:rPr lang="en-US" sz="3400" dirty="0">
                <a:solidFill>
                  <a:schemeClr val="accent6">
                    <a:lumMod val="75000"/>
                  </a:schemeClr>
                </a:solidFill>
              </a:rPr>
              <a:t> Review: Scope and </a:t>
            </a:r>
            <a:r>
              <a:rPr lang="en-US" sz="3300" dirty="0">
                <a:solidFill>
                  <a:schemeClr val="accent6">
                    <a:lumMod val="75000"/>
                  </a:schemeClr>
                </a:solidFill>
              </a:rPr>
              <a:t>Expectations</a:t>
            </a:r>
          </a:p>
        </p:txBody>
      </p:sp>
      <p:sp>
        <p:nvSpPr>
          <p:cNvPr id="4" name="Text Placeholder 3"/>
          <p:cNvSpPr>
            <a:spLocks noGrp="1"/>
          </p:cNvSpPr>
          <p:nvPr>
            <p:ph type="body" sz="quarter" idx="11"/>
          </p:nvPr>
        </p:nvSpPr>
        <p:spPr/>
        <p:txBody>
          <a:bodyPr/>
          <a:lstStyle/>
          <a:p>
            <a:r>
              <a:rPr lang="en-US" b="1" dirty="0">
                <a:solidFill>
                  <a:schemeClr val="tx1"/>
                </a:solidFill>
              </a:rPr>
              <a:t>Planning</a:t>
            </a:r>
            <a:r>
              <a:rPr lang="en-US" dirty="0">
                <a:solidFill>
                  <a:schemeClr val="tx1"/>
                </a:solidFill>
              </a:rPr>
              <a:t> – </a:t>
            </a:r>
            <a:r>
              <a:rPr lang="en-US" sz="2800" dirty="0">
                <a:solidFill>
                  <a:schemeClr val="tx1"/>
                </a:solidFill>
              </a:rPr>
              <a:t>For virtual visits, there is NO team travel to any on-site location. Teams will handle all planning and organization virtually.</a:t>
            </a:r>
          </a:p>
          <a:p>
            <a:endParaRPr lang="en-US" sz="2800" dirty="0">
              <a:solidFill>
                <a:schemeClr val="tx1"/>
              </a:solidFill>
            </a:endParaRPr>
          </a:p>
          <a:p>
            <a:r>
              <a:rPr lang="en-US" b="1" dirty="0">
                <a:solidFill>
                  <a:schemeClr val="tx1"/>
                </a:solidFill>
              </a:rPr>
              <a:t>Materials</a:t>
            </a:r>
            <a:r>
              <a:rPr lang="en-US" dirty="0">
                <a:solidFill>
                  <a:schemeClr val="tx1"/>
                </a:solidFill>
              </a:rPr>
              <a:t> – </a:t>
            </a:r>
            <a:r>
              <a:rPr lang="en-US" sz="2800" dirty="0">
                <a:solidFill>
                  <a:schemeClr val="tx1"/>
                </a:solidFill>
              </a:rPr>
              <a:t>Programs are to provide all materials electronically (e.g., institutional system, Dropbox, email etc.). </a:t>
            </a:r>
          </a:p>
          <a:p>
            <a:pPr marL="400050" lvl="1" indent="0">
              <a:buNone/>
            </a:pPr>
            <a:r>
              <a:rPr lang="en-US" dirty="0">
                <a:solidFill>
                  <a:schemeClr val="tx1"/>
                </a:solidFill>
              </a:rPr>
              <a:t>No printed, USB, or physical formats will be requested or accepted.</a:t>
            </a:r>
          </a:p>
          <a:p>
            <a:endParaRPr lang="en-US" sz="2800" dirty="0"/>
          </a:p>
          <a:p>
            <a:endParaRPr lang="en-US" dirty="0"/>
          </a:p>
        </p:txBody>
      </p:sp>
      <p:sp>
        <p:nvSpPr>
          <p:cNvPr id="3" name="TextBox 2">
            <a:extLst>
              <a:ext uri="{FF2B5EF4-FFF2-40B4-BE49-F238E27FC236}">
                <a16:creationId xmlns:a16="http://schemas.microsoft.com/office/drawing/2014/main" id="{2FF34538-E410-F901-03BF-EC3A608F2302}"/>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pic>
        <p:nvPicPr>
          <p:cNvPr id="7" name="Graphic 6" descr="Online meeting outline">
            <a:extLst>
              <a:ext uri="{FF2B5EF4-FFF2-40B4-BE49-F238E27FC236}">
                <a16:creationId xmlns:a16="http://schemas.microsoft.com/office/drawing/2014/main" id="{467DA1BD-FF51-792D-63CA-E9754FCDE0E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46911" y="635000"/>
            <a:ext cx="914400" cy="914400"/>
          </a:xfrm>
          <a:prstGeom prst="rect">
            <a:avLst/>
          </a:prstGeom>
        </p:spPr>
      </p:pic>
    </p:spTree>
    <p:extLst>
      <p:ext uri="{BB962C8B-B14F-4D97-AF65-F5344CB8AC3E}">
        <p14:creationId xmlns:p14="http://schemas.microsoft.com/office/powerpoint/2010/main" val="2953212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C1DA3-0711-46F6-86F8-10AFC5AAF251}"/>
              </a:ext>
            </a:extLst>
          </p:cNvPr>
          <p:cNvSpPr>
            <a:spLocks noGrp="1"/>
          </p:cNvSpPr>
          <p:nvPr>
            <p:ph type="title"/>
          </p:nvPr>
        </p:nvSpPr>
        <p:spPr/>
        <p:txBody>
          <a:bodyPr/>
          <a:lstStyle/>
          <a:p>
            <a:r>
              <a:rPr lang="en-US" sz="3200" dirty="0">
                <a:solidFill>
                  <a:schemeClr val="accent6">
                    <a:lumMod val="75000"/>
                  </a:schemeClr>
                </a:solidFill>
              </a:rPr>
              <a:t>Virtual Review: Scope and Expectations</a:t>
            </a:r>
          </a:p>
        </p:txBody>
      </p:sp>
      <p:sp>
        <p:nvSpPr>
          <p:cNvPr id="3" name="Text Placeholder 2">
            <a:extLst>
              <a:ext uri="{FF2B5EF4-FFF2-40B4-BE49-F238E27FC236}">
                <a16:creationId xmlns:a16="http://schemas.microsoft.com/office/drawing/2014/main" id="{855E2159-1656-446F-82A9-0D8346E34007}"/>
              </a:ext>
            </a:extLst>
          </p:cNvPr>
          <p:cNvSpPr>
            <a:spLocks noGrp="1"/>
          </p:cNvSpPr>
          <p:nvPr>
            <p:ph type="body" sz="quarter" idx="11"/>
          </p:nvPr>
        </p:nvSpPr>
        <p:spPr/>
        <p:txBody>
          <a:bodyPr/>
          <a:lstStyle/>
          <a:p>
            <a:r>
              <a:rPr lang="en-US" b="1" dirty="0">
                <a:solidFill>
                  <a:schemeClr val="tx1"/>
                </a:solidFill>
              </a:rPr>
              <a:t>Facility Tours</a:t>
            </a:r>
            <a:r>
              <a:rPr lang="en-US" dirty="0">
                <a:solidFill>
                  <a:schemeClr val="tx1"/>
                </a:solidFill>
              </a:rPr>
              <a:t> – </a:t>
            </a:r>
            <a:r>
              <a:rPr lang="en-US" sz="2800" dirty="0">
                <a:solidFill>
                  <a:schemeClr val="tx1"/>
                </a:solidFill>
              </a:rPr>
              <a:t>Programs will provide for virtual tours of the facilities and labs.</a:t>
            </a:r>
          </a:p>
          <a:p>
            <a:pPr marL="0" indent="0">
              <a:buNone/>
            </a:pPr>
            <a:endParaRPr lang="en-US" sz="2800" dirty="0">
              <a:solidFill>
                <a:schemeClr val="tx1"/>
              </a:solidFill>
            </a:endParaRPr>
          </a:p>
          <a:p>
            <a:r>
              <a:rPr lang="en-US" b="1" dirty="0">
                <a:solidFill>
                  <a:schemeClr val="tx1"/>
                </a:solidFill>
              </a:rPr>
              <a:t>Interviews</a:t>
            </a:r>
            <a:r>
              <a:rPr lang="en-US" dirty="0">
                <a:solidFill>
                  <a:schemeClr val="tx1"/>
                </a:solidFill>
              </a:rPr>
              <a:t> – </a:t>
            </a:r>
            <a:r>
              <a:rPr lang="en-US" sz="2800" dirty="0">
                <a:solidFill>
                  <a:schemeClr val="tx1"/>
                </a:solidFill>
              </a:rPr>
              <a:t>Teams will conduct all interviews of faculty, students, and staff virtually.</a:t>
            </a:r>
          </a:p>
          <a:p>
            <a:endParaRPr lang="en-US" dirty="0"/>
          </a:p>
        </p:txBody>
      </p:sp>
      <p:sp>
        <p:nvSpPr>
          <p:cNvPr id="4" name="TextBox 3">
            <a:extLst>
              <a:ext uri="{FF2B5EF4-FFF2-40B4-BE49-F238E27FC236}">
                <a16:creationId xmlns:a16="http://schemas.microsoft.com/office/drawing/2014/main" id="{2D64E85F-B4F2-4A09-F932-D1685D7BD5DA}"/>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pic>
        <p:nvPicPr>
          <p:cNvPr id="6" name="Graphic 5" descr="Online meeting outline">
            <a:extLst>
              <a:ext uri="{FF2B5EF4-FFF2-40B4-BE49-F238E27FC236}">
                <a16:creationId xmlns:a16="http://schemas.microsoft.com/office/drawing/2014/main" id="{41CF5683-BF37-3E72-371C-9A1C51688A5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46911" y="635000"/>
            <a:ext cx="914400" cy="914400"/>
          </a:xfrm>
          <a:prstGeom prst="rect">
            <a:avLst/>
          </a:prstGeom>
        </p:spPr>
      </p:pic>
    </p:spTree>
    <p:extLst>
      <p:ext uri="{BB962C8B-B14F-4D97-AF65-F5344CB8AC3E}">
        <p14:creationId xmlns:p14="http://schemas.microsoft.com/office/powerpoint/2010/main" val="27774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FD910-1DBE-4EDB-BA1D-57967887F8A1}"/>
              </a:ext>
            </a:extLst>
          </p:cNvPr>
          <p:cNvSpPr>
            <a:spLocks noGrp="1"/>
          </p:cNvSpPr>
          <p:nvPr>
            <p:ph type="title"/>
          </p:nvPr>
        </p:nvSpPr>
        <p:spPr/>
        <p:txBody>
          <a:bodyPr/>
          <a:lstStyle/>
          <a:p>
            <a:r>
              <a:rPr lang="en-US" sz="3200" dirty="0">
                <a:solidFill>
                  <a:schemeClr val="accent6">
                    <a:lumMod val="75000"/>
                  </a:schemeClr>
                </a:solidFill>
              </a:rPr>
              <a:t>Virtual Review: Scope and Expectations</a:t>
            </a:r>
          </a:p>
        </p:txBody>
      </p:sp>
      <p:sp>
        <p:nvSpPr>
          <p:cNvPr id="3" name="Text Placeholder 2">
            <a:extLst>
              <a:ext uri="{FF2B5EF4-FFF2-40B4-BE49-F238E27FC236}">
                <a16:creationId xmlns:a16="http://schemas.microsoft.com/office/drawing/2014/main" id="{F25FF6B5-B1F5-4C82-9AA6-4637F3E6CDC6}"/>
              </a:ext>
            </a:extLst>
          </p:cNvPr>
          <p:cNvSpPr>
            <a:spLocks noGrp="1"/>
          </p:cNvSpPr>
          <p:nvPr>
            <p:ph type="body" sz="quarter" idx="11"/>
          </p:nvPr>
        </p:nvSpPr>
        <p:spPr/>
        <p:txBody>
          <a:bodyPr/>
          <a:lstStyle/>
          <a:p>
            <a:r>
              <a:rPr lang="en-US" b="1" dirty="0">
                <a:solidFill>
                  <a:schemeClr val="tx1"/>
                </a:solidFill>
              </a:rPr>
              <a:t>Exit Meeting</a:t>
            </a:r>
            <a:r>
              <a:rPr lang="en-US" dirty="0">
                <a:solidFill>
                  <a:schemeClr val="tx1"/>
                </a:solidFill>
              </a:rPr>
              <a:t> - </a:t>
            </a:r>
            <a:r>
              <a:rPr lang="en-US" sz="2800" dirty="0">
                <a:solidFill>
                  <a:schemeClr val="tx1"/>
                </a:solidFill>
              </a:rPr>
              <a:t>The Exit Meeting will occur virtually.</a:t>
            </a:r>
          </a:p>
          <a:p>
            <a:pPr marL="0" indent="0">
              <a:buNone/>
            </a:pPr>
            <a:endParaRPr lang="en-US" sz="2800" dirty="0">
              <a:solidFill>
                <a:schemeClr val="tx1"/>
              </a:solidFill>
            </a:endParaRPr>
          </a:p>
          <a:p>
            <a:r>
              <a:rPr lang="en-US" b="1" dirty="0">
                <a:solidFill>
                  <a:schemeClr val="tx1"/>
                </a:solidFill>
              </a:rPr>
              <a:t>Information Technology</a:t>
            </a:r>
            <a:r>
              <a:rPr lang="en-US" dirty="0">
                <a:solidFill>
                  <a:schemeClr val="tx1"/>
                </a:solidFill>
              </a:rPr>
              <a:t> - </a:t>
            </a:r>
            <a:r>
              <a:rPr lang="en-US" sz="2800" dirty="0">
                <a:solidFill>
                  <a:schemeClr val="tx1"/>
                </a:solidFill>
              </a:rPr>
              <a:t>Zoom will be the default videoconferencing platform supplied and supported by ABET. </a:t>
            </a:r>
          </a:p>
          <a:p>
            <a:pPr marL="400050" lvl="1" indent="0">
              <a:buNone/>
            </a:pPr>
            <a:r>
              <a:rPr lang="en-US" dirty="0">
                <a:solidFill>
                  <a:schemeClr val="tx1"/>
                </a:solidFill>
              </a:rPr>
              <a:t>Institutional requirements may drive an alternative videoconferencing platform.</a:t>
            </a:r>
          </a:p>
          <a:p>
            <a:endParaRPr lang="en-US" dirty="0"/>
          </a:p>
        </p:txBody>
      </p:sp>
      <p:sp>
        <p:nvSpPr>
          <p:cNvPr id="4" name="TextBox 3">
            <a:extLst>
              <a:ext uri="{FF2B5EF4-FFF2-40B4-BE49-F238E27FC236}">
                <a16:creationId xmlns:a16="http://schemas.microsoft.com/office/drawing/2014/main" id="{3B076C76-A0A3-8263-792C-E4515D1BD07C}"/>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pic>
        <p:nvPicPr>
          <p:cNvPr id="6" name="Graphic 5" descr="Online meeting outline">
            <a:extLst>
              <a:ext uri="{FF2B5EF4-FFF2-40B4-BE49-F238E27FC236}">
                <a16:creationId xmlns:a16="http://schemas.microsoft.com/office/drawing/2014/main" id="{A4B8346A-3830-812E-C0D3-B5FEB5DF481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46911" y="635000"/>
            <a:ext cx="914400" cy="914400"/>
          </a:xfrm>
          <a:prstGeom prst="rect">
            <a:avLst/>
          </a:prstGeom>
        </p:spPr>
      </p:pic>
    </p:spTree>
    <p:extLst>
      <p:ext uri="{BB962C8B-B14F-4D97-AF65-F5344CB8AC3E}">
        <p14:creationId xmlns:p14="http://schemas.microsoft.com/office/powerpoint/2010/main" val="464697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chemeClr val="accent6">
                    <a:lumMod val="75000"/>
                  </a:schemeClr>
                </a:solidFill>
              </a:rPr>
              <a:t>Virtual Visit Dates and Duration</a:t>
            </a:r>
          </a:p>
        </p:txBody>
      </p:sp>
      <p:sp>
        <p:nvSpPr>
          <p:cNvPr id="3" name="Text Placeholder 2"/>
          <p:cNvSpPr>
            <a:spLocks noGrp="1"/>
          </p:cNvSpPr>
          <p:nvPr>
            <p:ph type="body" sz="quarter" idx="11"/>
          </p:nvPr>
        </p:nvSpPr>
        <p:spPr>
          <a:xfrm>
            <a:off x="752122" y="1429456"/>
            <a:ext cx="9522178" cy="4628444"/>
          </a:xfrm>
        </p:spPr>
        <p:txBody>
          <a:bodyPr/>
          <a:lstStyle/>
          <a:p>
            <a:r>
              <a:rPr lang="en-US" sz="2800" dirty="0">
                <a:solidFill>
                  <a:schemeClr val="tx1"/>
                </a:solidFill>
              </a:rPr>
              <a:t>Virtual visits may be extended beyond 3 days, but no longer than 1 week.</a:t>
            </a:r>
          </a:p>
          <a:p>
            <a:pPr lvl="1"/>
            <a:r>
              <a:rPr lang="en-US" dirty="0">
                <a:solidFill>
                  <a:schemeClr val="tx1"/>
                </a:solidFill>
              </a:rPr>
              <a:t>Team members and institutions may be in multiple time zones.  Everyone will need to be flexible with the workday.</a:t>
            </a:r>
          </a:p>
          <a:p>
            <a:pPr lvl="1"/>
            <a:r>
              <a:rPr lang="en-US" dirty="0">
                <a:solidFill>
                  <a:schemeClr val="tx1"/>
                </a:solidFill>
              </a:rPr>
              <a:t>Some activities may need additional time to complete in the virtual modality.</a:t>
            </a:r>
            <a:endParaRPr lang="en-US" sz="2800" dirty="0">
              <a:solidFill>
                <a:schemeClr val="tx1"/>
              </a:solidFill>
            </a:endParaRPr>
          </a:p>
          <a:p>
            <a:endParaRPr lang="en-US" sz="2800" dirty="0"/>
          </a:p>
        </p:txBody>
      </p:sp>
      <p:sp>
        <p:nvSpPr>
          <p:cNvPr id="4" name="TextBox 3">
            <a:extLst>
              <a:ext uri="{FF2B5EF4-FFF2-40B4-BE49-F238E27FC236}">
                <a16:creationId xmlns:a16="http://schemas.microsoft.com/office/drawing/2014/main" id="{BEAFBA25-383C-6C42-1160-576A1FDD7421}"/>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pic>
        <p:nvPicPr>
          <p:cNvPr id="6" name="Graphic 5" descr="Online meeting outline">
            <a:extLst>
              <a:ext uri="{FF2B5EF4-FFF2-40B4-BE49-F238E27FC236}">
                <a16:creationId xmlns:a16="http://schemas.microsoft.com/office/drawing/2014/main" id="{C9B71F86-45AA-8FDF-103D-76FD2583B0D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846911" y="635000"/>
            <a:ext cx="914400" cy="914400"/>
          </a:xfrm>
          <a:prstGeom prst="rect">
            <a:avLst/>
          </a:prstGeom>
        </p:spPr>
      </p:pic>
    </p:spTree>
    <p:extLst>
      <p:ext uri="{BB962C8B-B14F-4D97-AF65-F5344CB8AC3E}">
        <p14:creationId xmlns:p14="http://schemas.microsoft.com/office/powerpoint/2010/main" val="1135941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chemeClr val="accent6">
                    <a:lumMod val="75000"/>
                  </a:schemeClr>
                </a:solidFill>
              </a:rPr>
              <a:t>Planning/Transition Timeline</a:t>
            </a:r>
          </a:p>
        </p:txBody>
      </p:sp>
      <p:sp>
        <p:nvSpPr>
          <p:cNvPr id="3" name="Text Placeholder 2"/>
          <p:cNvSpPr>
            <a:spLocks noGrp="1"/>
          </p:cNvSpPr>
          <p:nvPr>
            <p:ph type="body" sz="quarter" idx="11"/>
          </p:nvPr>
        </p:nvSpPr>
        <p:spPr>
          <a:xfrm>
            <a:off x="733778" y="1298448"/>
            <a:ext cx="9324622" cy="4302252"/>
          </a:xfrm>
        </p:spPr>
        <p:txBody>
          <a:bodyPr/>
          <a:lstStyle/>
          <a:p>
            <a:r>
              <a:rPr lang="en-US" sz="2800" dirty="0">
                <a:solidFill>
                  <a:schemeClr val="tx1"/>
                </a:solidFill>
              </a:rPr>
              <a:t>The planning timeline involving the TC, the PEVs, the institution and its programs includes:</a:t>
            </a:r>
          </a:p>
          <a:p>
            <a:pPr lvl="1"/>
            <a:r>
              <a:rPr lang="en-US" dirty="0">
                <a:solidFill>
                  <a:schemeClr val="tx1"/>
                </a:solidFill>
              </a:rPr>
              <a:t>Setting the schedule to include virtual  interviews, meetings, and facility tours</a:t>
            </a:r>
          </a:p>
          <a:p>
            <a:pPr lvl="1"/>
            <a:r>
              <a:rPr lang="en-US" dirty="0">
                <a:solidFill>
                  <a:schemeClr val="tx1"/>
                </a:solidFill>
              </a:rPr>
              <a:t>Providing electronic support materials and access for team review</a:t>
            </a:r>
          </a:p>
          <a:p>
            <a:pPr lvl="1"/>
            <a:r>
              <a:rPr lang="en-US" dirty="0">
                <a:solidFill>
                  <a:schemeClr val="tx1"/>
                </a:solidFill>
              </a:rPr>
              <a:t>Establishing IT hardware and testing</a:t>
            </a:r>
          </a:p>
          <a:p>
            <a:endParaRPr lang="en-US" dirty="0"/>
          </a:p>
        </p:txBody>
      </p:sp>
      <p:sp>
        <p:nvSpPr>
          <p:cNvPr id="4" name="TextBox 3">
            <a:extLst>
              <a:ext uri="{FF2B5EF4-FFF2-40B4-BE49-F238E27FC236}">
                <a16:creationId xmlns:a16="http://schemas.microsoft.com/office/drawing/2014/main" id="{9403BBBC-BA57-1905-8626-682A82FB4F1C}"/>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pic>
        <p:nvPicPr>
          <p:cNvPr id="6" name="Graphic 5" descr="Online meeting outline">
            <a:extLst>
              <a:ext uri="{FF2B5EF4-FFF2-40B4-BE49-F238E27FC236}">
                <a16:creationId xmlns:a16="http://schemas.microsoft.com/office/drawing/2014/main" id="{060FAC07-32A4-E0C0-6795-3669F28D7AD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46911" y="635000"/>
            <a:ext cx="914400" cy="914400"/>
          </a:xfrm>
          <a:prstGeom prst="rect">
            <a:avLst/>
          </a:prstGeom>
        </p:spPr>
      </p:pic>
    </p:spTree>
    <p:extLst>
      <p:ext uri="{BB962C8B-B14F-4D97-AF65-F5344CB8AC3E}">
        <p14:creationId xmlns:p14="http://schemas.microsoft.com/office/powerpoint/2010/main" val="13061030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154" y="502920"/>
            <a:ext cx="10972800" cy="795528"/>
          </a:xfrm>
        </p:spPr>
        <p:txBody>
          <a:bodyPr/>
          <a:lstStyle/>
          <a:p>
            <a:r>
              <a:rPr lang="en-US" sz="3200" dirty="0">
                <a:solidFill>
                  <a:schemeClr val="tx1"/>
                </a:solidFill>
              </a:rPr>
              <a:t>Support Materials</a:t>
            </a:r>
          </a:p>
        </p:txBody>
      </p:sp>
      <p:sp>
        <p:nvSpPr>
          <p:cNvPr id="3" name="Text Placeholder 2"/>
          <p:cNvSpPr>
            <a:spLocks noGrp="1"/>
          </p:cNvSpPr>
          <p:nvPr>
            <p:ph type="body" sz="quarter" idx="11"/>
          </p:nvPr>
        </p:nvSpPr>
        <p:spPr>
          <a:xfrm>
            <a:off x="586154" y="1298448"/>
            <a:ext cx="9601200" cy="4645152"/>
          </a:xfrm>
        </p:spPr>
        <p:txBody>
          <a:bodyPr/>
          <a:lstStyle/>
          <a:p>
            <a:r>
              <a:rPr lang="en-US" sz="2400" dirty="0">
                <a:solidFill>
                  <a:schemeClr val="tx1"/>
                </a:solidFill>
              </a:rPr>
              <a:t>Guided by APPM I.E.5.b. (2) – (8)</a:t>
            </a:r>
          </a:p>
          <a:p>
            <a:r>
              <a:rPr lang="en-US" sz="2400" dirty="0">
                <a:solidFill>
                  <a:schemeClr val="tx1"/>
                </a:solidFill>
              </a:rPr>
              <a:t>Requirements are not different for virtual visits; however, the timing and methods of submission, organization, and presentation may be different.</a:t>
            </a:r>
          </a:p>
          <a:p>
            <a:r>
              <a:rPr lang="en-US" sz="2400" dirty="0">
                <a:solidFill>
                  <a:schemeClr val="tx1"/>
                </a:solidFill>
              </a:rPr>
              <a:t>The program must make materials available at least one month prior to the start date of the virtual visit.</a:t>
            </a:r>
          </a:p>
          <a:p>
            <a:r>
              <a:rPr lang="en-US" sz="2400" dirty="0">
                <a:solidFill>
                  <a:schemeClr val="tx1"/>
                </a:solidFill>
              </a:rPr>
              <a:t>Work with the Team Chair and program to determine what materials you will require </a:t>
            </a:r>
          </a:p>
          <a:p>
            <a:r>
              <a:rPr lang="en-US" sz="2400" dirty="0">
                <a:solidFill>
                  <a:schemeClr val="tx1"/>
                </a:solidFill>
              </a:rPr>
              <a:t>Note, the APPM does NOT require access to textbooks.</a:t>
            </a:r>
          </a:p>
          <a:p>
            <a:endParaRPr lang="en-US" sz="2400" dirty="0"/>
          </a:p>
        </p:txBody>
      </p:sp>
      <p:sp>
        <p:nvSpPr>
          <p:cNvPr id="4" name="TextBox 3">
            <a:extLst>
              <a:ext uri="{FF2B5EF4-FFF2-40B4-BE49-F238E27FC236}">
                <a16:creationId xmlns:a16="http://schemas.microsoft.com/office/drawing/2014/main" id="{15C72D21-BBB8-EBC4-D3CF-CB7E7D297560}"/>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pic>
        <p:nvPicPr>
          <p:cNvPr id="6" name="Graphic 5" descr="Online meeting outline">
            <a:extLst>
              <a:ext uri="{FF2B5EF4-FFF2-40B4-BE49-F238E27FC236}">
                <a16:creationId xmlns:a16="http://schemas.microsoft.com/office/drawing/2014/main" id="{6FD80230-3998-5EC3-CD43-3BD6D772E2A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46911" y="635000"/>
            <a:ext cx="914400" cy="914400"/>
          </a:xfrm>
          <a:prstGeom prst="rect">
            <a:avLst/>
          </a:prstGeom>
        </p:spPr>
      </p:pic>
    </p:spTree>
    <p:extLst>
      <p:ext uri="{BB962C8B-B14F-4D97-AF65-F5344CB8AC3E}">
        <p14:creationId xmlns:p14="http://schemas.microsoft.com/office/powerpoint/2010/main" val="14121501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CC3E0-C28C-4736-AB99-882F1765A6C6}"/>
              </a:ext>
            </a:extLst>
          </p:cNvPr>
          <p:cNvSpPr>
            <a:spLocks noGrp="1"/>
          </p:cNvSpPr>
          <p:nvPr>
            <p:ph type="title"/>
          </p:nvPr>
        </p:nvSpPr>
        <p:spPr/>
        <p:txBody>
          <a:bodyPr/>
          <a:lstStyle/>
          <a:p>
            <a:r>
              <a:rPr lang="en-US" sz="3200" dirty="0">
                <a:solidFill>
                  <a:schemeClr val="accent6">
                    <a:lumMod val="75000"/>
                  </a:schemeClr>
                </a:solidFill>
              </a:rPr>
              <a:t>Support Materials</a:t>
            </a:r>
          </a:p>
        </p:txBody>
      </p:sp>
      <p:sp>
        <p:nvSpPr>
          <p:cNvPr id="3" name="Text Placeholder 2">
            <a:extLst>
              <a:ext uri="{FF2B5EF4-FFF2-40B4-BE49-F238E27FC236}">
                <a16:creationId xmlns:a16="http://schemas.microsoft.com/office/drawing/2014/main" id="{6CD99A58-4EB3-414A-84B4-FFCAB0254F96}"/>
              </a:ext>
            </a:extLst>
          </p:cNvPr>
          <p:cNvSpPr>
            <a:spLocks noGrp="1"/>
          </p:cNvSpPr>
          <p:nvPr>
            <p:ph type="body" sz="quarter" idx="11"/>
          </p:nvPr>
        </p:nvSpPr>
        <p:spPr/>
        <p:txBody>
          <a:bodyPr/>
          <a:lstStyle/>
          <a:p>
            <a:r>
              <a:rPr lang="en-US" sz="2400" dirty="0">
                <a:solidFill>
                  <a:schemeClr val="tx1"/>
                </a:solidFill>
              </a:rPr>
              <a:t>If an institutional system is used to provide access to evidence and documentation, PEV should be given access to the network and the software.</a:t>
            </a:r>
          </a:p>
          <a:p>
            <a:r>
              <a:rPr lang="en-US" sz="2400" dirty="0">
                <a:solidFill>
                  <a:schemeClr val="tx1"/>
                </a:solidFill>
              </a:rPr>
              <a:t>Guidance or training materials on the institutional system must be provided so the team members can efficiently find evidence and documentation. </a:t>
            </a:r>
          </a:p>
          <a:p>
            <a:r>
              <a:rPr lang="en-US" sz="2400" dirty="0">
                <a:solidFill>
                  <a:schemeClr val="tx1"/>
                </a:solidFill>
              </a:rPr>
              <a:t>Timeliness and testing are critical for the team to be able to conduct its work.</a:t>
            </a:r>
          </a:p>
          <a:p>
            <a:r>
              <a:rPr lang="en-US" sz="2400" dirty="0">
                <a:solidFill>
                  <a:schemeClr val="tx1"/>
                </a:solidFill>
              </a:rPr>
              <a:t>Translation will be needed where the language of instruction is not English (follows APPM I.D.1.g.).</a:t>
            </a:r>
          </a:p>
          <a:p>
            <a:endParaRPr lang="en-US" dirty="0"/>
          </a:p>
        </p:txBody>
      </p:sp>
      <p:sp>
        <p:nvSpPr>
          <p:cNvPr id="4" name="TextBox 3">
            <a:extLst>
              <a:ext uri="{FF2B5EF4-FFF2-40B4-BE49-F238E27FC236}">
                <a16:creationId xmlns:a16="http://schemas.microsoft.com/office/drawing/2014/main" id="{E18C0503-FC5D-3065-AF65-9DA16128DC63}"/>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pic>
        <p:nvPicPr>
          <p:cNvPr id="6" name="Graphic 5" descr="Online meeting outline">
            <a:extLst>
              <a:ext uri="{FF2B5EF4-FFF2-40B4-BE49-F238E27FC236}">
                <a16:creationId xmlns:a16="http://schemas.microsoft.com/office/drawing/2014/main" id="{47F3CEE4-E905-B86A-56E4-482CFFFA042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46911" y="635000"/>
            <a:ext cx="914400" cy="914400"/>
          </a:xfrm>
          <a:prstGeom prst="rect">
            <a:avLst/>
          </a:prstGeom>
        </p:spPr>
      </p:pic>
    </p:spTree>
    <p:extLst>
      <p:ext uri="{BB962C8B-B14F-4D97-AF65-F5344CB8AC3E}">
        <p14:creationId xmlns:p14="http://schemas.microsoft.com/office/powerpoint/2010/main" val="1102244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1AA0C-E65F-576E-1D1C-0DB944D746EF}"/>
              </a:ext>
            </a:extLst>
          </p:cNvPr>
          <p:cNvSpPr>
            <a:spLocks noGrp="1"/>
          </p:cNvSpPr>
          <p:nvPr>
            <p:ph type="title"/>
          </p:nvPr>
        </p:nvSpPr>
        <p:spPr>
          <a:xfrm>
            <a:off x="1524000" y="2971800"/>
            <a:ext cx="9042400" cy="1503096"/>
          </a:xfrm>
        </p:spPr>
        <p:txBody>
          <a:bodyPr>
            <a:normAutofit/>
          </a:bodyPr>
          <a:lstStyle/>
          <a:p>
            <a:r>
              <a:rPr lang="en-US" dirty="0">
                <a:solidFill>
                  <a:schemeClr val="tx1"/>
                </a:solidFill>
              </a:rPr>
              <a:t>ETAC PRE-VISIT PEV ORIENTATION</a:t>
            </a:r>
            <a:br>
              <a:rPr lang="en-US" dirty="0">
                <a:solidFill>
                  <a:schemeClr val="tx1"/>
                </a:solidFill>
              </a:rPr>
            </a:br>
            <a:br>
              <a:rPr lang="en-US">
                <a:solidFill>
                  <a:schemeClr val="tx1"/>
                </a:solidFill>
              </a:rPr>
            </a:br>
            <a:r>
              <a:rPr lang="en-US">
                <a:solidFill>
                  <a:schemeClr val="tx1"/>
                </a:solidFill>
              </a:rPr>
              <a:t>2024-25 </a:t>
            </a:r>
            <a:r>
              <a:rPr lang="en-US" dirty="0">
                <a:solidFill>
                  <a:schemeClr val="tx1"/>
                </a:solidFill>
              </a:rPr>
              <a:t>EVALUATION CYCLE</a:t>
            </a:r>
            <a:endParaRPr lang="en-US" dirty="0"/>
          </a:p>
        </p:txBody>
      </p:sp>
    </p:spTree>
    <p:extLst>
      <p:ext uri="{BB962C8B-B14F-4D97-AF65-F5344CB8AC3E}">
        <p14:creationId xmlns:p14="http://schemas.microsoft.com/office/powerpoint/2010/main" val="2899688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chemeClr val="accent6">
                    <a:lumMod val="75000"/>
                  </a:schemeClr>
                </a:solidFill>
              </a:rPr>
              <a:t>Facility Tours</a:t>
            </a:r>
          </a:p>
        </p:txBody>
      </p:sp>
      <p:sp>
        <p:nvSpPr>
          <p:cNvPr id="3" name="Text Placeholder 2"/>
          <p:cNvSpPr>
            <a:spLocks noGrp="1"/>
          </p:cNvSpPr>
          <p:nvPr>
            <p:ph type="body" sz="quarter" idx="11"/>
          </p:nvPr>
        </p:nvSpPr>
        <p:spPr>
          <a:xfrm>
            <a:off x="722489" y="1298448"/>
            <a:ext cx="9716911" cy="4645152"/>
          </a:xfrm>
        </p:spPr>
        <p:txBody>
          <a:bodyPr/>
          <a:lstStyle/>
          <a:p>
            <a:r>
              <a:rPr lang="en-US" sz="2400" dirty="0">
                <a:solidFill>
                  <a:schemeClr val="tx1"/>
                </a:solidFill>
              </a:rPr>
              <a:t>Correlate with the equipment list from the Self-Study Report.</a:t>
            </a:r>
          </a:p>
          <a:p>
            <a:r>
              <a:rPr lang="en-US" sz="2400" dirty="0">
                <a:solidFill>
                  <a:schemeClr val="tx1"/>
                </a:solidFill>
              </a:rPr>
              <a:t>Programs should provide annotated photographs.</a:t>
            </a:r>
          </a:p>
          <a:p>
            <a:r>
              <a:rPr lang="en-US" sz="2400" dirty="0">
                <a:solidFill>
                  <a:schemeClr val="tx1"/>
                </a:solidFill>
              </a:rPr>
              <a:t>Programs should provide narrated, recorded videos.</a:t>
            </a:r>
          </a:p>
          <a:p>
            <a:pPr lvl="1"/>
            <a:r>
              <a:rPr lang="en-US" sz="2000" dirty="0">
                <a:solidFill>
                  <a:schemeClr val="tx1"/>
                </a:solidFill>
              </a:rPr>
              <a:t>Cover laboratories, classrooms, library, and computing services</a:t>
            </a:r>
          </a:p>
          <a:p>
            <a:pPr lvl="1"/>
            <a:r>
              <a:rPr lang="en-US" sz="2000" dirty="0">
                <a:solidFill>
                  <a:schemeClr val="tx1"/>
                </a:solidFill>
              </a:rPr>
              <a:t>Short videos (10 min/lab, one video/lab or other location)</a:t>
            </a:r>
          </a:p>
          <a:p>
            <a:pPr lvl="1"/>
            <a:r>
              <a:rPr lang="en-US" sz="2000" dirty="0">
                <a:solidFill>
                  <a:schemeClr val="tx1"/>
                </a:solidFill>
              </a:rPr>
              <a:t>Smartphone quality will suffice – need audio and video</a:t>
            </a:r>
          </a:p>
          <a:p>
            <a:pPr lvl="1"/>
            <a:r>
              <a:rPr lang="en-US" sz="2000" dirty="0">
                <a:solidFill>
                  <a:schemeClr val="tx1"/>
                </a:solidFill>
              </a:rPr>
              <a:t>Include name, location, signage, general layout, safety, courses supported, instructional equipment, etc.</a:t>
            </a:r>
          </a:p>
          <a:p>
            <a:pPr lvl="1"/>
            <a:r>
              <a:rPr lang="en-US" sz="2000" dirty="0">
                <a:solidFill>
                  <a:schemeClr val="tx1"/>
                </a:solidFill>
              </a:rPr>
              <a:t>Request a sample video to verify usability by team</a:t>
            </a:r>
          </a:p>
          <a:p>
            <a:r>
              <a:rPr lang="en-US" sz="2400" dirty="0">
                <a:solidFill>
                  <a:schemeClr val="tx1"/>
                </a:solidFill>
              </a:rPr>
              <a:t>You may request a live video walkthrough during the virtual visit, if you need more information.</a:t>
            </a:r>
          </a:p>
          <a:p>
            <a:endParaRPr lang="en-US" sz="2400" dirty="0"/>
          </a:p>
        </p:txBody>
      </p:sp>
      <p:sp>
        <p:nvSpPr>
          <p:cNvPr id="4" name="TextBox 3">
            <a:extLst>
              <a:ext uri="{FF2B5EF4-FFF2-40B4-BE49-F238E27FC236}">
                <a16:creationId xmlns:a16="http://schemas.microsoft.com/office/drawing/2014/main" id="{D7A894EE-6A5F-5C6F-3CED-DEB30B9F2462}"/>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pic>
        <p:nvPicPr>
          <p:cNvPr id="6" name="Graphic 5" descr="Online meeting outline">
            <a:extLst>
              <a:ext uri="{FF2B5EF4-FFF2-40B4-BE49-F238E27FC236}">
                <a16:creationId xmlns:a16="http://schemas.microsoft.com/office/drawing/2014/main" id="{AA092818-D412-0D0D-8B29-E6F71106F63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846911" y="635000"/>
            <a:ext cx="914400" cy="914400"/>
          </a:xfrm>
          <a:prstGeom prst="rect">
            <a:avLst/>
          </a:prstGeom>
        </p:spPr>
      </p:pic>
    </p:spTree>
    <p:extLst>
      <p:ext uri="{BB962C8B-B14F-4D97-AF65-F5344CB8AC3E}">
        <p14:creationId xmlns:p14="http://schemas.microsoft.com/office/powerpoint/2010/main" val="7953394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chemeClr val="accent6">
                    <a:lumMod val="75000"/>
                  </a:schemeClr>
                </a:solidFill>
              </a:rPr>
              <a:t>Interviews</a:t>
            </a:r>
          </a:p>
        </p:txBody>
      </p:sp>
      <p:sp>
        <p:nvSpPr>
          <p:cNvPr id="3" name="Text Placeholder 2"/>
          <p:cNvSpPr>
            <a:spLocks noGrp="1"/>
          </p:cNvSpPr>
          <p:nvPr>
            <p:ph type="body" sz="quarter" idx="11"/>
          </p:nvPr>
        </p:nvSpPr>
        <p:spPr>
          <a:xfrm>
            <a:off x="699911" y="1298448"/>
            <a:ext cx="9510889" cy="4340352"/>
          </a:xfrm>
        </p:spPr>
        <p:txBody>
          <a:bodyPr/>
          <a:lstStyle/>
          <a:p>
            <a:pPr marL="0" indent="0">
              <a:buNone/>
            </a:pPr>
            <a:r>
              <a:rPr lang="en-US" sz="2800" dirty="0">
                <a:solidFill>
                  <a:schemeClr val="tx1"/>
                </a:solidFill>
              </a:rPr>
              <a:t>Programs should:</a:t>
            </a:r>
          </a:p>
          <a:p>
            <a:r>
              <a:rPr lang="en-US" sz="2400" dirty="0">
                <a:solidFill>
                  <a:schemeClr val="tx1"/>
                </a:solidFill>
              </a:rPr>
              <a:t>Provide a private, well-connected, and suitably equipped location for one-on-one interviews.</a:t>
            </a:r>
          </a:p>
          <a:p>
            <a:r>
              <a:rPr lang="en-US" sz="2400" dirty="0">
                <a:solidFill>
                  <a:schemeClr val="tx1"/>
                </a:solidFill>
              </a:rPr>
              <a:t>For group interviews, establish participant location, IT requirements, and A/V hardware needed to have a productive meeting.</a:t>
            </a:r>
          </a:p>
          <a:p>
            <a:r>
              <a:rPr lang="en-US" sz="2400" dirty="0">
                <a:solidFill>
                  <a:schemeClr val="tx1"/>
                </a:solidFill>
              </a:rPr>
              <a:t>Testing is critical in all interview locations.</a:t>
            </a:r>
          </a:p>
          <a:p>
            <a:r>
              <a:rPr lang="en-US" sz="2400" dirty="0">
                <a:solidFill>
                  <a:schemeClr val="tx1"/>
                </a:solidFill>
              </a:rPr>
              <a:t>Need to have institutional IT staff available for set up, testing, and troubleshooting.</a:t>
            </a:r>
          </a:p>
        </p:txBody>
      </p:sp>
      <p:sp>
        <p:nvSpPr>
          <p:cNvPr id="4" name="TextBox 3">
            <a:extLst>
              <a:ext uri="{FF2B5EF4-FFF2-40B4-BE49-F238E27FC236}">
                <a16:creationId xmlns:a16="http://schemas.microsoft.com/office/drawing/2014/main" id="{EBC8A631-A47F-CC81-51EA-2DFFCE98B2DA}"/>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pic>
        <p:nvPicPr>
          <p:cNvPr id="6" name="Graphic 5" descr="Online meeting outline">
            <a:extLst>
              <a:ext uri="{FF2B5EF4-FFF2-40B4-BE49-F238E27FC236}">
                <a16:creationId xmlns:a16="http://schemas.microsoft.com/office/drawing/2014/main" id="{4AA2F372-8837-EB9A-9345-F8A2362F2B0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46911" y="635000"/>
            <a:ext cx="914400" cy="914400"/>
          </a:xfrm>
          <a:prstGeom prst="rect">
            <a:avLst/>
          </a:prstGeom>
        </p:spPr>
      </p:pic>
    </p:spTree>
    <p:extLst>
      <p:ext uri="{BB962C8B-B14F-4D97-AF65-F5344CB8AC3E}">
        <p14:creationId xmlns:p14="http://schemas.microsoft.com/office/powerpoint/2010/main" val="10281861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chemeClr val="accent6">
                    <a:lumMod val="75000"/>
                  </a:schemeClr>
                </a:solidFill>
              </a:rPr>
              <a:t>Exit Meeting</a:t>
            </a:r>
          </a:p>
        </p:txBody>
      </p:sp>
      <p:sp>
        <p:nvSpPr>
          <p:cNvPr id="3" name="Text Placeholder 2"/>
          <p:cNvSpPr>
            <a:spLocks noGrp="1"/>
          </p:cNvSpPr>
          <p:nvPr>
            <p:ph type="body" sz="quarter" idx="11"/>
          </p:nvPr>
        </p:nvSpPr>
        <p:spPr>
          <a:xfrm>
            <a:off x="259644" y="1298448"/>
            <a:ext cx="9951156" cy="4340352"/>
          </a:xfrm>
        </p:spPr>
        <p:txBody>
          <a:bodyPr/>
          <a:lstStyle/>
          <a:p>
            <a:pPr lvl="1"/>
            <a:endParaRPr lang="en-US" dirty="0"/>
          </a:p>
          <a:p>
            <a:pPr lvl="1">
              <a:spcBef>
                <a:spcPts val="1200"/>
              </a:spcBef>
              <a:spcAft>
                <a:spcPts val="1200"/>
              </a:spcAft>
            </a:pPr>
            <a:r>
              <a:rPr lang="en-US" sz="2400" dirty="0">
                <a:solidFill>
                  <a:schemeClr val="tx1"/>
                </a:solidFill>
              </a:rPr>
              <a:t>Similar to those done in conventional reviews but may be abbreviated in duration.</a:t>
            </a:r>
          </a:p>
          <a:p>
            <a:pPr lvl="1">
              <a:spcBef>
                <a:spcPts val="1200"/>
              </a:spcBef>
              <a:spcAft>
                <a:spcPts val="1200"/>
              </a:spcAft>
            </a:pPr>
            <a:r>
              <a:rPr lang="en-US" sz="2400" dirty="0">
                <a:solidFill>
                  <a:schemeClr val="tx1"/>
                </a:solidFill>
              </a:rPr>
              <a:t>Program audit will be available online in the Accreditation Management System (AMS), so no need to fill out PAF form.</a:t>
            </a:r>
          </a:p>
          <a:p>
            <a:pPr lvl="1">
              <a:spcBef>
                <a:spcPts val="1200"/>
              </a:spcBef>
              <a:spcAft>
                <a:spcPts val="1200"/>
              </a:spcAft>
            </a:pPr>
            <a:r>
              <a:rPr lang="en-US" sz="2400" dirty="0">
                <a:solidFill>
                  <a:schemeClr val="tx1"/>
                </a:solidFill>
              </a:rPr>
              <a:t>Team Chair will send program audit to dean after the exit meeting.</a:t>
            </a:r>
          </a:p>
          <a:p>
            <a:endParaRPr lang="en-US" sz="2400" dirty="0"/>
          </a:p>
        </p:txBody>
      </p:sp>
      <p:sp>
        <p:nvSpPr>
          <p:cNvPr id="4" name="TextBox 3">
            <a:extLst>
              <a:ext uri="{FF2B5EF4-FFF2-40B4-BE49-F238E27FC236}">
                <a16:creationId xmlns:a16="http://schemas.microsoft.com/office/drawing/2014/main" id="{1275C5D2-AC2D-D6BE-5A30-3336F490496C}"/>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pic>
        <p:nvPicPr>
          <p:cNvPr id="6" name="Graphic 5" descr="Online meeting outline">
            <a:extLst>
              <a:ext uri="{FF2B5EF4-FFF2-40B4-BE49-F238E27FC236}">
                <a16:creationId xmlns:a16="http://schemas.microsoft.com/office/drawing/2014/main" id="{F182D8E7-2F04-78B6-C46E-90A9823BE98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46911" y="635000"/>
            <a:ext cx="914400" cy="914400"/>
          </a:xfrm>
          <a:prstGeom prst="rect">
            <a:avLst/>
          </a:prstGeom>
        </p:spPr>
      </p:pic>
    </p:spTree>
    <p:extLst>
      <p:ext uri="{BB962C8B-B14F-4D97-AF65-F5344CB8AC3E}">
        <p14:creationId xmlns:p14="http://schemas.microsoft.com/office/powerpoint/2010/main" val="36166105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chemeClr val="accent6">
                    <a:lumMod val="75000"/>
                  </a:schemeClr>
                </a:solidFill>
              </a:rPr>
              <a:t>Information Technology</a:t>
            </a:r>
          </a:p>
        </p:txBody>
      </p:sp>
      <p:sp>
        <p:nvSpPr>
          <p:cNvPr id="3" name="Text Placeholder 2"/>
          <p:cNvSpPr>
            <a:spLocks noGrp="1"/>
          </p:cNvSpPr>
          <p:nvPr>
            <p:ph type="body" sz="quarter" idx="11"/>
          </p:nvPr>
        </p:nvSpPr>
        <p:spPr>
          <a:xfrm>
            <a:off x="722489" y="1298448"/>
            <a:ext cx="10859912" cy="4846858"/>
          </a:xfrm>
        </p:spPr>
        <p:txBody>
          <a:bodyPr/>
          <a:lstStyle/>
          <a:p>
            <a:pPr marL="0" indent="0">
              <a:buNone/>
            </a:pPr>
            <a:r>
              <a:rPr lang="en-US" sz="2400" dirty="0">
                <a:solidFill>
                  <a:schemeClr val="tx1"/>
                </a:solidFill>
              </a:rPr>
              <a:t>Programs/Institution should:</a:t>
            </a:r>
          </a:p>
          <a:p>
            <a:r>
              <a:rPr lang="en-US" sz="2400" dirty="0">
                <a:solidFill>
                  <a:schemeClr val="tx1"/>
                </a:solidFill>
              </a:rPr>
              <a:t>Identify all personnel involved in the review.</a:t>
            </a:r>
          </a:p>
          <a:p>
            <a:r>
              <a:rPr lang="en-US" sz="2400" dirty="0">
                <a:solidFill>
                  <a:schemeClr val="tx1"/>
                </a:solidFill>
              </a:rPr>
              <a:t>Identify the IT point of contact for the team </a:t>
            </a:r>
          </a:p>
          <a:p>
            <a:r>
              <a:rPr lang="en-US" sz="2400" dirty="0">
                <a:solidFill>
                  <a:schemeClr val="tx1"/>
                </a:solidFill>
              </a:rPr>
              <a:t>Zoom is the default ABET videoconferencing platform.</a:t>
            </a:r>
          </a:p>
          <a:p>
            <a:pPr lvl="1"/>
            <a:r>
              <a:rPr lang="en-US" sz="2400" dirty="0">
                <a:solidFill>
                  <a:schemeClr val="tx1"/>
                </a:solidFill>
              </a:rPr>
              <a:t>Team chair and PEVs will set up meetings.  </a:t>
            </a:r>
          </a:p>
          <a:p>
            <a:pPr lvl="2"/>
            <a:r>
              <a:rPr lang="en-US" sz="2000" dirty="0">
                <a:solidFill>
                  <a:schemeClr val="tx1"/>
                </a:solidFill>
              </a:rPr>
              <a:t>TC has license.  </a:t>
            </a:r>
          </a:p>
          <a:p>
            <a:pPr lvl="2"/>
            <a:r>
              <a:rPr lang="en-US" sz="2000" dirty="0">
                <a:solidFill>
                  <a:schemeClr val="tx1"/>
                </a:solidFill>
              </a:rPr>
              <a:t>ABET will reimburse for one month of Zoom license for PEVs.</a:t>
            </a:r>
          </a:p>
          <a:p>
            <a:pPr lvl="1"/>
            <a:r>
              <a:rPr lang="en-US" sz="2400" dirty="0">
                <a:solidFill>
                  <a:schemeClr val="tx1"/>
                </a:solidFill>
              </a:rPr>
              <a:t>Programs need to provide support at the institution.</a:t>
            </a:r>
          </a:p>
          <a:p>
            <a:r>
              <a:rPr lang="en-US" sz="2400" dirty="0">
                <a:solidFill>
                  <a:schemeClr val="tx1"/>
                </a:solidFill>
              </a:rPr>
              <a:t>If requirements at the institution require an alternative videoconferencing platform; they need to provide access, set up meetings, and provide training and support to the team.</a:t>
            </a:r>
          </a:p>
          <a:p>
            <a:endParaRPr lang="en-US" sz="2000" dirty="0"/>
          </a:p>
        </p:txBody>
      </p:sp>
      <p:sp>
        <p:nvSpPr>
          <p:cNvPr id="4" name="TextBox 3">
            <a:extLst>
              <a:ext uri="{FF2B5EF4-FFF2-40B4-BE49-F238E27FC236}">
                <a16:creationId xmlns:a16="http://schemas.microsoft.com/office/drawing/2014/main" id="{2A0FB16B-10C9-7AE0-A99F-CA3FC9919AA9}"/>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pic>
        <p:nvPicPr>
          <p:cNvPr id="6" name="Graphic 5" descr="Online meeting outline">
            <a:extLst>
              <a:ext uri="{FF2B5EF4-FFF2-40B4-BE49-F238E27FC236}">
                <a16:creationId xmlns:a16="http://schemas.microsoft.com/office/drawing/2014/main" id="{F6F8120A-542B-90F8-8AEB-8B97A0D8642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46911" y="635000"/>
            <a:ext cx="914400" cy="914400"/>
          </a:xfrm>
          <a:prstGeom prst="rect">
            <a:avLst/>
          </a:prstGeom>
        </p:spPr>
      </p:pic>
    </p:spTree>
    <p:extLst>
      <p:ext uri="{BB962C8B-B14F-4D97-AF65-F5344CB8AC3E}">
        <p14:creationId xmlns:p14="http://schemas.microsoft.com/office/powerpoint/2010/main" val="35911590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chemeClr val="accent6">
                    <a:lumMod val="75000"/>
                  </a:schemeClr>
                </a:solidFill>
              </a:rPr>
              <a:t>Information Technology</a:t>
            </a:r>
          </a:p>
        </p:txBody>
      </p:sp>
      <p:sp>
        <p:nvSpPr>
          <p:cNvPr id="3" name="Text Placeholder 2"/>
          <p:cNvSpPr>
            <a:spLocks noGrp="1"/>
          </p:cNvSpPr>
          <p:nvPr>
            <p:ph type="body" sz="quarter" idx="11"/>
          </p:nvPr>
        </p:nvSpPr>
        <p:spPr>
          <a:xfrm>
            <a:off x="767644" y="1298448"/>
            <a:ext cx="9443156" cy="4416552"/>
          </a:xfrm>
        </p:spPr>
        <p:txBody>
          <a:bodyPr/>
          <a:lstStyle/>
          <a:p>
            <a:pPr marL="0" indent="0">
              <a:buNone/>
            </a:pPr>
            <a:r>
              <a:rPr lang="en-US" sz="2400" dirty="0">
                <a:solidFill>
                  <a:schemeClr val="tx1"/>
                </a:solidFill>
              </a:rPr>
              <a:t>Institutions:</a:t>
            </a:r>
          </a:p>
          <a:p>
            <a:r>
              <a:rPr lang="en-US" sz="2400" dirty="0">
                <a:solidFill>
                  <a:schemeClr val="tx1"/>
                </a:solidFill>
              </a:rPr>
              <a:t>Need to establish and test minimum IT requirements.</a:t>
            </a:r>
          </a:p>
          <a:p>
            <a:pPr lvl="1"/>
            <a:r>
              <a:rPr lang="en-US" sz="2400" dirty="0">
                <a:solidFill>
                  <a:schemeClr val="tx1"/>
                </a:solidFill>
              </a:rPr>
              <a:t>Bandwidth, wired and wireless connectivity, and security. Wired (ethernet) connectivity is always preferable.</a:t>
            </a:r>
          </a:p>
          <a:p>
            <a:pPr lvl="1"/>
            <a:r>
              <a:rPr lang="en-US" sz="2400" dirty="0">
                <a:solidFill>
                  <a:schemeClr val="tx1"/>
                </a:solidFill>
              </a:rPr>
              <a:t>Identify headset and microphone requirements for one-on-one and group interviews.  Provide A/V hardware, training, and support to all institutional participants.</a:t>
            </a:r>
          </a:p>
          <a:p>
            <a:r>
              <a:rPr lang="en-US" sz="2400" dirty="0">
                <a:solidFill>
                  <a:schemeClr val="tx1"/>
                </a:solidFill>
              </a:rPr>
              <a:t>Establish backup plans.</a:t>
            </a:r>
          </a:p>
        </p:txBody>
      </p:sp>
      <p:sp>
        <p:nvSpPr>
          <p:cNvPr id="4" name="TextBox 3">
            <a:extLst>
              <a:ext uri="{FF2B5EF4-FFF2-40B4-BE49-F238E27FC236}">
                <a16:creationId xmlns:a16="http://schemas.microsoft.com/office/drawing/2014/main" id="{8C473C25-E94B-99DD-033A-47B994278338}"/>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pic>
        <p:nvPicPr>
          <p:cNvPr id="6" name="Graphic 5" descr="Online meeting outline">
            <a:extLst>
              <a:ext uri="{FF2B5EF4-FFF2-40B4-BE49-F238E27FC236}">
                <a16:creationId xmlns:a16="http://schemas.microsoft.com/office/drawing/2014/main" id="{2AA2FDFF-5C75-1CE7-41D9-C6ADF86A468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46911" y="635000"/>
            <a:ext cx="914400" cy="914400"/>
          </a:xfrm>
          <a:prstGeom prst="rect">
            <a:avLst/>
          </a:prstGeom>
        </p:spPr>
      </p:pic>
    </p:spTree>
    <p:extLst>
      <p:ext uri="{BB962C8B-B14F-4D97-AF65-F5344CB8AC3E}">
        <p14:creationId xmlns:p14="http://schemas.microsoft.com/office/powerpoint/2010/main" val="23754878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chemeClr val="accent6">
                    <a:lumMod val="75000"/>
                  </a:schemeClr>
                </a:solidFill>
              </a:rPr>
              <a:t>Planning and Next Steps</a:t>
            </a:r>
          </a:p>
        </p:txBody>
      </p:sp>
      <p:sp>
        <p:nvSpPr>
          <p:cNvPr id="3" name="Text Placeholder 2"/>
          <p:cNvSpPr>
            <a:spLocks noGrp="1"/>
          </p:cNvSpPr>
          <p:nvPr>
            <p:ph type="body" sz="quarter" idx="11"/>
          </p:nvPr>
        </p:nvSpPr>
        <p:spPr>
          <a:xfrm>
            <a:off x="699911" y="1196622"/>
            <a:ext cx="9510889" cy="4746978"/>
          </a:xfrm>
        </p:spPr>
        <p:txBody>
          <a:bodyPr/>
          <a:lstStyle/>
          <a:p>
            <a:pPr>
              <a:spcBef>
                <a:spcPts val="1200"/>
              </a:spcBef>
              <a:spcAft>
                <a:spcPts val="1200"/>
              </a:spcAft>
            </a:pPr>
            <a:r>
              <a:rPr lang="en-US" sz="2400" dirty="0">
                <a:solidFill>
                  <a:schemeClr val="tx1"/>
                </a:solidFill>
              </a:rPr>
              <a:t>The TC will provide institutions with explicit and detailed guidance on all critical areas of the review identified in previous slides.</a:t>
            </a:r>
          </a:p>
          <a:p>
            <a:pPr>
              <a:spcBef>
                <a:spcPts val="1200"/>
              </a:spcBef>
              <a:spcAft>
                <a:spcPts val="1200"/>
              </a:spcAft>
            </a:pPr>
            <a:r>
              <a:rPr lang="en-US" sz="2400" dirty="0">
                <a:solidFill>
                  <a:schemeClr val="tx1"/>
                </a:solidFill>
              </a:rPr>
              <a:t>Communicate early and often with the program to assure the visit will be trouble-free and productive.</a:t>
            </a:r>
          </a:p>
          <a:p>
            <a:pPr>
              <a:spcBef>
                <a:spcPts val="1200"/>
              </a:spcBef>
              <a:spcAft>
                <a:spcPts val="1200"/>
              </a:spcAft>
            </a:pPr>
            <a:r>
              <a:rPr lang="en-US" sz="2400" dirty="0">
                <a:solidFill>
                  <a:schemeClr val="tx1"/>
                </a:solidFill>
              </a:rPr>
              <a:t>A team of ABET Adjunct Accreditation Directors, HQ Staff, and an IT team will also be available to teams to support virtual visits.</a:t>
            </a:r>
          </a:p>
          <a:p>
            <a:pPr>
              <a:spcBef>
                <a:spcPts val="1200"/>
              </a:spcBef>
              <a:spcAft>
                <a:spcPts val="1200"/>
              </a:spcAft>
            </a:pPr>
            <a:r>
              <a:rPr lang="en-US" sz="2400" dirty="0">
                <a:solidFill>
                  <a:schemeClr val="tx1"/>
                </a:solidFill>
              </a:rPr>
              <a:t>Finally, if you have questions, reach out to your team chair! </a:t>
            </a:r>
          </a:p>
        </p:txBody>
      </p:sp>
      <p:sp>
        <p:nvSpPr>
          <p:cNvPr id="4" name="TextBox 3">
            <a:extLst>
              <a:ext uri="{FF2B5EF4-FFF2-40B4-BE49-F238E27FC236}">
                <a16:creationId xmlns:a16="http://schemas.microsoft.com/office/drawing/2014/main" id="{F0FE9141-1050-E633-7A64-3BDAA66085AB}"/>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pic>
        <p:nvPicPr>
          <p:cNvPr id="6" name="Graphic 5" descr="Online meeting outline">
            <a:extLst>
              <a:ext uri="{FF2B5EF4-FFF2-40B4-BE49-F238E27FC236}">
                <a16:creationId xmlns:a16="http://schemas.microsoft.com/office/drawing/2014/main" id="{45C707ED-5BFE-31B4-ED8A-B1EBCC27868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46911" y="635000"/>
            <a:ext cx="914400" cy="914400"/>
          </a:xfrm>
          <a:prstGeom prst="rect">
            <a:avLst/>
          </a:prstGeom>
        </p:spPr>
      </p:pic>
    </p:spTree>
    <p:extLst>
      <p:ext uri="{BB962C8B-B14F-4D97-AF65-F5344CB8AC3E}">
        <p14:creationId xmlns:p14="http://schemas.microsoft.com/office/powerpoint/2010/main" val="1548322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Visit Considerations</a:t>
            </a:r>
          </a:p>
        </p:txBody>
      </p:sp>
    </p:spTree>
    <p:extLst>
      <p:ext uri="{BB962C8B-B14F-4D97-AF65-F5344CB8AC3E}">
        <p14:creationId xmlns:p14="http://schemas.microsoft.com/office/powerpoint/2010/main" val="38549954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23520"/>
            <a:ext cx="10972800" cy="795528"/>
          </a:xfrm>
        </p:spPr>
        <p:txBody>
          <a:bodyPr/>
          <a:lstStyle/>
          <a:p>
            <a:r>
              <a:rPr lang="en-US" dirty="0"/>
              <a:t>Should have done/Do now</a:t>
            </a:r>
            <a:br>
              <a:rPr lang="en-US" dirty="0"/>
            </a:br>
            <a:endParaRPr lang="en-US" dirty="0"/>
          </a:p>
        </p:txBody>
      </p:sp>
      <p:sp>
        <p:nvSpPr>
          <p:cNvPr id="2" name="Text Placeholder 1"/>
          <p:cNvSpPr>
            <a:spLocks noGrp="1"/>
          </p:cNvSpPr>
          <p:nvPr>
            <p:ph type="body" sz="quarter" idx="11"/>
          </p:nvPr>
        </p:nvSpPr>
        <p:spPr>
          <a:xfrm>
            <a:off x="609600" y="1019048"/>
            <a:ext cx="10972800" cy="4343400"/>
          </a:xfrm>
        </p:spPr>
        <p:txBody>
          <a:bodyPr/>
          <a:lstStyle/>
          <a:p>
            <a:pPr>
              <a:lnSpc>
                <a:spcPct val="90000"/>
              </a:lnSpc>
            </a:pPr>
            <a:r>
              <a:rPr lang="en-US" dirty="0">
                <a:solidFill>
                  <a:schemeClr val="tx1"/>
                </a:solidFill>
              </a:rPr>
              <a:t>Download the latest PEV workbook</a:t>
            </a:r>
          </a:p>
          <a:p>
            <a:pPr>
              <a:lnSpc>
                <a:spcPct val="90000"/>
              </a:lnSpc>
            </a:pPr>
            <a:r>
              <a:rPr lang="en-US" dirty="0">
                <a:solidFill>
                  <a:schemeClr val="tx1"/>
                </a:solidFill>
              </a:rPr>
              <a:t>Download SSR report (from AMS)</a:t>
            </a:r>
          </a:p>
          <a:p>
            <a:pPr>
              <a:lnSpc>
                <a:spcPct val="90000"/>
              </a:lnSpc>
            </a:pPr>
            <a:r>
              <a:rPr lang="en-US" dirty="0">
                <a:solidFill>
                  <a:schemeClr val="tx1"/>
                </a:solidFill>
              </a:rPr>
              <a:t>Review APPM issues </a:t>
            </a:r>
            <a:r>
              <a:rPr lang="en-US" dirty="0">
                <a:solidFill>
                  <a:schemeClr val="tx1"/>
                </a:solidFill>
                <a:sym typeface="Wingdings" panose="05000000000000000000" pitchFamily="2" charset="2"/>
              </a:rPr>
              <a:t> </a:t>
            </a:r>
            <a:r>
              <a:rPr lang="en-US" sz="2400" dirty="0">
                <a:solidFill>
                  <a:schemeClr val="tx1"/>
                </a:solidFill>
                <a:sym typeface="Wingdings" panose="05000000000000000000" pitchFamily="2" charset="2"/>
              </a:rPr>
              <a:t>inform team Chair if any APPM issues found</a:t>
            </a:r>
            <a:endParaRPr lang="en-US" sz="2400" dirty="0">
              <a:solidFill>
                <a:schemeClr val="tx1"/>
              </a:solidFill>
            </a:endParaRPr>
          </a:p>
          <a:p>
            <a:pPr>
              <a:lnSpc>
                <a:spcPct val="90000"/>
              </a:lnSpc>
            </a:pPr>
            <a:r>
              <a:rPr lang="en-US" dirty="0">
                <a:solidFill>
                  <a:schemeClr val="tx1"/>
                </a:solidFill>
              </a:rPr>
              <a:t>Complete PEV Training Course (Brightspace)</a:t>
            </a:r>
          </a:p>
          <a:p>
            <a:pPr marL="0" indent="0">
              <a:lnSpc>
                <a:spcPct val="90000"/>
              </a:lnSpc>
              <a:buNone/>
            </a:pPr>
            <a:endParaRPr lang="en-US" sz="4000" b="1" dirty="0">
              <a:solidFill>
                <a:srgbClr val="FF6600"/>
              </a:solidFill>
            </a:endParaRPr>
          </a:p>
          <a:p>
            <a:pPr marL="0" indent="0">
              <a:lnSpc>
                <a:spcPct val="90000"/>
              </a:lnSpc>
              <a:buNone/>
            </a:pPr>
            <a:r>
              <a:rPr lang="en-US" sz="4000" b="1" dirty="0">
                <a:solidFill>
                  <a:srgbClr val="FF6600"/>
                </a:solidFill>
              </a:rPr>
              <a:t>Upcoming</a:t>
            </a:r>
          </a:p>
          <a:p>
            <a:pPr>
              <a:lnSpc>
                <a:spcPct val="90000"/>
              </a:lnSpc>
            </a:pPr>
            <a:r>
              <a:rPr lang="en-US" dirty="0">
                <a:solidFill>
                  <a:schemeClr val="tx1"/>
                </a:solidFill>
              </a:rPr>
              <a:t>Transcripts</a:t>
            </a:r>
          </a:p>
          <a:p>
            <a:pPr>
              <a:lnSpc>
                <a:spcPct val="90000"/>
              </a:lnSpc>
            </a:pPr>
            <a:r>
              <a:rPr lang="en-US" dirty="0">
                <a:solidFill>
                  <a:schemeClr val="tx1"/>
                </a:solidFill>
              </a:rPr>
              <a:t>Travel Reservations</a:t>
            </a:r>
          </a:p>
          <a:p>
            <a:pPr>
              <a:lnSpc>
                <a:spcPct val="90000"/>
              </a:lnSpc>
            </a:pPr>
            <a:r>
              <a:rPr lang="en-US" dirty="0">
                <a:solidFill>
                  <a:schemeClr val="tx1"/>
                </a:solidFill>
              </a:rPr>
              <a:t>Complete initial review</a:t>
            </a:r>
          </a:p>
          <a:p>
            <a:pPr>
              <a:lnSpc>
                <a:spcPct val="90000"/>
              </a:lnSpc>
            </a:pPr>
            <a:endParaRPr lang="en-US" sz="3600" dirty="0">
              <a:solidFill>
                <a:schemeClr val="tx1"/>
              </a:solidFill>
            </a:endParaRPr>
          </a:p>
          <a:p>
            <a:pPr marL="0" indent="0">
              <a:lnSpc>
                <a:spcPct val="90000"/>
              </a:lnSpc>
              <a:buNone/>
            </a:pPr>
            <a:endParaRPr lang="en-US" sz="3600" dirty="0">
              <a:solidFill>
                <a:schemeClr val="tx1"/>
              </a:solidFill>
            </a:endParaRPr>
          </a:p>
          <a:p>
            <a:pPr marL="0" indent="0">
              <a:lnSpc>
                <a:spcPct val="90000"/>
              </a:lnSpc>
              <a:buNone/>
            </a:pPr>
            <a:endParaRPr lang="en-US" sz="3600" dirty="0">
              <a:solidFill>
                <a:schemeClr val="tx1"/>
              </a:solidFill>
            </a:endParaRPr>
          </a:p>
          <a:p>
            <a:pPr marL="0" indent="0">
              <a:lnSpc>
                <a:spcPct val="90000"/>
              </a:lnSpc>
              <a:buNone/>
            </a:pPr>
            <a:endParaRPr lang="en-US" sz="3600" dirty="0">
              <a:solidFill>
                <a:schemeClr val="tx1"/>
              </a:solidFill>
            </a:endParaRPr>
          </a:p>
          <a:p>
            <a:pPr>
              <a:lnSpc>
                <a:spcPct val="90000"/>
              </a:lnSpc>
              <a:buFont typeface="Wingdings" pitchFamily="2" charset="2"/>
              <a:buChar char="Ø"/>
            </a:pPr>
            <a:endParaRPr lang="en-US" sz="3600" dirty="0"/>
          </a:p>
        </p:txBody>
      </p:sp>
    </p:spTree>
    <p:extLst>
      <p:ext uri="{BB962C8B-B14F-4D97-AF65-F5344CB8AC3E}">
        <p14:creationId xmlns:p14="http://schemas.microsoft.com/office/powerpoint/2010/main" val="39216679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Travel</a:t>
            </a:r>
            <a:br>
              <a:rPr lang="en-US" dirty="0"/>
            </a:br>
            <a:endParaRPr lang="en-US" dirty="0"/>
          </a:p>
        </p:txBody>
      </p:sp>
      <p:sp>
        <p:nvSpPr>
          <p:cNvPr id="2" name="Text Placeholder 1"/>
          <p:cNvSpPr>
            <a:spLocks noGrp="1"/>
          </p:cNvSpPr>
          <p:nvPr>
            <p:ph type="body" sz="quarter" idx="11"/>
          </p:nvPr>
        </p:nvSpPr>
        <p:spPr>
          <a:xfrm>
            <a:off x="609600" y="1551498"/>
            <a:ext cx="10972800" cy="4343400"/>
          </a:xfrm>
        </p:spPr>
        <p:txBody>
          <a:bodyPr/>
          <a:lstStyle/>
          <a:p>
            <a:pPr>
              <a:lnSpc>
                <a:spcPct val="90000"/>
              </a:lnSpc>
            </a:pPr>
            <a:r>
              <a:rPr lang="en-US" sz="3600" dirty="0">
                <a:solidFill>
                  <a:schemeClr val="accent6">
                    <a:lumMod val="75000"/>
                  </a:schemeClr>
                </a:solidFill>
              </a:rPr>
              <a:t>Saturday arrival at campus</a:t>
            </a:r>
          </a:p>
          <a:p>
            <a:pPr>
              <a:lnSpc>
                <a:spcPct val="90000"/>
              </a:lnSpc>
            </a:pPr>
            <a:r>
              <a:rPr lang="en-US" sz="3600" dirty="0">
                <a:solidFill>
                  <a:schemeClr val="tx1"/>
                </a:solidFill>
              </a:rPr>
              <a:t>Plan departure no sooner than 4:30 on Tuesday </a:t>
            </a:r>
          </a:p>
          <a:p>
            <a:pPr>
              <a:lnSpc>
                <a:spcPct val="90000"/>
              </a:lnSpc>
            </a:pPr>
            <a:r>
              <a:rPr lang="en-US" sz="3600" dirty="0">
                <a:solidFill>
                  <a:schemeClr val="tx1"/>
                </a:solidFill>
              </a:rPr>
              <a:t>Please forward travel arrangements/dietary restrictions/emergency contact information</a:t>
            </a:r>
          </a:p>
          <a:p>
            <a:pPr>
              <a:lnSpc>
                <a:spcPct val="90000"/>
              </a:lnSpc>
            </a:pPr>
            <a:r>
              <a:rPr lang="en-US" sz="3600" dirty="0">
                <a:solidFill>
                  <a:schemeClr val="tx1"/>
                </a:solidFill>
              </a:rPr>
              <a:t>Hotel arrangements</a:t>
            </a:r>
          </a:p>
          <a:p>
            <a:pPr>
              <a:lnSpc>
                <a:spcPct val="90000"/>
              </a:lnSpc>
            </a:pPr>
            <a:r>
              <a:rPr lang="en-US" sz="3600" dirty="0">
                <a:solidFill>
                  <a:schemeClr val="tx1"/>
                </a:solidFill>
              </a:rPr>
              <a:t>Transportation </a:t>
            </a:r>
          </a:p>
          <a:p>
            <a:pPr>
              <a:lnSpc>
                <a:spcPct val="90000"/>
              </a:lnSpc>
            </a:pPr>
            <a:endParaRPr lang="en-US" sz="3600" dirty="0">
              <a:solidFill>
                <a:schemeClr val="tx1"/>
              </a:solidFill>
            </a:endParaRPr>
          </a:p>
          <a:p>
            <a:pPr marL="0" indent="0">
              <a:lnSpc>
                <a:spcPct val="90000"/>
              </a:lnSpc>
              <a:buNone/>
            </a:pPr>
            <a:endParaRPr lang="en-US" sz="3600" dirty="0">
              <a:solidFill>
                <a:schemeClr val="tx1"/>
              </a:solidFill>
            </a:endParaRPr>
          </a:p>
          <a:p>
            <a:pPr marL="0" indent="0">
              <a:lnSpc>
                <a:spcPct val="90000"/>
              </a:lnSpc>
              <a:buNone/>
            </a:pPr>
            <a:endParaRPr lang="en-US" sz="3600" dirty="0">
              <a:solidFill>
                <a:schemeClr val="tx1"/>
              </a:solidFill>
            </a:endParaRPr>
          </a:p>
          <a:p>
            <a:pPr marL="0" indent="0">
              <a:lnSpc>
                <a:spcPct val="90000"/>
              </a:lnSpc>
              <a:buNone/>
            </a:pPr>
            <a:endParaRPr lang="en-US" sz="3600" dirty="0">
              <a:solidFill>
                <a:schemeClr val="tx1"/>
              </a:solidFill>
            </a:endParaRPr>
          </a:p>
          <a:p>
            <a:pPr>
              <a:lnSpc>
                <a:spcPct val="90000"/>
              </a:lnSpc>
              <a:buFont typeface="Wingdings" pitchFamily="2" charset="2"/>
              <a:buChar char="Ø"/>
            </a:pPr>
            <a:endParaRPr lang="en-US" sz="3600" dirty="0"/>
          </a:p>
        </p:txBody>
      </p:sp>
    </p:spTree>
    <p:extLst>
      <p:ext uri="{BB962C8B-B14F-4D97-AF65-F5344CB8AC3E}">
        <p14:creationId xmlns:p14="http://schemas.microsoft.com/office/powerpoint/2010/main" val="35733172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8">
            <a:extLst>
              <a:ext uri="{FF2B5EF4-FFF2-40B4-BE49-F238E27FC236}">
                <a16:creationId xmlns:a16="http://schemas.microsoft.com/office/drawing/2014/main" id="{6A224712-E0AD-481C-9CD7-2D87745CD29F}"/>
              </a:ext>
            </a:extLst>
          </p:cNvPr>
          <p:cNvSpPr>
            <a:spLocks noChangeArrowheads="1"/>
          </p:cNvSpPr>
          <p:nvPr/>
        </p:nvSpPr>
        <p:spPr bwMode="auto">
          <a:xfrm flipH="1">
            <a:off x="5560966" y="1887756"/>
            <a:ext cx="5177604" cy="1768098"/>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2700000" scaled="1"/>
            <a:tileRect/>
          </a:gradFill>
          <a:ln>
            <a:gradFill flip="none" rotWithShape="1">
              <a:gsLst>
                <a:gs pos="0">
                  <a:schemeClr val="accent2">
                    <a:lumMod val="75000"/>
                  </a:schemeClr>
                </a:gs>
                <a:gs pos="100000">
                  <a:schemeClr val="accent2">
                    <a:alpha val="0"/>
                  </a:schemeClr>
                </a:gs>
              </a:gsLst>
              <a:lin ang="10800000" scaled="1"/>
              <a:tileRect/>
            </a:gradFill>
          </a:ln>
          <a:effectLst>
            <a:innerShdw blurRad="63500" dist="50800" dir="13500000">
              <a:prstClr val="black">
                <a:alpha val="50000"/>
              </a:prstClr>
            </a:innerShdw>
          </a:effectLst>
        </p:spPr>
        <p:txBody>
          <a:bodyPr lIns="777240" r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rgbClr val="000000"/>
              </a:buClr>
              <a:buSzPts val="1400"/>
              <a:defRPr/>
            </a:pPr>
            <a:r>
              <a:rPr lang="en-US" altLang="en-US" sz="1600" b="1" dirty="0">
                <a:cs typeface="+mn-cs"/>
                <a:sym typeface="Arial" panose="020B0604020202020204" pitchFamily="34" charset="0"/>
              </a:rPr>
              <a:t>Meetings with the Dean and Program Heads</a:t>
            </a:r>
          </a:p>
          <a:p>
            <a:pPr eaLnBrk="1" hangingPunct="1">
              <a:buClr>
                <a:srgbClr val="000000"/>
              </a:buClr>
              <a:buSzPts val="1400"/>
              <a:defRPr/>
            </a:pPr>
            <a:r>
              <a:rPr lang="en-US" sz="1600" dirty="0"/>
              <a:t>The team chair should plan on meeting with the Dean each day of the virtual visit and program evaluators should meet with the heads of their programs to keep everyone connected and to make sure there are no surprises.</a:t>
            </a:r>
            <a:endParaRPr lang="en-US" altLang="en-US" sz="1600" dirty="0"/>
          </a:p>
        </p:txBody>
      </p:sp>
      <p:sp>
        <p:nvSpPr>
          <p:cNvPr id="19458" name="Rectangle 2"/>
          <p:cNvSpPr>
            <a:spLocks noGrp="1" noChangeArrowheads="1"/>
          </p:cNvSpPr>
          <p:nvPr>
            <p:ph type="title"/>
          </p:nvPr>
        </p:nvSpPr>
        <p:spPr>
          <a:xfrm>
            <a:off x="1981200" y="52647"/>
            <a:ext cx="8229600" cy="1030448"/>
          </a:xfrm>
        </p:spPr>
        <p:txBody>
          <a:bodyPr>
            <a:normAutofit/>
          </a:bodyPr>
          <a:lstStyle/>
          <a:p>
            <a:pPr eaLnBrk="1" hangingPunct="1"/>
            <a:r>
              <a:rPr lang="en-US" altLang="en-US" dirty="0">
                <a:solidFill>
                  <a:schemeClr val="bg1"/>
                </a:solidFill>
              </a:rPr>
              <a:t> 	</a:t>
            </a:r>
            <a:r>
              <a:rPr lang="en-US" altLang="en-US" b="1" dirty="0">
                <a:solidFill>
                  <a:schemeClr val="accent6">
                    <a:lumMod val="75000"/>
                  </a:schemeClr>
                </a:solidFill>
              </a:rPr>
              <a:t>Sample Visit Schedule</a:t>
            </a:r>
          </a:p>
        </p:txBody>
      </p:sp>
      <p:sp>
        <p:nvSpPr>
          <p:cNvPr id="2" name="Slide Number Placeholder 1">
            <a:extLst>
              <a:ext uri="{FF2B5EF4-FFF2-40B4-BE49-F238E27FC236}">
                <a16:creationId xmlns:a16="http://schemas.microsoft.com/office/drawing/2014/main" id="{37D6E8A0-4168-44EE-B9A6-B63D5A9438A1}"/>
              </a:ext>
            </a:extLst>
          </p:cNvPr>
          <p:cNvSpPr>
            <a:spLocks noGrp="1"/>
          </p:cNvSpPr>
          <p:nvPr>
            <p:ph type="sldNum" sz="quarter" idx="4294967295"/>
          </p:nvPr>
        </p:nvSpPr>
        <p:spPr>
          <a:xfrm>
            <a:off x="9301074" y="6329371"/>
            <a:ext cx="2133600" cy="476250"/>
          </a:xfrm>
          <a:prstGeom prst="rect">
            <a:avLst/>
          </a:prstGeom>
        </p:spPr>
        <p:txBody>
          <a:bodyPr/>
          <a:lstStyle/>
          <a:p>
            <a:pPr>
              <a:defRPr/>
            </a:pPr>
            <a:fld id="{2ABF53D4-6F2A-4289-9FF0-C2BCA43FDEFB}" type="slidenum">
              <a:rPr lang="es-ES" altLang="en-US" smtClean="0"/>
              <a:pPr>
                <a:defRPr/>
              </a:pPr>
              <a:t>29</a:t>
            </a:fld>
            <a:endParaRPr lang="es-ES" altLang="en-US" dirty="0"/>
          </a:p>
        </p:txBody>
      </p:sp>
      <p:sp>
        <p:nvSpPr>
          <p:cNvPr id="10" name="Rectangle 8">
            <a:extLst>
              <a:ext uri="{FF2B5EF4-FFF2-40B4-BE49-F238E27FC236}">
                <a16:creationId xmlns:a16="http://schemas.microsoft.com/office/drawing/2014/main" id="{32581728-A68D-4368-BCB8-D4987DD394F3}"/>
              </a:ext>
            </a:extLst>
          </p:cNvPr>
          <p:cNvSpPr>
            <a:spLocks noChangeArrowheads="1"/>
          </p:cNvSpPr>
          <p:nvPr/>
        </p:nvSpPr>
        <p:spPr bwMode="auto">
          <a:xfrm flipH="1">
            <a:off x="3231770" y="2490361"/>
            <a:ext cx="2901413" cy="640915"/>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2700000" scaled="1"/>
            <a:tileRect/>
          </a:gradFill>
          <a:ln>
            <a:gradFill flip="none" rotWithShape="1">
              <a:gsLst>
                <a:gs pos="0">
                  <a:schemeClr val="accent2">
                    <a:lumMod val="75000"/>
                  </a:schemeClr>
                </a:gs>
                <a:gs pos="100000">
                  <a:schemeClr val="accent2">
                    <a:alpha val="0"/>
                  </a:schemeClr>
                </a:gs>
              </a:gsLst>
              <a:lin ang="10800000" scaled="1"/>
              <a:tileRect/>
            </a:gradFill>
          </a:ln>
          <a:effectLst>
            <a:innerShdw blurRad="63500" dist="50800" dir="13500000">
              <a:prstClr val="black">
                <a:alpha val="50000"/>
              </a:prstClr>
            </a:innerShdw>
          </a:effectLst>
        </p:spPr>
        <p:txBody>
          <a:bodyPr lIns="777240" r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rgbClr val="000000"/>
              </a:buClr>
              <a:buSzPts val="1400"/>
              <a:defRPr/>
            </a:pPr>
            <a:r>
              <a:rPr lang="en-US" altLang="en-US" sz="1600" dirty="0">
                <a:solidFill>
                  <a:srgbClr val="422C16"/>
                </a:solidFill>
                <a:sym typeface="Arial" panose="020B0604020202020204" pitchFamily="34" charset="0"/>
              </a:rPr>
              <a:t>Meetings</a:t>
            </a:r>
            <a:r>
              <a:rPr lang="en-US" altLang="en-US" sz="1400" dirty="0">
                <a:solidFill>
                  <a:srgbClr val="422C16"/>
                </a:solidFill>
                <a:sym typeface="Arial" panose="020B0604020202020204" pitchFamily="34" charset="0"/>
              </a:rPr>
              <a:t> with the Dean and Program Heads</a:t>
            </a:r>
          </a:p>
        </p:txBody>
      </p:sp>
      <p:sp>
        <p:nvSpPr>
          <p:cNvPr id="13" name="Rectangle 8">
            <a:extLst>
              <a:ext uri="{FF2B5EF4-FFF2-40B4-BE49-F238E27FC236}">
                <a16:creationId xmlns:a16="http://schemas.microsoft.com/office/drawing/2014/main" id="{D85D3179-2779-4131-9C0D-2400CC9E1E5A}"/>
              </a:ext>
            </a:extLst>
          </p:cNvPr>
          <p:cNvSpPr>
            <a:spLocks noChangeArrowheads="1"/>
          </p:cNvSpPr>
          <p:nvPr/>
        </p:nvSpPr>
        <p:spPr bwMode="auto">
          <a:xfrm flipH="1">
            <a:off x="2586459" y="3774147"/>
            <a:ext cx="3749871" cy="546581"/>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2700000" scaled="1"/>
            <a:tileRect/>
          </a:gradFill>
          <a:ln>
            <a:gradFill flip="none" rotWithShape="1">
              <a:gsLst>
                <a:gs pos="0">
                  <a:schemeClr val="accent2">
                    <a:lumMod val="75000"/>
                  </a:schemeClr>
                </a:gs>
                <a:gs pos="100000">
                  <a:schemeClr val="accent2">
                    <a:alpha val="0"/>
                  </a:schemeClr>
                </a:gs>
              </a:gsLst>
              <a:lin ang="10800000" scaled="1"/>
              <a:tileRect/>
            </a:gradFill>
          </a:ln>
          <a:effectLst>
            <a:innerShdw blurRad="63500" dist="50800" dir="13500000">
              <a:prstClr val="black">
                <a:alpha val="50000"/>
              </a:prstClr>
            </a:innerShdw>
          </a:effectLst>
        </p:spPr>
        <p:txBody>
          <a:bodyPr lIns="777240" rIns="0" anchor="ctr"/>
          <a:lstStyle/>
          <a:p>
            <a:pPr eaLnBrk="1" hangingPunct="1">
              <a:lnSpc>
                <a:spcPct val="90000"/>
              </a:lnSpc>
              <a:defRPr/>
            </a:pPr>
            <a:r>
              <a:rPr lang="en-US" sz="1600" dirty="0">
                <a:latin typeface="Arial" panose="020B0604020202020204" pitchFamily="34" charset="0"/>
                <a:cs typeface="Arial" panose="020B0604020202020204" pitchFamily="34" charset="0"/>
              </a:rPr>
              <a:t>Opening Meeting – brief orientation and review of visit. </a:t>
            </a:r>
          </a:p>
        </p:txBody>
      </p:sp>
      <p:sp>
        <p:nvSpPr>
          <p:cNvPr id="15" name="Rectangle 8">
            <a:extLst>
              <a:ext uri="{FF2B5EF4-FFF2-40B4-BE49-F238E27FC236}">
                <a16:creationId xmlns:a16="http://schemas.microsoft.com/office/drawing/2014/main" id="{E5F9C3BB-CD03-44EC-B488-A328FCFAF750}"/>
              </a:ext>
            </a:extLst>
          </p:cNvPr>
          <p:cNvSpPr>
            <a:spLocks noChangeArrowheads="1"/>
          </p:cNvSpPr>
          <p:nvPr/>
        </p:nvSpPr>
        <p:spPr bwMode="auto">
          <a:xfrm flipH="1">
            <a:off x="2421070" y="4283851"/>
            <a:ext cx="3915261" cy="1224957"/>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2700000" scaled="1"/>
            <a:tileRect/>
          </a:gradFill>
          <a:ln>
            <a:gradFill flip="none" rotWithShape="1">
              <a:gsLst>
                <a:gs pos="0">
                  <a:schemeClr val="accent2">
                    <a:lumMod val="75000"/>
                  </a:schemeClr>
                </a:gs>
                <a:gs pos="100000">
                  <a:schemeClr val="accent2">
                    <a:alpha val="0"/>
                  </a:schemeClr>
                </a:gs>
              </a:gsLst>
              <a:lin ang="10800000" scaled="1"/>
              <a:tileRect/>
            </a:gradFill>
          </a:ln>
          <a:effectLst>
            <a:innerShdw blurRad="63500" dist="50800" dir="13500000">
              <a:prstClr val="black">
                <a:alpha val="50000"/>
              </a:prstClr>
            </a:innerShdw>
          </a:effectLst>
        </p:spPr>
        <p:txBody>
          <a:bodyPr lIns="777240" rIns="0" anchor="ctr"/>
          <a:lstStyle/>
          <a:p>
            <a:pPr marL="52388">
              <a:buClr>
                <a:schemeClr val="dk1"/>
              </a:buClr>
              <a:buSzPts val="1400"/>
              <a:defRPr/>
            </a:pPr>
            <a:r>
              <a:rPr lang="en-US" sz="1600" dirty="0">
                <a:solidFill>
                  <a:srgbClr val="422C16"/>
                </a:solidFill>
                <a:latin typeface="Arial"/>
                <a:ea typeface="Arial"/>
                <a:cs typeface="Arial"/>
                <a:sym typeface="Arial"/>
              </a:rPr>
              <a:t>Individual assignments</a:t>
            </a:r>
          </a:p>
          <a:p>
            <a:pPr marL="52388">
              <a:buClr>
                <a:schemeClr val="dk1"/>
              </a:buClr>
              <a:buSzPts val="1400"/>
              <a:defRPr/>
            </a:pPr>
            <a:r>
              <a:rPr lang="en-US" sz="1600" dirty="0">
                <a:solidFill>
                  <a:srgbClr val="422C16"/>
                </a:solidFill>
                <a:latin typeface="Arial"/>
                <a:cs typeface="Arial"/>
                <a:sym typeface="Arial"/>
              </a:rPr>
              <a:t>-TC meets with institution officials</a:t>
            </a:r>
          </a:p>
          <a:p>
            <a:pPr marL="52388">
              <a:buClr>
                <a:schemeClr val="dk1"/>
              </a:buClr>
              <a:buSzPts val="1400"/>
              <a:defRPr/>
            </a:pPr>
            <a:r>
              <a:rPr lang="en-US" sz="1600" dirty="0">
                <a:solidFill>
                  <a:srgbClr val="422C16"/>
                </a:solidFill>
                <a:latin typeface="Arial"/>
                <a:cs typeface="Arial"/>
                <a:sym typeface="Arial"/>
              </a:rPr>
              <a:t>-PEV with program chairs and faculty</a:t>
            </a:r>
            <a:endParaRPr lang="en-US" sz="1600" dirty="0"/>
          </a:p>
        </p:txBody>
      </p:sp>
      <p:sp>
        <p:nvSpPr>
          <p:cNvPr id="16" name="Rectangle 8">
            <a:extLst>
              <a:ext uri="{FF2B5EF4-FFF2-40B4-BE49-F238E27FC236}">
                <a16:creationId xmlns:a16="http://schemas.microsoft.com/office/drawing/2014/main" id="{E07616CE-BFD5-491E-A040-7799193E5D11}"/>
              </a:ext>
            </a:extLst>
          </p:cNvPr>
          <p:cNvSpPr>
            <a:spLocks noChangeArrowheads="1"/>
          </p:cNvSpPr>
          <p:nvPr/>
        </p:nvSpPr>
        <p:spPr bwMode="auto">
          <a:xfrm flipH="1">
            <a:off x="2421068" y="5508808"/>
            <a:ext cx="3915261" cy="753638"/>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2700000" scaled="1"/>
            <a:tileRect/>
          </a:gradFill>
          <a:ln>
            <a:gradFill flip="none" rotWithShape="1">
              <a:gsLst>
                <a:gs pos="0">
                  <a:schemeClr val="accent2">
                    <a:lumMod val="75000"/>
                  </a:schemeClr>
                </a:gs>
                <a:gs pos="100000">
                  <a:schemeClr val="accent2">
                    <a:alpha val="0"/>
                  </a:schemeClr>
                </a:gs>
              </a:gsLst>
              <a:lin ang="10800000" scaled="1"/>
              <a:tileRect/>
            </a:gradFill>
          </a:ln>
          <a:effectLst>
            <a:innerShdw blurRad="63500" dist="50800" dir="13500000">
              <a:prstClr val="black">
                <a:alpha val="50000"/>
              </a:prstClr>
            </a:innerShdw>
          </a:effectLst>
        </p:spPr>
        <p:txBody>
          <a:bodyPr lIns="777240" rIns="0" anchor="ctr"/>
          <a:lstStyle/>
          <a:p>
            <a:pPr marL="119063">
              <a:lnSpc>
                <a:spcPct val="90000"/>
              </a:lnSpc>
              <a:defRPr/>
            </a:pPr>
            <a:r>
              <a:rPr lang="en-US" sz="1600" dirty="0"/>
              <a:t>Interviews</a:t>
            </a:r>
          </a:p>
          <a:p>
            <a:pPr marL="119063">
              <a:lnSpc>
                <a:spcPct val="90000"/>
              </a:lnSpc>
              <a:defRPr/>
            </a:pPr>
            <a:r>
              <a:rPr lang="en-US" sz="1600" dirty="0"/>
              <a:t>Advisory board, alumni, faculty, students</a:t>
            </a:r>
          </a:p>
        </p:txBody>
      </p:sp>
      <p:sp>
        <p:nvSpPr>
          <p:cNvPr id="19" name="Freeform 14">
            <a:extLst>
              <a:ext uri="{FF2B5EF4-FFF2-40B4-BE49-F238E27FC236}">
                <a16:creationId xmlns:a16="http://schemas.microsoft.com/office/drawing/2014/main" id="{F0F74766-8C6F-4C64-A145-381CA6D598DB}"/>
              </a:ext>
            </a:extLst>
          </p:cNvPr>
          <p:cNvSpPr/>
          <p:nvPr/>
        </p:nvSpPr>
        <p:spPr>
          <a:xfrm>
            <a:off x="1534555" y="3694288"/>
            <a:ext cx="1478310" cy="1409695"/>
          </a:xfrm>
          <a:custGeom>
            <a:avLst/>
            <a:gdLst>
              <a:gd name="connsiteX0" fmla="*/ 0 w 1591054"/>
              <a:gd name="connsiteY0" fmla="*/ 795527 h 1591054"/>
              <a:gd name="connsiteX1" fmla="*/ 795527 w 1591054"/>
              <a:gd name="connsiteY1" fmla="*/ 0 h 1591054"/>
              <a:gd name="connsiteX2" fmla="*/ 1591054 w 1591054"/>
              <a:gd name="connsiteY2" fmla="*/ 795527 h 1591054"/>
              <a:gd name="connsiteX3" fmla="*/ 795527 w 1591054"/>
              <a:gd name="connsiteY3" fmla="*/ 1591054 h 1591054"/>
              <a:gd name="connsiteX4" fmla="*/ 0 w 1591054"/>
              <a:gd name="connsiteY4" fmla="*/ 795527 h 1591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054" h="1591054">
                <a:moveTo>
                  <a:pt x="0" y="795527"/>
                </a:moveTo>
                <a:cubicBezTo>
                  <a:pt x="0" y="356170"/>
                  <a:pt x="356170" y="0"/>
                  <a:pt x="795527" y="0"/>
                </a:cubicBezTo>
                <a:cubicBezTo>
                  <a:pt x="1234884" y="0"/>
                  <a:pt x="1591054" y="356170"/>
                  <a:pt x="1591054" y="795527"/>
                </a:cubicBezTo>
                <a:cubicBezTo>
                  <a:pt x="1591054" y="1234884"/>
                  <a:pt x="1234884" y="1591054"/>
                  <a:pt x="795527" y="1591054"/>
                </a:cubicBezTo>
                <a:cubicBezTo>
                  <a:pt x="356170" y="1591054"/>
                  <a:pt x="0" y="1234884"/>
                  <a:pt x="0" y="795527"/>
                </a:cubicBezTo>
                <a:close/>
              </a:path>
            </a:pathLst>
          </a:custGeom>
          <a:solidFill>
            <a:schemeClr val="accent1">
              <a:lumMod val="75000"/>
            </a:schemeClr>
          </a:solidFill>
          <a:ln w="25400" cap="flat" cmpd="sng" algn="ctr">
            <a:solidFill>
              <a:sysClr val="window" lastClr="FFFFFF">
                <a:hueOff val="0"/>
                <a:satOff val="0"/>
                <a:lumOff val="0"/>
                <a:alphaOff val="0"/>
              </a:sysClr>
            </a:solidFill>
            <a:prstDash val="solid"/>
          </a:ln>
          <a:effectLst/>
        </p:spPr>
        <p:txBody>
          <a:bodyPr lIns="233004" tIns="233004" rIns="233004" bIns="233004" spcCol="1270" anchor="ctr"/>
          <a:lstStyle/>
          <a:p>
            <a:pPr algn="ctr" defTabSz="1244600">
              <a:lnSpc>
                <a:spcPct val="90000"/>
              </a:lnSpc>
              <a:spcAft>
                <a:spcPct val="35000"/>
              </a:spcAft>
              <a:defRPr/>
            </a:pPr>
            <a:r>
              <a:rPr lang="en-US" sz="2000" kern="0" dirty="0">
                <a:solidFill>
                  <a:prstClr val="white"/>
                </a:solidFill>
                <a:latin typeface="Arial"/>
              </a:rPr>
              <a:t>Day 1</a:t>
            </a:r>
          </a:p>
        </p:txBody>
      </p:sp>
      <p:sp>
        <p:nvSpPr>
          <p:cNvPr id="20" name="Rectangle 8">
            <a:extLst>
              <a:ext uri="{FF2B5EF4-FFF2-40B4-BE49-F238E27FC236}">
                <a16:creationId xmlns:a16="http://schemas.microsoft.com/office/drawing/2014/main" id="{9D0DDEB0-0DB8-46F6-9B5D-D577CD116746}"/>
              </a:ext>
            </a:extLst>
          </p:cNvPr>
          <p:cNvSpPr>
            <a:spLocks noChangeArrowheads="1"/>
          </p:cNvSpPr>
          <p:nvPr/>
        </p:nvSpPr>
        <p:spPr bwMode="auto">
          <a:xfrm flipH="1">
            <a:off x="7947680" y="4262667"/>
            <a:ext cx="3304519" cy="402607"/>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2700000" scaled="1"/>
            <a:tileRect/>
          </a:gradFill>
          <a:ln>
            <a:gradFill flip="none" rotWithShape="1">
              <a:gsLst>
                <a:gs pos="0">
                  <a:schemeClr val="accent2">
                    <a:lumMod val="75000"/>
                  </a:schemeClr>
                </a:gs>
                <a:gs pos="100000">
                  <a:schemeClr val="accent2">
                    <a:alpha val="0"/>
                  </a:schemeClr>
                </a:gs>
              </a:gsLst>
              <a:lin ang="10800000" scaled="1"/>
              <a:tileRect/>
            </a:gradFill>
          </a:ln>
          <a:effectLst>
            <a:innerShdw blurRad="63500" dist="50800" dir="13500000">
              <a:prstClr val="black">
                <a:alpha val="50000"/>
              </a:prstClr>
            </a:innerShdw>
          </a:effectLst>
        </p:spPr>
        <p:txBody>
          <a:bodyPr lIns="777240" rIns="0" anchor="ctr"/>
          <a:lstStyle/>
          <a:p>
            <a:pPr eaLnBrk="1" hangingPunct="1">
              <a:lnSpc>
                <a:spcPct val="90000"/>
              </a:lnSpc>
              <a:defRPr/>
            </a:pPr>
            <a:r>
              <a:rPr lang="en-US" sz="1600" dirty="0">
                <a:latin typeface="Arial" panose="020B0604020202020204" pitchFamily="34" charset="0"/>
                <a:cs typeface="Arial" panose="020B0604020202020204" pitchFamily="34" charset="0"/>
              </a:rPr>
              <a:t>Team follow-up</a:t>
            </a:r>
          </a:p>
        </p:txBody>
      </p:sp>
      <p:sp>
        <p:nvSpPr>
          <p:cNvPr id="22" name="Rectangle 8">
            <a:extLst>
              <a:ext uri="{FF2B5EF4-FFF2-40B4-BE49-F238E27FC236}">
                <a16:creationId xmlns:a16="http://schemas.microsoft.com/office/drawing/2014/main" id="{74131BDC-A669-49F0-AA4E-4701B525E007}"/>
              </a:ext>
            </a:extLst>
          </p:cNvPr>
          <p:cNvSpPr>
            <a:spLocks noChangeArrowheads="1"/>
          </p:cNvSpPr>
          <p:nvPr/>
        </p:nvSpPr>
        <p:spPr bwMode="auto">
          <a:xfrm flipH="1">
            <a:off x="7947681" y="4665274"/>
            <a:ext cx="3304518" cy="402606"/>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2700000" scaled="1"/>
            <a:tileRect/>
          </a:gradFill>
          <a:ln>
            <a:gradFill flip="none" rotWithShape="1">
              <a:gsLst>
                <a:gs pos="0">
                  <a:schemeClr val="accent2">
                    <a:lumMod val="75000"/>
                  </a:schemeClr>
                </a:gs>
                <a:gs pos="100000">
                  <a:schemeClr val="accent2">
                    <a:alpha val="0"/>
                  </a:schemeClr>
                </a:gs>
              </a:gsLst>
              <a:lin ang="10800000" scaled="1"/>
              <a:tileRect/>
            </a:gradFill>
          </a:ln>
          <a:effectLst>
            <a:innerShdw blurRad="63500" dist="50800" dir="13500000">
              <a:prstClr val="black">
                <a:alpha val="50000"/>
              </a:prstClr>
            </a:innerShdw>
          </a:effectLst>
        </p:spPr>
        <p:txBody>
          <a:bodyPr lIns="777240" rIns="0" anchor="ctr"/>
          <a:lstStyle/>
          <a:p>
            <a:pPr>
              <a:buClr>
                <a:schemeClr val="dk1"/>
              </a:buClr>
              <a:buSzPts val="1400"/>
              <a:defRPr/>
            </a:pPr>
            <a:r>
              <a:rPr lang="en-US" sz="1600" dirty="0">
                <a:solidFill>
                  <a:srgbClr val="422C16"/>
                </a:solidFill>
                <a:latin typeface="Arial" panose="020B0604020202020204" pitchFamily="34" charset="0"/>
                <a:ea typeface="Arial"/>
                <a:cs typeface="Arial" panose="020B0604020202020204" pitchFamily="34" charset="0"/>
                <a:sym typeface="Arial"/>
              </a:rPr>
              <a:t>Individual briefings</a:t>
            </a:r>
            <a:endParaRPr lang="en-US" sz="1600" dirty="0">
              <a:latin typeface="Arial" panose="020B0604020202020204" pitchFamily="34" charset="0"/>
              <a:cs typeface="Arial" panose="020B0604020202020204" pitchFamily="34" charset="0"/>
            </a:endParaRPr>
          </a:p>
        </p:txBody>
      </p:sp>
      <p:sp>
        <p:nvSpPr>
          <p:cNvPr id="27" name="Rectangle 8">
            <a:extLst>
              <a:ext uri="{FF2B5EF4-FFF2-40B4-BE49-F238E27FC236}">
                <a16:creationId xmlns:a16="http://schemas.microsoft.com/office/drawing/2014/main" id="{305B4CA4-9981-4AD0-A2CE-4C8BB4EBE396}"/>
              </a:ext>
            </a:extLst>
          </p:cNvPr>
          <p:cNvSpPr>
            <a:spLocks noChangeArrowheads="1"/>
          </p:cNvSpPr>
          <p:nvPr/>
        </p:nvSpPr>
        <p:spPr bwMode="auto">
          <a:xfrm flipH="1">
            <a:off x="7947679" y="5012191"/>
            <a:ext cx="3304519" cy="458296"/>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2700000" scaled="1"/>
            <a:tileRect/>
          </a:gradFill>
          <a:ln>
            <a:gradFill flip="none" rotWithShape="1">
              <a:gsLst>
                <a:gs pos="0">
                  <a:schemeClr val="accent2">
                    <a:lumMod val="75000"/>
                  </a:schemeClr>
                </a:gs>
                <a:gs pos="100000">
                  <a:schemeClr val="accent2">
                    <a:alpha val="0"/>
                  </a:schemeClr>
                </a:gs>
              </a:gsLst>
              <a:lin ang="10800000" scaled="1"/>
              <a:tileRect/>
            </a:gradFill>
          </a:ln>
          <a:effectLst>
            <a:innerShdw blurRad="63500" dist="50800" dir="13500000">
              <a:prstClr val="black">
                <a:alpha val="50000"/>
              </a:prstClr>
            </a:innerShdw>
          </a:effectLst>
        </p:spPr>
        <p:txBody>
          <a:bodyPr lIns="777240" rIns="0" anchor="ctr"/>
          <a:lstStyle/>
          <a:p>
            <a:pPr eaLnBrk="1" hangingPunct="1">
              <a:lnSpc>
                <a:spcPct val="90000"/>
              </a:lnSpc>
              <a:defRPr/>
            </a:pPr>
            <a:r>
              <a:rPr lang="en-US" sz="1600" dirty="0">
                <a:latin typeface="Arial" panose="020B0604020202020204" pitchFamily="34" charset="0"/>
                <a:cs typeface="Arial" panose="020B0604020202020204" pitchFamily="34" charset="0"/>
              </a:rPr>
              <a:t> Exit meeting</a:t>
            </a:r>
          </a:p>
        </p:txBody>
      </p:sp>
      <p:sp>
        <p:nvSpPr>
          <p:cNvPr id="38" name="Rectangle 8">
            <a:extLst>
              <a:ext uri="{FF2B5EF4-FFF2-40B4-BE49-F238E27FC236}">
                <a16:creationId xmlns:a16="http://schemas.microsoft.com/office/drawing/2014/main" id="{9DE0FE16-EAF2-4C78-B595-AFCFEF758B42}"/>
              </a:ext>
            </a:extLst>
          </p:cNvPr>
          <p:cNvSpPr>
            <a:spLocks noChangeArrowheads="1"/>
          </p:cNvSpPr>
          <p:nvPr/>
        </p:nvSpPr>
        <p:spPr bwMode="auto">
          <a:xfrm flipH="1">
            <a:off x="2852674" y="1176839"/>
            <a:ext cx="2429622" cy="363113"/>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2700000" scaled="1"/>
            <a:tileRect/>
          </a:gradFill>
          <a:ln>
            <a:gradFill flip="none" rotWithShape="1">
              <a:gsLst>
                <a:gs pos="0">
                  <a:schemeClr val="accent2">
                    <a:lumMod val="75000"/>
                  </a:schemeClr>
                </a:gs>
                <a:gs pos="100000">
                  <a:schemeClr val="accent2">
                    <a:alpha val="0"/>
                  </a:schemeClr>
                </a:gs>
              </a:gsLst>
              <a:lin ang="10800000" scaled="1"/>
              <a:tileRect/>
            </a:gradFill>
          </a:ln>
          <a:effectLst>
            <a:innerShdw blurRad="63500" dist="50800" dir="13500000">
              <a:prstClr val="black">
                <a:alpha val="50000"/>
              </a:prstClr>
            </a:innerShdw>
          </a:effectLst>
        </p:spPr>
        <p:txBody>
          <a:bodyPr lIns="777240" r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rgbClr val="000000"/>
              </a:buClr>
              <a:buSzPts val="1400"/>
              <a:defRPr/>
            </a:pPr>
            <a:r>
              <a:rPr lang="en-US" altLang="en-US" sz="1600" dirty="0">
                <a:solidFill>
                  <a:srgbClr val="422C16"/>
                </a:solidFill>
                <a:sym typeface="Arial" panose="020B0604020202020204" pitchFamily="34" charset="0"/>
              </a:rPr>
              <a:t>Team Meeting</a:t>
            </a:r>
            <a:endParaRPr lang="en-US" altLang="en-US" sz="1600" dirty="0"/>
          </a:p>
        </p:txBody>
      </p:sp>
      <p:sp>
        <p:nvSpPr>
          <p:cNvPr id="40" name="Rectangle 8">
            <a:extLst>
              <a:ext uri="{FF2B5EF4-FFF2-40B4-BE49-F238E27FC236}">
                <a16:creationId xmlns:a16="http://schemas.microsoft.com/office/drawing/2014/main" id="{330F42E8-4242-49FF-8BB5-7A2E6D3F2C95}"/>
              </a:ext>
            </a:extLst>
          </p:cNvPr>
          <p:cNvSpPr>
            <a:spLocks noChangeArrowheads="1"/>
          </p:cNvSpPr>
          <p:nvPr/>
        </p:nvSpPr>
        <p:spPr bwMode="auto">
          <a:xfrm flipH="1">
            <a:off x="2852673" y="1538812"/>
            <a:ext cx="2429623" cy="348944"/>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2700000" scaled="1"/>
            <a:tileRect/>
          </a:gradFill>
          <a:ln>
            <a:gradFill flip="none" rotWithShape="1">
              <a:gsLst>
                <a:gs pos="0">
                  <a:schemeClr val="accent2">
                    <a:lumMod val="75000"/>
                  </a:schemeClr>
                </a:gs>
                <a:gs pos="100000">
                  <a:schemeClr val="accent2">
                    <a:alpha val="0"/>
                  </a:schemeClr>
                </a:gs>
              </a:gsLst>
              <a:lin ang="10800000" scaled="1"/>
              <a:tileRect/>
            </a:gradFill>
          </a:ln>
          <a:effectLst>
            <a:innerShdw blurRad="63500" dist="50800" dir="13500000">
              <a:prstClr val="black">
                <a:alpha val="50000"/>
              </a:prstClr>
            </a:innerShdw>
          </a:effectLst>
        </p:spPr>
        <p:txBody>
          <a:bodyPr lIns="777240" rIns="0"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rgbClr val="000000"/>
              </a:buClr>
              <a:buSzPts val="1400"/>
              <a:defRPr/>
            </a:pPr>
            <a:r>
              <a:rPr lang="en-US" altLang="en-US" sz="1600" dirty="0">
                <a:solidFill>
                  <a:srgbClr val="422C16"/>
                </a:solidFill>
                <a:sym typeface="Arial" panose="020B0604020202020204" pitchFamily="34" charset="0"/>
              </a:rPr>
              <a:t>Materials Review</a:t>
            </a:r>
            <a:endParaRPr lang="en-US" altLang="en-US" sz="1600" dirty="0"/>
          </a:p>
        </p:txBody>
      </p:sp>
      <p:sp>
        <p:nvSpPr>
          <p:cNvPr id="12" name="Freeform 14">
            <a:extLst>
              <a:ext uri="{FF2B5EF4-FFF2-40B4-BE49-F238E27FC236}">
                <a16:creationId xmlns:a16="http://schemas.microsoft.com/office/drawing/2014/main" id="{36480BC2-9D3A-4109-96D3-6B89C1F27E19}"/>
              </a:ext>
            </a:extLst>
          </p:cNvPr>
          <p:cNvSpPr/>
          <p:nvPr/>
        </p:nvSpPr>
        <p:spPr>
          <a:xfrm>
            <a:off x="1633327" y="882886"/>
            <a:ext cx="1379538" cy="1381125"/>
          </a:xfrm>
          <a:custGeom>
            <a:avLst/>
            <a:gdLst>
              <a:gd name="connsiteX0" fmla="*/ 0 w 1591054"/>
              <a:gd name="connsiteY0" fmla="*/ 795527 h 1591054"/>
              <a:gd name="connsiteX1" fmla="*/ 795527 w 1591054"/>
              <a:gd name="connsiteY1" fmla="*/ 0 h 1591054"/>
              <a:gd name="connsiteX2" fmla="*/ 1591054 w 1591054"/>
              <a:gd name="connsiteY2" fmla="*/ 795527 h 1591054"/>
              <a:gd name="connsiteX3" fmla="*/ 795527 w 1591054"/>
              <a:gd name="connsiteY3" fmla="*/ 1591054 h 1591054"/>
              <a:gd name="connsiteX4" fmla="*/ 0 w 1591054"/>
              <a:gd name="connsiteY4" fmla="*/ 795527 h 1591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054" h="1591054">
                <a:moveTo>
                  <a:pt x="0" y="795527"/>
                </a:moveTo>
                <a:cubicBezTo>
                  <a:pt x="0" y="356170"/>
                  <a:pt x="356170" y="0"/>
                  <a:pt x="795527" y="0"/>
                </a:cubicBezTo>
                <a:cubicBezTo>
                  <a:pt x="1234884" y="0"/>
                  <a:pt x="1591054" y="356170"/>
                  <a:pt x="1591054" y="795527"/>
                </a:cubicBezTo>
                <a:cubicBezTo>
                  <a:pt x="1591054" y="1234884"/>
                  <a:pt x="1234884" y="1591054"/>
                  <a:pt x="795527" y="1591054"/>
                </a:cubicBezTo>
                <a:cubicBezTo>
                  <a:pt x="356170" y="1591054"/>
                  <a:pt x="0" y="1234884"/>
                  <a:pt x="0" y="795527"/>
                </a:cubicBezTo>
                <a:close/>
              </a:path>
            </a:pathLst>
          </a:custGeom>
          <a:solidFill>
            <a:schemeClr val="accent1">
              <a:lumMod val="75000"/>
            </a:schemeClr>
          </a:solidFill>
          <a:ln w="25400" cap="flat" cmpd="sng" algn="ctr">
            <a:solidFill>
              <a:sysClr val="window" lastClr="FFFFFF">
                <a:hueOff val="0"/>
                <a:satOff val="0"/>
                <a:lumOff val="0"/>
                <a:alphaOff val="0"/>
              </a:sysClr>
            </a:solidFill>
            <a:prstDash val="solid"/>
          </a:ln>
          <a:effectLst/>
        </p:spPr>
        <p:txBody>
          <a:bodyPr lIns="233004" tIns="233004" rIns="233004" bIns="233004" spcCol="1270" anchor="ctr"/>
          <a:lstStyle/>
          <a:p>
            <a:pPr algn="ctr" defTabSz="1244600">
              <a:lnSpc>
                <a:spcPct val="90000"/>
              </a:lnSpc>
              <a:spcAft>
                <a:spcPct val="35000"/>
              </a:spcAft>
              <a:defRPr/>
            </a:pPr>
            <a:r>
              <a:rPr lang="en-US" sz="2000" kern="0" dirty="0">
                <a:solidFill>
                  <a:prstClr val="white"/>
                </a:solidFill>
                <a:latin typeface="Arial"/>
              </a:rPr>
              <a:t>Prior to Day 0</a:t>
            </a:r>
          </a:p>
        </p:txBody>
      </p:sp>
      <p:sp>
        <p:nvSpPr>
          <p:cNvPr id="41" name="Freeform 14">
            <a:extLst>
              <a:ext uri="{FF2B5EF4-FFF2-40B4-BE49-F238E27FC236}">
                <a16:creationId xmlns:a16="http://schemas.microsoft.com/office/drawing/2014/main" id="{B08F9E6E-11C0-40DA-A900-5C5427BD89C5}"/>
              </a:ext>
            </a:extLst>
          </p:cNvPr>
          <p:cNvSpPr/>
          <p:nvPr/>
        </p:nvSpPr>
        <p:spPr>
          <a:xfrm>
            <a:off x="2421068" y="2182823"/>
            <a:ext cx="1442684" cy="1459433"/>
          </a:xfrm>
          <a:custGeom>
            <a:avLst/>
            <a:gdLst>
              <a:gd name="connsiteX0" fmla="*/ 0 w 1591054"/>
              <a:gd name="connsiteY0" fmla="*/ 795527 h 1591054"/>
              <a:gd name="connsiteX1" fmla="*/ 795527 w 1591054"/>
              <a:gd name="connsiteY1" fmla="*/ 0 h 1591054"/>
              <a:gd name="connsiteX2" fmla="*/ 1591054 w 1591054"/>
              <a:gd name="connsiteY2" fmla="*/ 795527 h 1591054"/>
              <a:gd name="connsiteX3" fmla="*/ 795527 w 1591054"/>
              <a:gd name="connsiteY3" fmla="*/ 1591054 h 1591054"/>
              <a:gd name="connsiteX4" fmla="*/ 0 w 1591054"/>
              <a:gd name="connsiteY4" fmla="*/ 795527 h 1591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054" h="1591054">
                <a:moveTo>
                  <a:pt x="0" y="795527"/>
                </a:moveTo>
                <a:cubicBezTo>
                  <a:pt x="0" y="356170"/>
                  <a:pt x="356170" y="0"/>
                  <a:pt x="795527" y="0"/>
                </a:cubicBezTo>
                <a:cubicBezTo>
                  <a:pt x="1234884" y="0"/>
                  <a:pt x="1591054" y="356170"/>
                  <a:pt x="1591054" y="795527"/>
                </a:cubicBezTo>
                <a:cubicBezTo>
                  <a:pt x="1591054" y="1234884"/>
                  <a:pt x="1234884" y="1591054"/>
                  <a:pt x="795527" y="1591054"/>
                </a:cubicBezTo>
                <a:cubicBezTo>
                  <a:pt x="356170" y="1591054"/>
                  <a:pt x="0" y="1234884"/>
                  <a:pt x="0" y="795527"/>
                </a:cubicBezTo>
                <a:close/>
              </a:path>
            </a:pathLst>
          </a:custGeom>
          <a:solidFill>
            <a:schemeClr val="accent1">
              <a:lumMod val="75000"/>
            </a:schemeClr>
          </a:solidFill>
          <a:ln w="25400" cap="flat" cmpd="sng" algn="ctr">
            <a:solidFill>
              <a:sysClr val="window" lastClr="FFFFFF">
                <a:hueOff val="0"/>
                <a:satOff val="0"/>
                <a:lumOff val="0"/>
                <a:alphaOff val="0"/>
              </a:sysClr>
            </a:solidFill>
            <a:prstDash val="solid"/>
          </a:ln>
          <a:effectLst/>
        </p:spPr>
        <p:txBody>
          <a:bodyPr lIns="233004" tIns="233004" rIns="233004" bIns="233004" spcCol="1270" anchor="ctr"/>
          <a:lstStyle/>
          <a:p>
            <a:pPr algn="ctr" defTabSz="1244600">
              <a:lnSpc>
                <a:spcPct val="90000"/>
              </a:lnSpc>
              <a:spcAft>
                <a:spcPct val="35000"/>
              </a:spcAft>
              <a:defRPr/>
            </a:pPr>
            <a:r>
              <a:rPr lang="en-US" sz="2000" kern="0" dirty="0">
                <a:solidFill>
                  <a:prstClr val="white"/>
                </a:solidFill>
                <a:latin typeface="Arial"/>
              </a:rPr>
              <a:t>Day 0</a:t>
            </a:r>
          </a:p>
        </p:txBody>
      </p:sp>
      <p:sp>
        <p:nvSpPr>
          <p:cNvPr id="42" name="Freeform 14">
            <a:extLst>
              <a:ext uri="{FF2B5EF4-FFF2-40B4-BE49-F238E27FC236}">
                <a16:creationId xmlns:a16="http://schemas.microsoft.com/office/drawing/2014/main" id="{32C22EB3-1462-47FD-BBDE-7B642657E321}"/>
              </a:ext>
            </a:extLst>
          </p:cNvPr>
          <p:cNvSpPr/>
          <p:nvPr/>
        </p:nvSpPr>
        <p:spPr>
          <a:xfrm>
            <a:off x="6769100" y="4103666"/>
            <a:ext cx="1423073" cy="1405142"/>
          </a:xfrm>
          <a:custGeom>
            <a:avLst/>
            <a:gdLst>
              <a:gd name="connsiteX0" fmla="*/ 0 w 1591054"/>
              <a:gd name="connsiteY0" fmla="*/ 795527 h 1591054"/>
              <a:gd name="connsiteX1" fmla="*/ 795527 w 1591054"/>
              <a:gd name="connsiteY1" fmla="*/ 0 h 1591054"/>
              <a:gd name="connsiteX2" fmla="*/ 1591054 w 1591054"/>
              <a:gd name="connsiteY2" fmla="*/ 795527 h 1591054"/>
              <a:gd name="connsiteX3" fmla="*/ 795527 w 1591054"/>
              <a:gd name="connsiteY3" fmla="*/ 1591054 h 1591054"/>
              <a:gd name="connsiteX4" fmla="*/ 0 w 1591054"/>
              <a:gd name="connsiteY4" fmla="*/ 795527 h 1591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054" h="1591054">
                <a:moveTo>
                  <a:pt x="0" y="795527"/>
                </a:moveTo>
                <a:cubicBezTo>
                  <a:pt x="0" y="356170"/>
                  <a:pt x="356170" y="0"/>
                  <a:pt x="795527" y="0"/>
                </a:cubicBezTo>
                <a:cubicBezTo>
                  <a:pt x="1234884" y="0"/>
                  <a:pt x="1591054" y="356170"/>
                  <a:pt x="1591054" y="795527"/>
                </a:cubicBezTo>
                <a:cubicBezTo>
                  <a:pt x="1591054" y="1234884"/>
                  <a:pt x="1234884" y="1591054"/>
                  <a:pt x="795527" y="1591054"/>
                </a:cubicBezTo>
                <a:cubicBezTo>
                  <a:pt x="356170" y="1591054"/>
                  <a:pt x="0" y="1234884"/>
                  <a:pt x="0" y="795527"/>
                </a:cubicBezTo>
                <a:close/>
              </a:path>
            </a:pathLst>
          </a:custGeom>
          <a:solidFill>
            <a:schemeClr val="accent1">
              <a:lumMod val="75000"/>
            </a:schemeClr>
          </a:solidFill>
          <a:ln w="25400" cap="flat" cmpd="sng" algn="ctr">
            <a:solidFill>
              <a:sysClr val="window" lastClr="FFFFFF">
                <a:hueOff val="0"/>
                <a:satOff val="0"/>
                <a:lumOff val="0"/>
                <a:alphaOff val="0"/>
              </a:sysClr>
            </a:solidFill>
            <a:prstDash val="solid"/>
          </a:ln>
          <a:effectLst/>
        </p:spPr>
        <p:txBody>
          <a:bodyPr lIns="233004" tIns="233004" rIns="233004" bIns="233004" spcCol="1270" anchor="ctr"/>
          <a:lstStyle/>
          <a:p>
            <a:pPr algn="ctr" defTabSz="1244600">
              <a:lnSpc>
                <a:spcPct val="90000"/>
              </a:lnSpc>
              <a:spcAft>
                <a:spcPct val="35000"/>
              </a:spcAft>
              <a:defRPr/>
            </a:pPr>
            <a:r>
              <a:rPr lang="en-US" sz="2000" kern="0" dirty="0">
                <a:solidFill>
                  <a:prstClr val="white"/>
                </a:solidFill>
                <a:latin typeface="Arial"/>
              </a:rPr>
              <a:t>Day 2</a:t>
            </a:r>
          </a:p>
        </p:txBody>
      </p:sp>
    </p:spTree>
    <p:extLst>
      <p:ext uri="{BB962C8B-B14F-4D97-AF65-F5344CB8AC3E}">
        <p14:creationId xmlns:p14="http://schemas.microsoft.com/office/powerpoint/2010/main" val="428233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Visit Overview and Team Expectations</a:t>
            </a:r>
          </a:p>
        </p:txBody>
      </p:sp>
    </p:spTree>
    <p:extLst>
      <p:ext uri="{BB962C8B-B14F-4D97-AF65-F5344CB8AC3E}">
        <p14:creationId xmlns:p14="http://schemas.microsoft.com/office/powerpoint/2010/main" val="30448761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Support Program Assignments</a:t>
            </a:r>
            <a:br>
              <a:rPr lang="en-US" dirty="0"/>
            </a:br>
            <a:endParaRPr lang="en-US" dirty="0"/>
          </a:p>
        </p:txBody>
      </p:sp>
      <p:graphicFrame>
        <p:nvGraphicFramePr>
          <p:cNvPr id="4" name="Group 67"/>
          <p:cNvGraphicFramePr>
            <a:graphicFrameLocks noGrp="1"/>
          </p:cNvGraphicFramePr>
          <p:nvPr>
            <p:extLst>
              <p:ext uri="{D42A27DB-BD31-4B8C-83A1-F6EECF244321}">
                <p14:modId xmlns:p14="http://schemas.microsoft.com/office/powerpoint/2010/main" val="2366738491"/>
              </p:ext>
            </p:extLst>
          </p:nvPr>
        </p:nvGraphicFramePr>
        <p:xfrm>
          <a:off x="1295196" y="1698578"/>
          <a:ext cx="8487481" cy="3566160"/>
        </p:xfrm>
        <a:graphic>
          <a:graphicData uri="http://schemas.openxmlformats.org/drawingml/2006/table">
            <a:tbl>
              <a:tblPr/>
              <a:tblGrid>
                <a:gridCol w="3567112">
                  <a:extLst>
                    <a:ext uri="{9D8B030D-6E8A-4147-A177-3AD203B41FA5}">
                      <a16:colId xmlns:a16="http://schemas.microsoft.com/office/drawing/2014/main" val="20000"/>
                    </a:ext>
                  </a:extLst>
                </a:gridCol>
                <a:gridCol w="4920369">
                  <a:extLst>
                    <a:ext uri="{9D8B030D-6E8A-4147-A177-3AD203B41FA5}">
                      <a16:colId xmlns:a16="http://schemas.microsoft.com/office/drawing/2014/main" val="20001"/>
                    </a:ext>
                  </a:extLst>
                </a:gridCol>
              </a:tblGrid>
              <a:tr h="39590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Physics</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PEV</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Chemistry</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392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Biology</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Math</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English</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General Education</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Statistics</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Library</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7"/>
                  </a:ext>
                </a:extLst>
              </a:tr>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Computing/Information Tech.</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8"/>
                  </a:ext>
                </a:extLst>
              </a:tr>
            </a:tbl>
          </a:graphicData>
        </a:graphic>
      </p:graphicFrame>
      <p:sp>
        <p:nvSpPr>
          <p:cNvPr id="5" name="TextBox 3"/>
          <p:cNvSpPr txBox="1">
            <a:spLocks noChangeArrowheads="1"/>
          </p:cNvSpPr>
          <p:nvPr/>
        </p:nvSpPr>
        <p:spPr bwMode="auto">
          <a:xfrm>
            <a:off x="1083177" y="5664868"/>
            <a:ext cx="8699500" cy="336550"/>
          </a:xfrm>
          <a:prstGeom prst="rect">
            <a:avLst/>
          </a:prstGeom>
          <a:noFill/>
          <a:ln w="9525">
            <a:noFill/>
            <a:miter lim="800000"/>
            <a:headEnd/>
            <a:tailEnd/>
          </a:ln>
        </p:spPr>
        <p:txBody>
          <a:bodyPr>
            <a:spAutoFit/>
          </a:bodyPr>
          <a:lstStyle/>
          <a:p>
            <a:r>
              <a:rPr lang="en-US" sz="1600" dirty="0">
                <a:solidFill>
                  <a:srgbClr val="7F7F7F"/>
                </a:solidFill>
              </a:rPr>
              <a:t>(Team Chair should modify this page to reflect the support program assignments to the PEVs)</a:t>
            </a:r>
          </a:p>
        </p:txBody>
      </p:sp>
    </p:spTree>
    <p:extLst>
      <p:ext uri="{BB962C8B-B14F-4D97-AF65-F5344CB8AC3E}">
        <p14:creationId xmlns:p14="http://schemas.microsoft.com/office/powerpoint/2010/main" val="40798611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Deliverables and Team Decisions</a:t>
            </a:r>
            <a:br>
              <a:rPr lang="en-US" dirty="0"/>
            </a:br>
            <a:endParaRPr lang="en-US" dirty="0"/>
          </a:p>
        </p:txBody>
      </p:sp>
      <p:sp>
        <p:nvSpPr>
          <p:cNvPr id="2" name="Text Placeholder 1"/>
          <p:cNvSpPr>
            <a:spLocks noGrp="1"/>
          </p:cNvSpPr>
          <p:nvPr>
            <p:ph type="body" sz="quarter" idx="11"/>
          </p:nvPr>
        </p:nvSpPr>
        <p:spPr>
          <a:xfrm>
            <a:off x="609600" y="1307457"/>
            <a:ext cx="10972800" cy="4624086"/>
          </a:xfrm>
        </p:spPr>
        <p:txBody>
          <a:bodyPr/>
          <a:lstStyle/>
          <a:p>
            <a:pPr marL="419100" indent="-382588">
              <a:spcBef>
                <a:spcPct val="0"/>
              </a:spcBef>
              <a:spcAft>
                <a:spcPts val="300"/>
              </a:spcAft>
            </a:pPr>
            <a:r>
              <a:rPr lang="en-US" sz="2400" dirty="0">
                <a:solidFill>
                  <a:schemeClr val="tx1"/>
                </a:solidFill>
              </a:rPr>
              <a:t>The following deliverables from each PEV must reflect team decisions:</a:t>
            </a:r>
          </a:p>
          <a:p>
            <a:pPr marL="722313" lvl="1" indent="-273050">
              <a:spcBef>
                <a:spcPct val="0"/>
              </a:spcBef>
              <a:spcAft>
                <a:spcPts val="300"/>
              </a:spcAft>
            </a:pPr>
            <a:r>
              <a:rPr lang="en-US" sz="2400" dirty="0">
                <a:solidFill>
                  <a:schemeClr val="tx1"/>
                </a:solidFill>
              </a:rPr>
              <a:t>A program audit, submitted in AMS, that accurately reflects the team findings</a:t>
            </a:r>
          </a:p>
          <a:p>
            <a:pPr marL="722313" lvl="1" indent="-273050">
              <a:spcBef>
                <a:spcPct val="0"/>
              </a:spcBef>
              <a:spcAft>
                <a:spcPts val="300"/>
              </a:spcAft>
            </a:pPr>
            <a:r>
              <a:rPr lang="en-US" sz="2400" dirty="0">
                <a:solidFill>
                  <a:schemeClr val="tx1"/>
                </a:solidFill>
              </a:rPr>
              <a:t>An exit statement (preview findings), approved by the team chair and written in AMS, that will be:</a:t>
            </a:r>
          </a:p>
          <a:p>
            <a:pPr marL="1004888" lvl="2" indent="-255588">
              <a:spcBef>
                <a:spcPct val="0"/>
              </a:spcBef>
              <a:spcAft>
                <a:spcPts val="300"/>
              </a:spcAft>
              <a:buFont typeface="Arial" charset="0"/>
              <a:buChar char="•"/>
            </a:pPr>
            <a:r>
              <a:rPr lang="en-US" dirty="0">
                <a:solidFill>
                  <a:schemeClr val="tx1"/>
                </a:solidFill>
              </a:rPr>
              <a:t>read verbatim at the exit meeting</a:t>
            </a:r>
          </a:p>
          <a:p>
            <a:pPr marL="1004888" lvl="2" indent="-255588">
              <a:spcBef>
                <a:spcPct val="0"/>
              </a:spcBef>
              <a:spcAft>
                <a:spcPts val="300"/>
              </a:spcAft>
              <a:buFont typeface="Arial" charset="0"/>
              <a:buChar char="•"/>
            </a:pPr>
            <a:r>
              <a:rPr lang="en-US" dirty="0">
                <a:solidFill>
                  <a:schemeClr val="tx1"/>
                </a:solidFill>
              </a:rPr>
              <a:t>used as the basis for constructing the Draft Statement for the institution</a:t>
            </a:r>
          </a:p>
          <a:p>
            <a:pPr lvl="1">
              <a:spcAft>
                <a:spcPts val="300"/>
              </a:spcAft>
            </a:pPr>
            <a:r>
              <a:rPr lang="en-US" sz="2400" dirty="0">
                <a:solidFill>
                  <a:schemeClr val="tx1"/>
                </a:solidFill>
              </a:rPr>
              <a:t>A recommended action relative to the program under review, which is consistent with the team’s conclusions. (This is confidential and will not show up in the statements)</a:t>
            </a:r>
          </a:p>
          <a:p>
            <a:pPr marL="419100" indent="-382588">
              <a:lnSpc>
                <a:spcPct val="95000"/>
              </a:lnSpc>
              <a:spcBef>
                <a:spcPct val="0"/>
              </a:spcBef>
              <a:spcAft>
                <a:spcPts val="300"/>
              </a:spcAft>
            </a:pPr>
            <a:r>
              <a:rPr lang="en-US" sz="2400" dirty="0">
                <a:solidFill>
                  <a:schemeClr val="tx1"/>
                </a:solidFill>
              </a:rPr>
              <a:t>T351 PEV Worksheet is to be given to team chair </a:t>
            </a:r>
            <a:r>
              <a:rPr lang="en-US" sz="2400" u="sng" dirty="0">
                <a:solidFill>
                  <a:schemeClr val="tx1"/>
                </a:solidFill>
              </a:rPr>
              <a:t>by start of visit</a:t>
            </a:r>
            <a:r>
              <a:rPr lang="en-US" sz="2400" dirty="0">
                <a:solidFill>
                  <a:schemeClr val="tx1"/>
                </a:solidFill>
              </a:rPr>
              <a:t> and updated at the end of the visit. The final T351 must be submitted to the TC prior to the Exit Meeting. </a:t>
            </a:r>
          </a:p>
          <a:p>
            <a:endParaRPr lang="en-US" dirty="0"/>
          </a:p>
        </p:txBody>
      </p:sp>
    </p:spTree>
    <p:extLst>
      <p:ext uri="{BB962C8B-B14F-4D97-AF65-F5344CB8AC3E}">
        <p14:creationId xmlns:p14="http://schemas.microsoft.com/office/powerpoint/2010/main" val="34712752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005FEA6-5633-41AE-9B60-AB12C3D82ED6}"/>
              </a:ext>
            </a:extLst>
          </p:cNvPr>
          <p:cNvSpPr>
            <a:spLocks noGrp="1"/>
          </p:cNvSpPr>
          <p:nvPr>
            <p:ph type="title"/>
          </p:nvPr>
        </p:nvSpPr>
        <p:spPr/>
        <p:txBody>
          <a:bodyPr/>
          <a:lstStyle/>
          <a:p>
            <a:pPr algn="ctr"/>
            <a:r>
              <a:rPr lang="en-US" b="1" dirty="0">
                <a:solidFill>
                  <a:schemeClr val="accent6">
                    <a:lumMod val="75000"/>
                  </a:schemeClr>
                </a:solidFill>
              </a:rPr>
              <a:t>PEV Forms and Deliverables</a:t>
            </a:r>
          </a:p>
        </p:txBody>
      </p:sp>
      <p:sp>
        <p:nvSpPr>
          <p:cNvPr id="5" name="Content Placeholder 4">
            <a:extLst>
              <a:ext uri="{FF2B5EF4-FFF2-40B4-BE49-F238E27FC236}">
                <a16:creationId xmlns:a16="http://schemas.microsoft.com/office/drawing/2014/main" id="{553C8CDD-112A-4846-9072-26C7F4C12AEE}"/>
              </a:ext>
            </a:extLst>
          </p:cNvPr>
          <p:cNvSpPr>
            <a:spLocks noGrp="1"/>
          </p:cNvSpPr>
          <p:nvPr>
            <p:ph idx="1"/>
          </p:nvPr>
        </p:nvSpPr>
        <p:spPr/>
        <p:txBody>
          <a:bodyPr/>
          <a:lstStyle/>
          <a:p>
            <a:r>
              <a:rPr lang="en-US" dirty="0"/>
              <a:t>Softcopy T301 (AMS) and T351 to TC</a:t>
            </a:r>
          </a:p>
          <a:p>
            <a:endParaRPr lang="en-US" dirty="0"/>
          </a:p>
          <a:p>
            <a:r>
              <a:rPr lang="en-US" dirty="0"/>
              <a:t>Exit statement, approved by TC and Team to be read verbatim at Exit Meeting</a:t>
            </a:r>
          </a:p>
          <a:p>
            <a:endParaRPr lang="en-US" dirty="0"/>
          </a:p>
          <a:p>
            <a:r>
              <a:rPr lang="en-US" dirty="0"/>
              <a:t>Final accreditation recommendation</a:t>
            </a:r>
          </a:p>
        </p:txBody>
      </p:sp>
    </p:spTree>
    <p:extLst>
      <p:ext uri="{BB962C8B-B14F-4D97-AF65-F5344CB8AC3E}">
        <p14:creationId xmlns:p14="http://schemas.microsoft.com/office/powerpoint/2010/main" val="2913041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27407" y="133051"/>
            <a:ext cx="10972800" cy="795528"/>
          </a:xfrm>
        </p:spPr>
        <p:txBody>
          <a:bodyPr/>
          <a:lstStyle/>
          <a:p>
            <a:r>
              <a:rPr lang="en-US" dirty="0"/>
              <a:t>Use Current Forms</a:t>
            </a:r>
            <a:br>
              <a:rPr lang="en-US" dirty="0"/>
            </a:br>
            <a:endParaRPr lang="en-US" dirty="0"/>
          </a:p>
        </p:txBody>
      </p:sp>
      <p:sp>
        <p:nvSpPr>
          <p:cNvPr id="2" name="Text Placeholder 1"/>
          <p:cNvSpPr>
            <a:spLocks noGrp="1"/>
          </p:cNvSpPr>
          <p:nvPr>
            <p:ph type="body" sz="quarter" idx="11"/>
          </p:nvPr>
        </p:nvSpPr>
        <p:spPr>
          <a:xfrm>
            <a:off x="308225" y="928579"/>
            <a:ext cx="11191982" cy="4343400"/>
          </a:xfrm>
        </p:spPr>
        <p:txBody>
          <a:bodyPr/>
          <a:lstStyle/>
          <a:p>
            <a:pPr lvl="0"/>
            <a:r>
              <a:rPr lang="en-US" sz="2000" dirty="0">
                <a:solidFill>
                  <a:schemeClr val="tx1"/>
                </a:solidFill>
              </a:rPr>
              <a:t>Be sure to use the forms in the current ETAC PEV Workbook </a:t>
            </a:r>
          </a:p>
          <a:p>
            <a:pPr lvl="0"/>
            <a:r>
              <a:rPr lang="en-US" sz="2000" dirty="0">
                <a:solidFill>
                  <a:schemeClr val="tx1"/>
                </a:solidFill>
              </a:rPr>
              <a:t>Download at: </a:t>
            </a:r>
            <a:r>
              <a:rPr lang="en-US" sz="2000" dirty="0">
                <a:solidFill>
                  <a:schemeClr val="tx1"/>
                </a:solidFill>
                <a:hlinkClick r:id="rId3"/>
              </a:rPr>
              <a:t>https://www.abet.org/pev-workbooks/</a:t>
            </a:r>
            <a:endParaRPr lang="en-US" sz="2000" dirty="0">
              <a:solidFill>
                <a:schemeClr val="tx1"/>
              </a:solidFill>
            </a:endParaRPr>
          </a:p>
          <a:p>
            <a:pPr lvl="0"/>
            <a:r>
              <a:rPr lang="en-US" sz="2000" dirty="0">
                <a:solidFill>
                  <a:schemeClr val="tx1"/>
                </a:solidFill>
              </a:rPr>
              <a:t>Example statements and templates are provided in the PEV Workbook</a:t>
            </a:r>
          </a:p>
          <a:p>
            <a:pPr marL="0" lvl="0" indent="0">
              <a:buNone/>
            </a:pPr>
            <a:endParaRPr lang="en-US" sz="2400" dirty="0">
              <a:solidFill>
                <a:schemeClr val="tx1"/>
              </a:solidFill>
            </a:endParaRPr>
          </a:p>
          <a:p>
            <a:pPr marL="0" indent="0">
              <a:buNone/>
            </a:pPr>
            <a:r>
              <a:rPr lang="en-US" sz="2000" i="0" dirty="0">
                <a:solidFill>
                  <a:schemeClr val="tx1"/>
                </a:solidFill>
                <a:effectLst/>
                <a:latin typeface="Campton"/>
              </a:rPr>
              <a:t>The following documents are available at:   </a:t>
            </a:r>
            <a:r>
              <a:rPr lang="en-US" sz="2000" dirty="0">
                <a:solidFill>
                  <a:schemeClr val="tx1"/>
                </a:solidFill>
                <a:hlinkClick r:id="rId4"/>
              </a:rPr>
              <a:t>https://www.abet.org/accreditation/accreditation-criteria/</a:t>
            </a:r>
            <a:endParaRPr lang="en-US" sz="2000" dirty="0">
              <a:solidFill>
                <a:schemeClr val="tx1"/>
              </a:solidFill>
            </a:endParaRPr>
          </a:p>
          <a:p>
            <a:pPr marL="0" indent="0">
              <a:buNone/>
            </a:pPr>
            <a:r>
              <a:rPr lang="en-US" sz="2000" b="1" i="0" dirty="0">
                <a:solidFill>
                  <a:srgbClr val="FF6C2C"/>
                </a:solidFill>
                <a:effectLst/>
                <a:latin typeface="Campton"/>
              </a:rPr>
              <a:t>-  Accreditation Policy and Procedure Manuals</a:t>
            </a:r>
          </a:p>
          <a:p>
            <a:pPr marL="0" indent="0" algn="l">
              <a:buNone/>
            </a:pPr>
            <a:r>
              <a:rPr lang="en-US" sz="2000" b="1" i="0" dirty="0">
                <a:solidFill>
                  <a:srgbClr val="FF6C2C"/>
                </a:solidFill>
                <a:effectLst/>
                <a:latin typeface="Campton"/>
              </a:rPr>
              <a:t>-  Engineering Technology Accreditation Commission (ETAC</a:t>
            </a:r>
            <a:r>
              <a:rPr lang="en-US" sz="1800" b="1" i="0" dirty="0">
                <a:solidFill>
                  <a:srgbClr val="FF6C2C"/>
                </a:solidFill>
                <a:effectLst/>
                <a:latin typeface="Campton"/>
              </a:rPr>
              <a:t>) </a:t>
            </a:r>
          </a:p>
          <a:p>
            <a:pPr marL="0" indent="0">
              <a:buNone/>
            </a:pPr>
            <a:endParaRPr lang="en-US" sz="1400" b="1" i="0" dirty="0">
              <a:solidFill>
                <a:srgbClr val="FF6C2C"/>
              </a:solidFill>
              <a:effectLst/>
              <a:latin typeface="Campton"/>
            </a:endParaRPr>
          </a:p>
          <a:p>
            <a:pPr marL="0" lvl="0" indent="0">
              <a:buNone/>
            </a:pPr>
            <a:endParaRPr lang="en-US" sz="2400" dirty="0">
              <a:solidFill>
                <a:schemeClr val="tx1"/>
              </a:solidFill>
            </a:endParaRPr>
          </a:p>
        </p:txBody>
      </p:sp>
      <p:pic>
        <p:nvPicPr>
          <p:cNvPr id="5" name="Picture 4">
            <a:extLst>
              <a:ext uri="{FF2B5EF4-FFF2-40B4-BE49-F238E27FC236}">
                <a16:creationId xmlns:a16="http://schemas.microsoft.com/office/drawing/2014/main" id="{7F9D0E78-1175-1548-8C57-D7E09D704526}"/>
              </a:ext>
            </a:extLst>
          </p:cNvPr>
          <p:cNvPicPr>
            <a:picLocks noChangeAspect="1"/>
          </p:cNvPicPr>
          <p:nvPr/>
        </p:nvPicPr>
        <p:blipFill>
          <a:blip r:embed="rId5"/>
          <a:stretch>
            <a:fillRect/>
          </a:stretch>
        </p:blipFill>
        <p:spPr>
          <a:xfrm>
            <a:off x="2106203" y="3428999"/>
            <a:ext cx="6199458" cy="2638507"/>
          </a:xfrm>
          <a:prstGeom prst="rect">
            <a:avLst/>
          </a:prstGeom>
        </p:spPr>
      </p:pic>
      <p:cxnSp>
        <p:nvCxnSpPr>
          <p:cNvPr id="7" name="Straight Arrow Connector 6">
            <a:extLst>
              <a:ext uri="{FF2B5EF4-FFF2-40B4-BE49-F238E27FC236}">
                <a16:creationId xmlns:a16="http://schemas.microsoft.com/office/drawing/2014/main" id="{C5205CD3-1578-1CE2-EB33-EEB1882B1916}"/>
              </a:ext>
            </a:extLst>
          </p:cNvPr>
          <p:cNvCxnSpPr/>
          <p:nvPr/>
        </p:nvCxnSpPr>
        <p:spPr>
          <a:xfrm flipH="1">
            <a:off x="8090901" y="4520628"/>
            <a:ext cx="60617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67556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997" y="318005"/>
            <a:ext cx="10515600" cy="1056350"/>
          </a:xfrm>
        </p:spPr>
        <p:txBody>
          <a:bodyPr>
            <a:normAutofit/>
          </a:bodyPr>
          <a:lstStyle/>
          <a:p>
            <a:r>
              <a:rPr lang="en-US" b="1" dirty="0">
                <a:solidFill>
                  <a:schemeClr val="accent6">
                    <a:lumMod val="75000"/>
                  </a:schemeClr>
                </a:solidFill>
              </a:rPr>
              <a:t>Guidance on Display Materials</a:t>
            </a:r>
          </a:p>
        </p:txBody>
      </p:sp>
      <p:sp>
        <p:nvSpPr>
          <p:cNvPr id="3" name="Content Placeholder 2"/>
          <p:cNvSpPr>
            <a:spLocks noGrp="1"/>
          </p:cNvSpPr>
          <p:nvPr>
            <p:ph idx="1"/>
          </p:nvPr>
        </p:nvSpPr>
        <p:spPr>
          <a:xfrm>
            <a:off x="399011" y="5049832"/>
            <a:ext cx="11204170" cy="1270746"/>
          </a:xfrm>
        </p:spPr>
        <p:txBody>
          <a:bodyPr/>
          <a:lstStyle/>
          <a:p>
            <a:pPr marL="0" indent="0">
              <a:buNone/>
            </a:pPr>
            <a:r>
              <a:rPr lang="en-US" sz="2000" dirty="0"/>
              <a:t>Guidance on display material is available at:</a:t>
            </a:r>
          </a:p>
          <a:p>
            <a:pPr marL="0" indent="0">
              <a:buNone/>
            </a:pPr>
            <a:r>
              <a:rPr lang="en-US" sz="2000" dirty="0">
                <a:hlinkClick r:id="rId2"/>
              </a:rPr>
              <a:t>https://www.abet.org/wp-content/uploads/2023/01/Guidance-on-Materials_ETAC_2023.pdf</a:t>
            </a:r>
            <a:endParaRPr lang="en-US" sz="2000" dirty="0"/>
          </a:p>
        </p:txBody>
      </p:sp>
      <p:pic>
        <p:nvPicPr>
          <p:cNvPr id="4" name="Picture 3">
            <a:extLst>
              <a:ext uri="{FF2B5EF4-FFF2-40B4-BE49-F238E27FC236}">
                <a16:creationId xmlns:a16="http://schemas.microsoft.com/office/drawing/2014/main" id="{F8797C38-4577-3430-0833-1241ACAFCF4E}"/>
              </a:ext>
            </a:extLst>
          </p:cNvPr>
          <p:cNvPicPr>
            <a:picLocks noChangeAspect="1"/>
          </p:cNvPicPr>
          <p:nvPr/>
        </p:nvPicPr>
        <p:blipFill>
          <a:blip r:embed="rId3"/>
          <a:stretch>
            <a:fillRect/>
          </a:stretch>
        </p:blipFill>
        <p:spPr>
          <a:xfrm>
            <a:off x="1565875" y="2292777"/>
            <a:ext cx="6199458" cy="2638507"/>
          </a:xfrm>
          <a:prstGeom prst="rect">
            <a:avLst/>
          </a:prstGeom>
        </p:spPr>
      </p:pic>
      <p:cxnSp>
        <p:nvCxnSpPr>
          <p:cNvPr id="5" name="Straight Arrow Connector 4">
            <a:extLst>
              <a:ext uri="{FF2B5EF4-FFF2-40B4-BE49-F238E27FC236}">
                <a16:creationId xmlns:a16="http://schemas.microsoft.com/office/drawing/2014/main" id="{CAF6A2E0-25CB-C258-D01D-1921F9391218}"/>
              </a:ext>
            </a:extLst>
          </p:cNvPr>
          <p:cNvCxnSpPr>
            <a:cxnSpLocks/>
          </p:cNvCxnSpPr>
          <p:nvPr/>
        </p:nvCxnSpPr>
        <p:spPr>
          <a:xfrm flipH="1">
            <a:off x="6934713" y="4756342"/>
            <a:ext cx="98731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7E14A27-EA6A-FD40-06D4-777BE31A9B89}"/>
              </a:ext>
            </a:extLst>
          </p:cNvPr>
          <p:cNvSpPr txBox="1"/>
          <p:nvPr/>
        </p:nvSpPr>
        <p:spPr>
          <a:xfrm>
            <a:off x="1037013" y="1557385"/>
            <a:ext cx="6097384" cy="369332"/>
          </a:xfrm>
          <a:prstGeom prst="rect">
            <a:avLst/>
          </a:prstGeom>
          <a:noFill/>
        </p:spPr>
        <p:txBody>
          <a:bodyPr wrap="square">
            <a:spAutoFit/>
          </a:bodyPr>
          <a:lstStyle/>
          <a:p>
            <a:pPr marL="0" indent="0">
              <a:buNone/>
            </a:pPr>
            <a:r>
              <a:rPr lang="en-US" sz="1800" dirty="0">
                <a:solidFill>
                  <a:schemeClr val="tx1"/>
                </a:solidFill>
                <a:hlinkClick r:id="rId4"/>
              </a:rPr>
              <a:t>https://www.abet.org/accreditation/accreditation-criteria/</a:t>
            </a:r>
            <a:endParaRPr lang="en-US" sz="1800" dirty="0">
              <a:solidFill>
                <a:schemeClr val="tx1"/>
              </a:solidFill>
            </a:endParaRPr>
          </a:p>
        </p:txBody>
      </p:sp>
    </p:spTree>
    <p:extLst>
      <p:ext uri="{BB962C8B-B14F-4D97-AF65-F5344CB8AC3E}">
        <p14:creationId xmlns:p14="http://schemas.microsoft.com/office/powerpoint/2010/main" val="19851971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What’s new?</a:t>
            </a:r>
          </a:p>
        </p:txBody>
      </p:sp>
    </p:spTree>
    <p:extLst>
      <p:ext uri="{BB962C8B-B14F-4D97-AF65-F5344CB8AC3E}">
        <p14:creationId xmlns:p14="http://schemas.microsoft.com/office/powerpoint/2010/main" val="26140795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Criteria Updates</a:t>
            </a:r>
            <a:br>
              <a:rPr lang="en-US" dirty="0"/>
            </a:br>
            <a:endParaRPr lang="en-US" dirty="0"/>
          </a:p>
        </p:txBody>
      </p:sp>
      <p:sp>
        <p:nvSpPr>
          <p:cNvPr id="2" name="Text Placeholder 1"/>
          <p:cNvSpPr>
            <a:spLocks noGrp="1"/>
          </p:cNvSpPr>
          <p:nvPr>
            <p:ph type="body" sz="quarter" idx="11"/>
          </p:nvPr>
        </p:nvSpPr>
        <p:spPr/>
        <p:txBody>
          <a:bodyPr/>
          <a:lstStyle/>
          <a:p>
            <a:r>
              <a:rPr lang="en-US" dirty="0">
                <a:solidFill>
                  <a:schemeClr val="tx1"/>
                </a:solidFill>
              </a:rPr>
              <a:t>A complete summary of changes in criteria and in policies and procedures since 2017 can be found at </a:t>
            </a:r>
            <a:br>
              <a:rPr lang="en-US" dirty="0">
                <a:solidFill>
                  <a:schemeClr val="tx1"/>
                </a:solidFill>
              </a:rPr>
            </a:br>
            <a:r>
              <a:rPr lang="en-US" dirty="0">
                <a:hlinkClick r:id="rId3"/>
              </a:rPr>
              <a:t>https://www.abet.org/accreditation/accreditation-criteria/accreditation-changes/ </a:t>
            </a:r>
            <a:r>
              <a:rPr lang="en-US" dirty="0">
                <a:solidFill>
                  <a:schemeClr val="tx1"/>
                </a:solidFill>
              </a:rPr>
              <a:t> </a:t>
            </a:r>
          </a:p>
          <a:p>
            <a:pPr marL="0" indent="0">
              <a:buNone/>
            </a:pPr>
            <a:endParaRPr lang="en-US" dirty="0">
              <a:solidFill>
                <a:schemeClr val="tx1"/>
              </a:solidFill>
            </a:endParaRPr>
          </a:p>
          <a:p>
            <a:r>
              <a:rPr lang="en-US" dirty="0">
                <a:solidFill>
                  <a:schemeClr val="tx1"/>
                </a:solidFill>
              </a:rPr>
              <a:t>Those who have not recently participated in a program review should review these changes.</a:t>
            </a:r>
          </a:p>
          <a:p>
            <a:endParaRPr lang="en-US" dirty="0"/>
          </a:p>
        </p:txBody>
      </p:sp>
    </p:spTree>
    <p:extLst>
      <p:ext uri="{BB962C8B-B14F-4D97-AF65-F5344CB8AC3E}">
        <p14:creationId xmlns:p14="http://schemas.microsoft.com/office/powerpoint/2010/main" val="6912913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Guidance on Specific Criteria</a:t>
            </a:r>
          </a:p>
        </p:txBody>
      </p:sp>
    </p:spTree>
    <p:extLst>
      <p:ext uri="{BB962C8B-B14F-4D97-AF65-F5344CB8AC3E}">
        <p14:creationId xmlns:p14="http://schemas.microsoft.com/office/powerpoint/2010/main" val="1420768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B4413-EE94-4235-99A9-FB19A3AA4CC6}"/>
              </a:ext>
            </a:extLst>
          </p:cNvPr>
          <p:cNvSpPr>
            <a:spLocks noGrp="1"/>
          </p:cNvSpPr>
          <p:nvPr>
            <p:ph type="title"/>
          </p:nvPr>
        </p:nvSpPr>
        <p:spPr/>
        <p:txBody>
          <a:bodyPr/>
          <a:lstStyle/>
          <a:p>
            <a:pPr algn="ctr"/>
            <a:r>
              <a:rPr lang="en-US" b="1" dirty="0">
                <a:solidFill>
                  <a:schemeClr val="accent6">
                    <a:lumMod val="75000"/>
                  </a:schemeClr>
                </a:solidFill>
              </a:rPr>
              <a:t>Working Definitions</a:t>
            </a:r>
          </a:p>
        </p:txBody>
      </p:sp>
      <p:sp>
        <p:nvSpPr>
          <p:cNvPr id="3" name="Content Placeholder 2">
            <a:extLst>
              <a:ext uri="{FF2B5EF4-FFF2-40B4-BE49-F238E27FC236}">
                <a16:creationId xmlns:a16="http://schemas.microsoft.com/office/drawing/2014/main" id="{E4C69CE5-1321-4F44-876D-F6581B319EE8}"/>
              </a:ext>
            </a:extLst>
          </p:cNvPr>
          <p:cNvSpPr>
            <a:spLocks noGrp="1"/>
          </p:cNvSpPr>
          <p:nvPr>
            <p:ph idx="1"/>
          </p:nvPr>
        </p:nvSpPr>
        <p:spPr/>
        <p:txBody>
          <a:bodyPr>
            <a:normAutofit fontScale="77500" lnSpcReduction="20000"/>
          </a:bodyPr>
          <a:lstStyle/>
          <a:p>
            <a:r>
              <a:rPr lang="en-US" b="1" dirty="0"/>
              <a:t>Deficiency</a:t>
            </a:r>
            <a:r>
              <a:rPr lang="en-US" dirty="0"/>
              <a:t>:  assigned to any criterion, policy, or procedure that is </a:t>
            </a:r>
            <a:r>
              <a:rPr lang="en-US" b="1" u="sng" dirty="0"/>
              <a:t>totally </a:t>
            </a:r>
            <a:r>
              <a:rPr lang="en-US" dirty="0"/>
              <a:t>or </a:t>
            </a:r>
            <a:r>
              <a:rPr lang="en-US" b="1" u="sng" dirty="0"/>
              <a:t>largely</a:t>
            </a:r>
            <a:r>
              <a:rPr lang="en-US" dirty="0"/>
              <a:t> unmet</a:t>
            </a:r>
          </a:p>
          <a:p>
            <a:r>
              <a:rPr lang="en-US" b="1" dirty="0"/>
              <a:t>Weakness</a:t>
            </a:r>
            <a:r>
              <a:rPr lang="en-US" dirty="0"/>
              <a:t>: criterion, policy, or procedure is met to some meaningful extent, but compliance is insufficient to satisfy the requirements fully</a:t>
            </a:r>
          </a:p>
          <a:p>
            <a:r>
              <a:rPr lang="en-US" b="1" dirty="0"/>
              <a:t>Concern</a:t>
            </a:r>
            <a:r>
              <a:rPr lang="en-US" dirty="0"/>
              <a:t>: criterion, policy, or procedure is fully met, but has a potential for non-compliance in the near future</a:t>
            </a:r>
          </a:p>
          <a:p>
            <a:r>
              <a:rPr lang="en-US" b="1" dirty="0"/>
              <a:t>Observation</a:t>
            </a:r>
            <a:r>
              <a:rPr lang="en-US" dirty="0"/>
              <a:t>: general commentary not related to compliance with the criteria, and not explicitly linked to criteria</a:t>
            </a:r>
          </a:p>
          <a:p>
            <a:r>
              <a:rPr lang="en-US" dirty="0"/>
              <a:t>Select level of shortcoming </a:t>
            </a:r>
            <a:r>
              <a:rPr lang="en-US" i="1" dirty="0"/>
              <a:t>only</a:t>
            </a:r>
            <a:r>
              <a:rPr lang="en-US" dirty="0"/>
              <a:t> in reference to </a:t>
            </a:r>
            <a:r>
              <a:rPr lang="en-US" i="1" dirty="0"/>
              <a:t>overall</a:t>
            </a:r>
            <a:r>
              <a:rPr lang="en-US" dirty="0"/>
              <a:t> evaluation of each criterion</a:t>
            </a:r>
          </a:p>
          <a:p>
            <a:r>
              <a:rPr lang="en-US" b="1" dirty="0"/>
              <a:t>Strength: </a:t>
            </a:r>
            <a:r>
              <a:rPr lang="en-US" dirty="0"/>
              <a:t>an exceptionally strong, effective practice or condition that stands above the norm, and has a positive effect on program</a:t>
            </a:r>
            <a:endParaRPr lang="en-US" b="1" dirty="0"/>
          </a:p>
        </p:txBody>
      </p:sp>
    </p:spTree>
    <p:extLst>
      <p:ext uri="{BB962C8B-B14F-4D97-AF65-F5344CB8AC3E}">
        <p14:creationId xmlns:p14="http://schemas.microsoft.com/office/powerpoint/2010/main" val="22942143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599" y="0"/>
            <a:ext cx="10972800" cy="795528"/>
          </a:xfrm>
        </p:spPr>
        <p:txBody>
          <a:bodyPr/>
          <a:lstStyle/>
          <a:p>
            <a:r>
              <a:rPr lang="en-US" sz="3200" dirty="0"/>
              <a:t>Statement Writing:</a:t>
            </a:r>
            <a:br>
              <a:rPr lang="en-US" sz="3200" dirty="0"/>
            </a:br>
            <a:r>
              <a:rPr lang="en-US" sz="3200" dirty="0"/>
              <a:t>Introductory Paragraph for Each Program</a:t>
            </a:r>
            <a:br>
              <a:rPr lang="en-US" dirty="0"/>
            </a:br>
            <a:endParaRPr lang="en-US" dirty="0"/>
          </a:p>
        </p:txBody>
      </p:sp>
      <p:sp>
        <p:nvSpPr>
          <p:cNvPr id="2" name="Text Placeholder 1"/>
          <p:cNvSpPr>
            <a:spLocks noGrp="1"/>
          </p:cNvSpPr>
          <p:nvPr>
            <p:ph type="body" sz="quarter" idx="10"/>
          </p:nvPr>
        </p:nvSpPr>
        <p:spPr>
          <a:xfrm>
            <a:off x="359456" y="1020815"/>
            <a:ext cx="11473085" cy="5019675"/>
          </a:xfrm>
        </p:spPr>
        <p:txBody>
          <a:bodyPr/>
          <a:lstStyle/>
          <a:p>
            <a:pPr marL="0" indent="0">
              <a:buNone/>
            </a:pPr>
            <a:r>
              <a:rPr lang="en-US" sz="2400" b="1" dirty="0">
                <a:solidFill>
                  <a:schemeClr val="tx1"/>
                </a:solidFill>
              </a:rPr>
              <a:t>Note: PAF does not include the program introduction paragraph. Confirm the accuracy of the facts and numbers to be included in the introductory paragraph before and/or during the visit.</a:t>
            </a:r>
          </a:p>
          <a:p>
            <a:pPr marL="0" indent="0">
              <a:buNone/>
            </a:pPr>
            <a:r>
              <a:rPr lang="en-US" sz="2400" b="1" dirty="0">
                <a:solidFill>
                  <a:schemeClr val="accent6">
                    <a:lumMod val="75000"/>
                  </a:schemeClr>
                </a:solidFill>
              </a:rPr>
              <a:t>Refer to: PEV Workbook T422</a:t>
            </a:r>
            <a:endParaRPr lang="en-US" sz="1600" b="1" dirty="0">
              <a:solidFill>
                <a:schemeClr val="accent6">
                  <a:lumMod val="75000"/>
                </a:schemeClr>
              </a:solidFill>
            </a:endParaRPr>
          </a:p>
          <a:p>
            <a:r>
              <a:rPr lang="en-US" sz="2400" dirty="0">
                <a:solidFill>
                  <a:schemeClr val="tx1"/>
                </a:solidFill>
              </a:rPr>
              <a:t>First sentence must begin with the official name of the program.</a:t>
            </a:r>
          </a:p>
          <a:p>
            <a:r>
              <a:rPr lang="en-US" sz="2400" dirty="0">
                <a:solidFill>
                  <a:schemeClr val="tx1"/>
                </a:solidFill>
              </a:rPr>
              <a:t>Describe the program as factually as possible. </a:t>
            </a:r>
          </a:p>
          <a:p>
            <a:r>
              <a:rPr lang="en-US" sz="2400" dirty="0">
                <a:solidFill>
                  <a:schemeClr val="tx1"/>
                </a:solidFill>
              </a:rPr>
              <a:t>Information may be obtained from the materials provided, from the previous review, or from the program’s website.  Be sure to check the currency of the information with the program chair.</a:t>
            </a:r>
          </a:p>
          <a:p>
            <a:r>
              <a:rPr lang="en-US" sz="2400" dirty="0">
                <a:solidFill>
                  <a:schemeClr val="tx1"/>
                </a:solidFill>
              </a:rPr>
              <a:t>At a minimum, provide:</a:t>
            </a:r>
          </a:p>
          <a:p>
            <a:pPr lvl="1"/>
            <a:r>
              <a:rPr lang="en-US" sz="2000" dirty="0">
                <a:solidFill>
                  <a:schemeClr val="tx1"/>
                </a:solidFill>
              </a:rPr>
              <a:t>The current number of students enrolled</a:t>
            </a:r>
          </a:p>
          <a:p>
            <a:pPr lvl="1"/>
            <a:r>
              <a:rPr lang="en-US" sz="2000" dirty="0">
                <a:solidFill>
                  <a:schemeClr val="tx1"/>
                </a:solidFill>
              </a:rPr>
              <a:t>The number of graduates in the academic year prior to the visit</a:t>
            </a:r>
          </a:p>
          <a:p>
            <a:r>
              <a:rPr lang="en-US" sz="2400" dirty="0">
                <a:solidFill>
                  <a:schemeClr val="tx1"/>
                </a:solidFill>
              </a:rPr>
              <a:t>For a new program include the formal start date, and year of its initial graduates.  </a:t>
            </a:r>
          </a:p>
        </p:txBody>
      </p:sp>
    </p:spTree>
    <p:extLst>
      <p:ext uri="{BB962C8B-B14F-4D97-AF65-F5344CB8AC3E}">
        <p14:creationId xmlns:p14="http://schemas.microsoft.com/office/powerpoint/2010/main" val="1016323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348189"/>
            <a:ext cx="10972800" cy="795528"/>
          </a:xfrm>
        </p:spPr>
        <p:txBody>
          <a:bodyPr/>
          <a:lstStyle/>
          <a:p>
            <a:r>
              <a:rPr lang="en-US" dirty="0">
                <a:solidFill>
                  <a:schemeClr val="accent6">
                    <a:lumMod val="75000"/>
                  </a:schemeClr>
                </a:solidFill>
              </a:rPr>
              <a:t>Name of Institution: University of XYZ</a:t>
            </a:r>
            <a:br>
              <a:rPr lang="en-US" dirty="0"/>
            </a:br>
            <a:br>
              <a:rPr lang="en-US" dirty="0"/>
            </a:br>
            <a:endParaRPr lang="en-US" dirty="0"/>
          </a:p>
        </p:txBody>
      </p:sp>
      <p:sp>
        <p:nvSpPr>
          <p:cNvPr id="2" name="Text Placeholder 1"/>
          <p:cNvSpPr>
            <a:spLocks noGrp="1"/>
          </p:cNvSpPr>
          <p:nvPr>
            <p:ph type="body" sz="quarter" idx="11"/>
          </p:nvPr>
        </p:nvSpPr>
        <p:spPr>
          <a:xfrm>
            <a:off x="609600" y="1143717"/>
            <a:ext cx="10972800" cy="4343400"/>
          </a:xfrm>
        </p:spPr>
        <p:txBody>
          <a:bodyPr/>
          <a:lstStyle/>
          <a:p>
            <a:pPr>
              <a:lnSpc>
                <a:spcPct val="90000"/>
              </a:lnSpc>
            </a:pPr>
            <a:r>
              <a:rPr lang="en-US" sz="3600" dirty="0">
                <a:solidFill>
                  <a:schemeClr val="tx1"/>
                </a:solidFill>
              </a:rPr>
              <a:t>Introductions</a:t>
            </a:r>
          </a:p>
          <a:p>
            <a:pPr>
              <a:lnSpc>
                <a:spcPct val="90000"/>
              </a:lnSpc>
            </a:pPr>
            <a:r>
              <a:rPr lang="en-US" sz="3600" u="sng" dirty="0">
                <a:solidFill>
                  <a:srgbClr val="FF0000"/>
                </a:solidFill>
              </a:rPr>
              <a:t>Number</a:t>
            </a:r>
            <a:r>
              <a:rPr lang="en-US" sz="3600" dirty="0">
                <a:solidFill>
                  <a:schemeClr val="tx1"/>
                </a:solidFill>
              </a:rPr>
              <a:t>   Programs to be evaluated</a:t>
            </a:r>
          </a:p>
          <a:p>
            <a:pPr>
              <a:lnSpc>
                <a:spcPct val="90000"/>
              </a:lnSpc>
            </a:pPr>
            <a:r>
              <a:rPr lang="en-US" sz="3600" u="sng" dirty="0">
                <a:solidFill>
                  <a:srgbClr val="FF0000"/>
                </a:solidFill>
              </a:rPr>
              <a:t>Number</a:t>
            </a:r>
            <a:r>
              <a:rPr lang="en-US" sz="3600" dirty="0">
                <a:solidFill>
                  <a:schemeClr val="tx1"/>
                </a:solidFill>
              </a:rPr>
              <a:t>   Member team</a:t>
            </a:r>
          </a:p>
          <a:p>
            <a:pPr lvl="1">
              <a:lnSpc>
                <a:spcPct val="90000"/>
              </a:lnSpc>
            </a:pPr>
            <a:r>
              <a:rPr lang="en-US" sz="3200" dirty="0">
                <a:solidFill>
                  <a:srgbClr val="FF0000"/>
                </a:solidFill>
              </a:rPr>
              <a:t>??</a:t>
            </a:r>
            <a:r>
              <a:rPr lang="en-US" sz="3200" dirty="0">
                <a:solidFill>
                  <a:schemeClr val="tx1"/>
                </a:solidFill>
              </a:rPr>
              <a:t> observers </a:t>
            </a:r>
          </a:p>
          <a:p>
            <a:pPr lvl="1">
              <a:lnSpc>
                <a:spcPct val="90000"/>
              </a:lnSpc>
            </a:pPr>
            <a:r>
              <a:rPr lang="en-US" sz="3200" dirty="0">
                <a:solidFill>
                  <a:srgbClr val="FF0000"/>
                </a:solidFill>
              </a:rPr>
              <a:t>??</a:t>
            </a:r>
            <a:r>
              <a:rPr lang="en-US" sz="3200" dirty="0">
                <a:solidFill>
                  <a:schemeClr val="tx1"/>
                </a:solidFill>
              </a:rPr>
              <a:t> co-chairs</a:t>
            </a:r>
          </a:p>
          <a:p>
            <a:pPr marL="457200" lvl="1" indent="-457200">
              <a:lnSpc>
                <a:spcPct val="90000"/>
              </a:lnSpc>
            </a:pPr>
            <a:r>
              <a:rPr lang="en-US" sz="3200" dirty="0">
                <a:solidFill>
                  <a:schemeClr val="tx1"/>
                </a:solidFill>
              </a:rPr>
              <a:t>Visit dates: </a:t>
            </a:r>
            <a:r>
              <a:rPr lang="en-US" sz="3200" dirty="0">
                <a:solidFill>
                  <a:srgbClr val="FF0000"/>
                </a:solidFill>
              </a:rPr>
              <a:t>Month, days XX-YY </a:t>
            </a:r>
            <a:r>
              <a:rPr lang="en-US" sz="3200" dirty="0">
                <a:solidFill>
                  <a:schemeClr val="tx1"/>
                </a:solidFill>
              </a:rPr>
              <a:t>(Sunday –Tuesday)</a:t>
            </a:r>
          </a:p>
          <a:p>
            <a:pPr marL="457200" lvl="1" indent="-457200">
              <a:lnSpc>
                <a:spcPct val="90000"/>
              </a:lnSpc>
              <a:buNone/>
            </a:pPr>
            <a:endParaRPr lang="en-US" sz="1600" dirty="0">
              <a:solidFill>
                <a:schemeClr val="tx1"/>
              </a:solidFill>
            </a:endParaRPr>
          </a:p>
          <a:p>
            <a:pPr>
              <a:lnSpc>
                <a:spcPct val="90000"/>
              </a:lnSpc>
            </a:pPr>
            <a:r>
              <a:rPr lang="en-US" sz="2400" dirty="0">
                <a:solidFill>
                  <a:srgbClr val="FF0000"/>
                </a:solidFill>
              </a:rPr>
              <a:t>Team Chair should modify this slide to reflect the institution being evaluated and the visit team composition.</a:t>
            </a:r>
          </a:p>
          <a:p>
            <a:pPr>
              <a:lnSpc>
                <a:spcPct val="90000"/>
              </a:lnSpc>
            </a:pPr>
            <a:r>
              <a:rPr lang="en-US" sz="2400" dirty="0">
                <a:solidFill>
                  <a:srgbClr val="FF0000"/>
                </a:solidFill>
              </a:rPr>
              <a:t>Remove “Virtual Visit” section for in-person visit</a:t>
            </a:r>
          </a:p>
          <a:p>
            <a:pPr>
              <a:lnSpc>
                <a:spcPct val="90000"/>
              </a:lnSpc>
              <a:buFont typeface="Wingdings" pitchFamily="2" charset="2"/>
              <a:buChar char="Ø"/>
            </a:pPr>
            <a:endParaRPr lang="en-US" sz="3600" dirty="0"/>
          </a:p>
        </p:txBody>
      </p:sp>
    </p:spTree>
    <p:extLst>
      <p:ext uri="{BB962C8B-B14F-4D97-AF65-F5344CB8AC3E}">
        <p14:creationId xmlns:p14="http://schemas.microsoft.com/office/powerpoint/2010/main" val="16060458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a:solidFill>
                  <a:schemeClr val="accent6">
                    <a:lumMod val="75000"/>
                  </a:schemeClr>
                </a:solidFill>
              </a:rPr>
              <a:t>APPM</a:t>
            </a:r>
          </a:p>
        </p:txBody>
      </p:sp>
      <p:sp>
        <p:nvSpPr>
          <p:cNvPr id="3" name="Content Placeholder 2"/>
          <p:cNvSpPr>
            <a:spLocks noGrp="1"/>
          </p:cNvSpPr>
          <p:nvPr>
            <p:ph idx="1"/>
          </p:nvPr>
        </p:nvSpPr>
        <p:spPr>
          <a:xfrm>
            <a:off x="838200" y="1471664"/>
            <a:ext cx="10515600" cy="4351338"/>
          </a:xfrm>
        </p:spPr>
        <p:txBody>
          <a:bodyPr>
            <a:normAutofit fontScale="77500" lnSpcReduction="20000"/>
          </a:bodyPr>
          <a:lstStyle/>
          <a:p>
            <a:r>
              <a:rPr lang="en-US" dirty="0"/>
              <a:t>The same program name cannot be used for accredited and non-accredited programs</a:t>
            </a:r>
          </a:p>
          <a:p>
            <a:r>
              <a:rPr lang="en-US" dirty="0"/>
              <a:t>Program name must be consistent on transcripts, publications, and the Request for Evaluation (RFE)</a:t>
            </a:r>
          </a:p>
          <a:p>
            <a:r>
              <a:rPr lang="en-US" dirty="0"/>
              <a:t>Program must be identified as “accredited by the Engineering Technology Accreditation Commission of ABET, </a:t>
            </a:r>
            <a:r>
              <a:rPr lang="en-US" dirty="0">
                <a:hlinkClick r:id="rId2"/>
              </a:rPr>
              <a:t>http://www.abet.org</a:t>
            </a:r>
            <a:r>
              <a:rPr lang="en-US" dirty="0"/>
              <a:t>”</a:t>
            </a:r>
          </a:p>
          <a:p>
            <a:r>
              <a:rPr lang="en-US" dirty="0"/>
              <a:t>Program must publically state PEOs, SOs, annual enrollment and graduation data</a:t>
            </a:r>
          </a:p>
          <a:p>
            <a:r>
              <a:rPr lang="en-US" dirty="0"/>
              <a:t>All paths to completion of program must satisfy the appropriate criteria</a:t>
            </a:r>
          </a:p>
          <a:p>
            <a:r>
              <a:rPr lang="en-US" dirty="0"/>
              <a:t>Facilities must be safe</a:t>
            </a:r>
          </a:p>
          <a:p>
            <a:endParaRPr lang="en-US" dirty="0"/>
          </a:p>
        </p:txBody>
      </p:sp>
    </p:spTree>
    <p:extLst>
      <p:ext uri="{BB962C8B-B14F-4D97-AF65-F5344CB8AC3E}">
        <p14:creationId xmlns:p14="http://schemas.microsoft.com/office/powerpoint/2010/main" val="20713968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11353800" cy="1325563"/>
          </a:xfrm>
        </p:spPr>
        <p:txBody>
          <a:bodyPr>
            <a:normAutofit fontScale="90000"/>
          </a:bodyPr>
          <a:lstStyle/>
          <a:p>
            <a:r>
              <a:rPr lang="en-US" b="1" dirty="0">
                <a:solidFill>
                  <a:schemeClr val="accent6">
                    <a:lumMod val="75000"/>
                  </a:schemeClr>
                </a:solidFill>
              </a:rPr>
              <a:t>APPM</a:t>
            </a:r>
            <a:br>
              <a:rPr lang="en-US" b="1" dirty="0">
                <a:solidFill>
                  <a:schemeClr val="accent6">
                    <a:lumMod val="75000"/>
                  </a:schemeClr>
                </a:solidFill>
              </a:rPr>
            </a:br>
            <a:r>
              <a:rPr lang="en-US" sz="3100" b="1"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Changes to the APPM Section I.A. Effective 2023-2024 Accreditation Cycle</a:t>
            </a:r>
            <a:br>
              <a:rPr lang="en-US"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solidFill>
                <a:schemeClr val="accent6">
                  <a:lumMod val="75000"/>
                </a:schemeClr>
              </a:solidFill>
            </a:endParaRPr>
          </a:p>
        </p:txBody>
      </p:sp>
      <p:sp>
        <p:nvSpPr>
          <p:cNvPr id="6" name="Text Box 2">
            <a:extLst>
              <a:ext uri="{FF2B5EF4-FFF2-40B4-BE49-F238E27FC236}">
                <a16:creationId xmlns:a16="http://schemas.microsoft.com/office/drawing/2014/main" id="{D80136B3-F029-E3A7-2AE1-3119915D3817}"/>
              </a:ext>
            </a:extLst>
          </p:cNvPr>
          <p:cNvSpPr txBox="1">
            <a:spLocks noChangeArrowheads="1"/>
          </p:cNvSpPr>
          <p:nvPr/>
        </p:nvSpPr>
        <p:spPr bwMode="auto">
          <a:xfrm>
            <a:off x="838200" y="1538187"/>
            <a:ext cx="9750175" cy="3781626"/>
          </a:xfrm>
          <a:prstGeom prst="rect">
            <a:avLst/>
          </a:prstGeom>
          <a:solidFill>
            <a:srgbClr val="FFFFFF"/>
          </a:solidFill>
          <a:ln w="19050">
            <a:solidFill>
              <a:srgbClr val="000000"/>
            </a:solidFill>
            <a:miter lim="800000"/>
            <a:headEnd/>
            <a:tailEnd/>
          </a:ln>
        </p:spPr>
        <p:txBody>
          <a:bodyPr rot="0" vert="horz" wrap="square" lIns="91440" tIns="45720" rIns="91440" bIns="45720" anchor="t" anchorCtr="0">
            <a:noAutofit/>
          </a:bodyPr>
          <a:lstStyle/>
          <a:p>
            <a:pPr marL="0" marR="0" algn="ctr">
              <a:lnSpc>
                <a:spcPct val="107000"/>
              </a:lnSpc>
              <a:spcBef>
                <a:spcPts val="0"/>
              </a:spcBef>
              <a:spcAft>
                <a:spcPts val="800"/>
              </a:spcAft>
            </a:pPr>
            <a:r>
              <a:rPr lang="en-US" b="1" u="sng"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2023-2024 Accreditation Policies and Procedures</a:t>
            </a: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800"/>
              </a:spcAft>
            </a:pPr>
            <a:r>
              <a:rPr lang="en-US" b="1" u="sng" kern="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I.A. Public Release of Information</a:t>
            </a: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b="1" dirty="0">
                <a:solidFill>
                  <a:srgbClr val="000000"/>
                </a:solidFill>
                <a:effectLst/>
                <a:latin typeface="EgyptienneF LT Roman"/>
                <a:ea typeface="Calibri" panose="020F0502020204030204" pitchFamily="34" charset="0"/>
                <a:cs typeface="EgyptienneF LT Roman"/>
              </a:rPr>
              <a:t>I.A.6. … Each accredited program must be specifically identified as “accredited by the _____</a:t>
            </a:r>
            <a:r>
              <a:rPr lang="en-US" b="1" dirty="0">
                <a:solidFill>
                  <a:srgbClr val="000000"/>
                </a:solidFill>
                <a:effectLst/>
                <a:latin typeface="EgyptienneF LT Roman"/>
                <a:ea typeface="Calibri" panose="020F0502020204030204" pitchFamily="34" charset="0"/>
                <a:cs typeface="Times New Roman" panose="02020603050405020304" pitchFamily="18" charset="0"/>
              </a:rPr>
              <a:t>_ Accreditation Commission(s) of ABET, </a:t>
            </a:r>
            <a:r>
              <a:rPr lang="en-US" b="1" u="none" strike="noStrike" dirty="0">
                <a:solidFill>
                  <a:srgbClr val="FF6C2C"/>
                </a:solidFill>
                <a:effectLst/>
                <a:latin typeface="Calibri" panose="020F0502020204030204" pitchFamily="34" charset="0"/>
                <a:ea typeface="Calibri" panose="020F0502020204030204" pitchFamily="34" charset="0"/>
                <a:cs typeface="EgyptienneF LT Roman"/>
                <a:hlinkClick r:id="rId2"/>
              </a:rPr>
              <a:t>https://www.abet.org</a:t>
            </a:r>
            <a:r>
              <a:rPr lang="en-US" b="1" dirty="0">
                <a:solidFill>
                  <a:srgbClr val="FF6C2C"/>
                </a:solidFill>
                <a:effectLst/>
                <a:latin typeface="EgyptienneF LT Roman"/>
                <a:ea typeface="Calibri" panose="020F0502020204030204" pitchFamily="34" charset="0"/>
                <a:cs typeface="Times New Roman" panose="02020603050405020304" pitchFamily="18" charset="0"/>
              </a:rPr>
              <a:t>, </a:t>
            </a:r>
            <a:r>
              <a:rPr lang="en-US" b="1" dirty="0">
                <a:solidFill>
                  <a:srgbClr val="000000"/>
                </a:solidFill>
                <a:effectLst/>
                <a:latin typeface="EgyptienneF LT Roman"/>
                <a:ea typeface="Calibri" panose="020F0502020204030204" pitchFamily="34" charset="0"/>
                <a:cs typeface="Times New Roman" panose="02020603050405020304" pitchFamily="18" charset="0"/>
              </a:rPr>
              <a:t>under the General Criteria and the Program Criteria for ______.”*</a:t>
            </a:r>
            <a:endParaRPr lang="en-US" dirty="0">
              <a:solidFill>
                <a:srgbClr val="000000"/>
              </a:solidFill>
              <a:effectLst/>
              <a:latin typeface="EgyptienneF LT Roman"/>
              <a:ea typeface="Calibri" panose="020F0502020204030204" pitchFamily="34" charset="0"/>
              <a:cs typeface="EgyptienneF LT Roman"/>
            </a:endParaRPr>
          </a:p>
          <a:p>
            <a:pPr marL="0" marR="0">
              <a:spcBef>
                <a:spcPts val="0"/>
              </a:spcBef>
              <a:spcAft>
                <a:spcPts val="0"/>
              </a:spcAft>
            </a:pPr>
            <a:r>
              <a:rPr lang="en-US" dirty="0">
                <a:solidFill>
                  <a:srgbClr val="000000"/>
                </a:solidFill>
                <a:effectLst/>
                <a:latin typeface="EgyptienneF LT Roman"/>
                <a:ea typeface="Calibri" panose="020F0502020204030204" pitchFamily="34" charset="0"/>
                <a:cs typeface="EgyptienneF LT Roman"/>
              </a:rPr>
              <a:t> </a:t>
            </a:r>
          </a:p>
          <a:p>
            <a:pPr marL="0" marR="0">
              <a:lnSpc>
                <a:spcPct val="107000"/>
              </a:lnSpc>
              <a:spcBef>
                <a:spcPts val="0"/>
              </a:spcBef>
              <a:spcAft>
                <a:spcPts val="800"/>
              </a:spcAft>
            </a:pPr>
            <a:r>
              <a:rPr lang="en-US" b="1" kern="100" dirty="0">
                <a:effectLst/>
                <a:latin typeface="Calibri" panose="020F0502020204030204" pitchFamily="34" charset="0"/>
                <a:ea typeface="Calibri" panose="020F0502020204030204" pitchFamily="34" charset="0"/>
                <a:cs typeface="Times New Roman" panose="02020603050405020304" pitchFamily="18" charset="0"/>
              </a:rPr>
              <a:t>If the program was reviewed under General Criteria only, the accredited program must be specifically identified as “accredited by the _______ Accreditation Commission(s) of ABET, </a:t>
            </a:r>
            <a:r>
              <a:rPr lang="en-US" b="1" kern="100" dirty="0">
                <a:solidFill>
                  <a:srgbClr val="FF6C2C"/>
                </a:solidFill>
                <a:effectLst/>
                <a:latin typeface="Calibri" panose="020F0502020204030204" pitchFamily="34" charset="0"/>
                <a:ea typeface="Calibri" panose="020F0502020204030204" pitchFamily="34" charset="0"/>
                <a:cs typeface="Times New Roman" panose="02020603050405020304" pitchFamily="18" charset="0"/>
              </a:rPr>
              <a:t>https://www.abet.org</a:t>
            </a:r>
            <a:r>
              <a:rPr lang="en-US" b="1" kern="100" dirty="0">
                <a:effectLst/>
                <a:latin typeface="Calibri" panose="020F0502020204030204" pitchFamily="34" charset="0"/>
                <a:ea typeface="Calibri" panose="020F0502020204030204" pitchFamily="34" charset="0"/>
                <a:cs typeface="Times New Roman" panose="02020603050405020304" pitchFamily="18" charset="0"/>
              </a:rPr>
              <a:t>, under the General Criteria.</a:t>
            </a:r>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kern="100" dirty="0">
                <a:effectLst/>
                <a:latin typeface="Calibri" panose="020F0502020204030204" pitchFamily="34" charset="0"/>
                <a:ea typeface="Calibri" panose="020F0502020204030204" pitchFamily="34" charset="0"/>
                <a:cs typeface="Times New Roman" panose="02020603050405020304" pitchFamily="18" charset="0"/>
              </a:rPr>
              <a:t>*includes non-substantive correction</a:t>
            </a:r>
          </a:p>
          <a:p>
            <a:pPr marL="0" marR="0">
              <a:lnSpc>
                <a:spcPct val="107000"/>
              </a:lnSpc>
              <a:spcBef>
                <a:spcPts val="0"/>
              </a:spcBef>
              <a:spcAft>
                <a:spcPts val="800"/>
              </a:spcAft>
            </a:pPr>
            <a:r>
              <a:rPr lang="en-US" sz="1100" kern="100" dirty="0">
                <a:effectLst/>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13870506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087" y="146101"/>
            <a:ext cx="10515600" cy="1325563"/>
          </a:xfrm>
        </p:spPr>
        <p:txBody>
          <a:bodyPr>
            <a:normAutofit/>
          </a:bodyPr>
          <a:lstStyle/>
          <a:p>
            <a:pPr algn="ctr"/>
            <a:r>
              <a:rPr lang="en-US" b="1" dirty="0">
                <a:solidFill>
                  <a:schemeClr val="accent6">
                    <a:lumMod val="75000"/>
                  </a:schemeClr>
                </a:solidFill>
              </a:rPr>
              <a:t>APPM</a:t>
            </a:r>
          </a:p>
        </p:txBody>
      </p:sp>
      <p:sp>
        <p:nvSpPr>
          <p:cNvPr id="3" name="Content Placeholder 2"/>
          <p:cNvSpPr>
            <a:spLocks noGrp="1"/>
          </p:cNvSpPr>
          <p:nvPr>
            <p:ph idx="1"/>
          </p:nvPr>
        </p:nvSpPr>
        <p:spPr>
          <a:xfrm>
            <a:off x="838200" y="1471664"/>
            <a:ext cx="10515600" cy="4351338"/>
          </a:xfrm>
        </p:spPr>
        <p:txBody>
          <a:bodyPr>
            <a:normAutofit lnSpcReduction="10000"/>
          </a:bodyPr>
          <a:lstStyle/>
          <a:p>
            <a:pPr marL="0" marR="0" indent="0">
              <a:spcBef>
                <a:spcPts val="0"/>
              </a:spcBef>
              <a:spcAft>
                <a:spcPts val="0"/>
              </a:spcAft>
              <a:buNone/>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Example statements of accreditation</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indent="0">
              <a:spcBef>
                <a:spcPts val="0"/>
              </a:spcBef>
              <a:spcAft>
                <a:spcPts val="0"/>
              </a:spcAft>
              <a:buNone/>
            </a:pPr>
            <a:r>
              <a:rPr lang="en-US" sz="1800" u="sng" kern="100" dirty="0">
                <a:effectLst/>
                <a:latin typeface="Calibri" panose="020F0502020204030204" pitchFamily="34" charset="0"/>
                <a:ea typeface="Calibri" panose="020F0502020204030204" pitchFamily="34" charset="0"/>
                <a:cs typeface="Times New Roman" panose="02020603050405020304" pitchFamily="18" charset="0"/>
              </a:rPr>
              <a:t>Bachelor Program</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Bachelor of Science in Electrical Engineering Technology is accredited by the Engineering Technology Accreditation Commission of ABET, </a:t>
            </a:r>
            <a:r>
              <a:rPr lang="en-US" sz="1800" kern="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https://www.abet.org</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under the General Criteria and the Program Criteria for Electrical/Electronic(s) Engineering Technology and Similarly Named Programs.</a:t>
            </a:r>
          </a:p>
          <a:p>
            <a:pPr marL="0" marR="0" indent="0">
              <a:spcBef>
                <a:spcPts val="0"/>
              </a:spcBef>
              <a:spcAft>
                <a:spcPts val="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indent="0">
              <a:spcBef>
                <a:spcPts val="0"/>
              </a:spcBef>
              <a:spcAft>
                <a:spcPts val="0"/>
              </a:spcAft>
              <a:buNone/>
            </a:pPr>
            <a:r>
              <a:rPr lang="en-US" sz="1800" u="sng" kern="100" dirty="0">
                <a:effectLst/>
                <a:latin typeface="Calibri" panose="020F0502020204030204" pitchFamily="34" charset="0"/>
                <a:ea typeface="Calibri" panose="020F0502020204030204" pitchFamily="34" charset="0"/>
                <a:cs typeface="Times New Roman" panose="02020603050405020304" pitchFamily="18" charset="0"/>
              </a:rPr>
              <a:t>General Criteria Only</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Bachelor of Science in Engineering Technology is accredited by the Engineering Technology Accreditation Commission of ABET,</a:t>
            </a:r>
            <a:r>
              <a:rPr lang="en-US" sz="1800" b="1" kern="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1800" kern="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https://www.abet.org</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under the General Criteria.</a:t>
            </a:r>
          </a:p>
          <a:p>
            <a:pPr marL="0" marR="0" indent="0">
              <a:spcBef>
                <a:spcPts val="0"/>
              </a:spcBef>
              <a:spcAft>
                <a:spcPts val="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indent="0">
              <a:spcBef>
                <a:spcPts val="0"/>
              </a:spcBef>
              <a:spcAft>
                <a:spcPts val="0"/>
              </a:spcAft>
              <a:buNone/>
            </a:pPr>
            <a:r>
              <a:rPr lang="en-US" sz="1800" u="sng" kern="100" dirty="0">
                <a:effectLst/>
                <a:latin typeface="Calibri" panose="020F0502020204030204" pitchFamily="34" charset="0"/>
                <a:ea typeface="Calibri" panose="020F0502020204030204" pitchFamily="34" charset="0"/>
                <a:cs typeface="Times New Roman" panose="02020603050405020304" pitchFamily="18" charset="0"/>
              </a:rPr>
              <a:t>Associate Program under Two Program Criteria</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Associate of Science in Civil and Environmental Engineering Technology is accredited by the Engineering Technology Accreditation Commission of ABET, </a:t>
            </a:r>
            <a:r>
              <a:rPr lang="en-US" sz="1800" kern="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https://www.abet.org</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under the General Criteria and the Program Criteria for Civil Engineering Technology and Similarly Named Programs and the Program Criteria for Environmental Engineering Technology and Similarly Named Programs.</a:t>
            </a:r>
          </a:p>
          <a:p>
            <a:endParaRPr lang="en-US" dirty="0"/>
          </a:p>
        </p:txBody>
      </p:sp>
    </p:spTree>
    <p:extLst>
      <p:ext uri="{BB962C8B-B14F-4D97-AF65-F5344CB8AC3E}">
        <p14:creationId xmlns:p14="http://schemas.microsoft.com/office/powerpoint/2010/main" val="29011941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1845"/>
            <a:ext cx="10515600" cy="1325563"/>
          </a:xfrm>
        </p:spPr>
        <p:txBody>
          <a:bodyPr/>
          <a:lstStyle/>
          <a:p>
            <a:pPr algn="ctr"/>
            <a:r>
              <a:rPr lang="en-US" b="1" dirty="0">
                <a:solidFill>
                  <a:schemeClr val="accent6">
                    <a:lumMod val="75000"/>
                  </a:schemeClr>
                </a:solidFill>
              </a:rPr>
              <a:t>Criterion 1 – Students</a:t>
            </a:r>
          </a:p>
        </p:txBody>
      </p:sp>
      <p:sp>
        <p:nvSpPr>
          <p:cNvPr id="3" name="Content Placeholder 2"/>
          <p:cNvSpPr>
            <a:spLocks noGrp="1"/>
          </p:cNvSpPr>
          <p:nvPr>
            <p:ph idx="1"/>
          </p:nvPr>
        </p:nvSpPr>
        <p:spPr>
          <a:xfrm>
            <a:off x="838200" y="1347453"/>
            <a:ext cx="10515600" cy="4351338"/>
          </a:xfrm>
        </p:spPr>
        <p:txBody>
          <a:bodyPr/>
          <a:lstStyle/>
          <a:p>
            <a:r>
              <a:rPr lang="en-US" dirty="0"/>
              <a:t>Transcript Analysis – review and communicate shortcomings before the visit</a:t>
            </a:r>
          </a:p>
          <a:p>
            <a:pPr marL="0" indent="0">
              <a:buNone/>
            </a:pPr>
            <a:endParaRPr lang="en-US" dirty="0"/>
          </a:p>
          <a:p>
            <a:r>
              <a:rPr lang="en-US" dirty="0"/>
              <a:t>Programs follow their own rules:</a:t>
            </a:r>
          </a:p>
          <a:p>
            <a:pPr lvl="1"/>
            <a:r>
              <a:rPr lang="en-US" dirty="0"/>
              <a:t>If pre-requisites rules are not followed, they must be justifiable and documented according to the institution’s process. </a:t>
            </a:r>
          </a:p>
          <a:p>
            <a:pPr lvl="1"/>
            <a:r>
              <a:rPr lang="en-US" sz="2800" dirty="0">
                <a:solidFill>
                  <a:schemeClr val="tx1"/>
                </a:solidFill>
              </a:rPr>
              <a:t>For multiple campuses: Check for any inconsistencies in identification of which campus is awarding the degree and campuses identified in the RFE</a:t>
            </a:r>
          </a:p>
          <a:p>
            <a:pPr lvl="1"/>
            <a:endParaRPr lang="en-US" dirty="0"/>
          </a:p>
        </p:txBody>
      </p:sp>
    </p:spTree>
    <p:extLst>
      <p:ext uri="{BB962C8B-B14F-4D97-AF65-F5344CB8AC3E}">
        <p14:creationId xmlns:p14="http://schemas.microsoft.com/office/powerpoint/2010/main" val="15944050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7439066-E650-CA55-1808-743EA9870069}"/>
              </a:ext>
            </a:extLst>
          </p:cNvPr>
          <p:cNvPicPr>
            <a:picLocks noChangeAspect="1"/>
          </p:cNvPicPr>
          <p:nvPr/>
        </p:nvPicPr>
        <p:blipFill rotWithShape="1">
          <a:blip r:embed="rId2"/>
          <a:srcRect l="10943" t="7711"/>
          <a:stretch/>
        </p:blipFill>
        <p:spPr>
          <a:xfrm>
            <a:off x="2057400" y="922032"/>
            <a:ext cx="7480300" cy="4387370"/>
          </a:xfrm>
          <a:prstGeom prst="rect">
            <a:avLst/>
          </a:prstGeom>
        </p:spPr>
      </p:pic>
    </p:spTree>
    <p:extLst>
      <p:ext uri="{BB962C8B-B14F-4D97-AF65-F5344CB8AC3E}">
        <p14:creationId xmlns:p14="http://schemas.microsoft.com/office/powerpoint/2010/main" val="10746530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a:solidFill>
                  <a:schemeClr val="accent6">
                    <a:lumMod val="75000"/>
                  </a:schemeClr>
                </a:solidFill>
              </a:rPr>
              <a:t>Criterion 2 - PEO</a:t>
            </a:r>
          </a:p>
        </p:txBody>
      </p:sp>
      <p:sp>
        <p:nvSpPr>
          <p:cNvPr id="3" name="Content Placeholder 2"/>
          <p:cNvSpPr>
            <a:spLocks noGrp="1"/>
          </p:cNvSpPr>
          <p:nvPr>
            <p:ph idx="1"/>
          </p:nvPr>
        </p:nvSpPr>
        <p:spPr/>
        <p:txBody>
          <a:bodyPr/>
          <a:lstStyle/>
          <a:p>
            <a:r>
              <a:rPr lang="en-US" dirty="0"/>
              <a:t>If there is no documented process </a:t>
            </a:r>
            <a:r>
              <a:rPr lang="en-US" dirty="0">
                <a:sym typeface="Wingdings" panose="05000000000000000000" pitchFamily="2" charset="2"/>
              </a:rPr>
              <a:t> shortcoming</a:t>
            </a:r>
          </a:p>
          <a:p>
            <a:r>
              <a:rPr lang="en-US" dirty="0">
                <a:sym typeface="Wingdings" panose="05000000000000000000" pitchFamily="2" charset="2"/>
              </a:rPr>
              <a:t>Program must obtain input from key constituents they feel are the most influential in program development.  </a:t>
            </a:r>
          </a:p>
          <a:p>
            <a:r>
              <a:rPr lang="en-US" dirty="0">
                <a:sym typeface="Wingdings" panose="05000000000000000000" pitchFamily="2" charset="2"/>
              </a:rPr>
              <a:t>Observation recommended if PEO is written similar to SO - if this is the only finding for this criterion</a:t>
            </a:r>
          </a:p>
          <a:p>
            <a:r>
              <a:rPr lang="en-US" dirty="0">
                <a:sym typeface="Wingdings" panose="05000000000000000000" pitchFamily="2" charset="2"/>
              </a:rPr>
              <a:t>If PEO review process has not been followed/documented and PEOs read like an outcome, the finding should address both issues.  </a:t>
            </a:r>
          </a:p>
          <a:p>
            <a:endParaRPr lang="en-US" dirty="0"/>
          </a:p>
        </p:txBody>
      </p:sp>
    </p:spTree>
    <p:extLst>
      <p:ext uri="{BB962C8B-B14F-4D97-AF65-F5344CB8AC3E}">
        <p14:creationId xmlns:p14="http://schemas.microsoft.com/office/powerpoint/2010/main" val="27824173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a:solidFill>
                  <a:schemeClr val="accent6">
                    <a:lumMod val="75000"/>
                  </a:schemeClr>
                </a:solidFill>
              </a:rPr>
              <a:t>Criterion 3 - Student Outcomes</a:t>
            </a:r>
          </a:p>
        </p:txBody>
      </p:sp>
      <p:sp>
        <p:nvSpPr>
          <p:cNvPr id="3" name="Content Placeholder 2"/>
          <p:cNvSpPr>
            <a:spLocks noGrp="1"/>
          </p:cNvSpPr>
          <p:nvPr>
            <p:ph idx="1"/>
          </p:nvPr>
        </p:nvSpPr>
        <p:spPr/>
        <p:txBody>
          <a:bodyPr/>
          <a:lstStyle/>
          <a:p>
            <a:r>
              <a:rPr lang="en-US" sz="3200" dirty="0">
                <a:solidFill>
                  <a:schemeClr val="tx1"/>
                </a:solidFill>
              </a:rPr>
              <a:t>ETAC (1) – (5) elements (or sub-elements) are addressed by the program’s student outcomes </a:t>
            </a:r>
          </a:p>
          <a:p>
            <a:r>
              <a:rPr lang="en-US" sz="3200" dirty="0">
                <a:solidFill>
                  <a:schemeClr val="tx1"/>
                </a:solidFill>
              </a:rPr>
              <a:t>Process and documentation for the periodic review and revision of the program’s student outcomes </a:t>
            </a:r>
          </a:p>
          <a:p>
            <a:pPr>
              <a:spcBef>
                <a:spcPts val="1800"/>
              </a:spcBef>
              <a:spcAft>
                <a:spcPts val="0"/>
              </a:spcAft>
            </a:pPr>
            <a:r>
              <a:rPr lang="en-US" sz="3200" dirty="0">
                <a:solidFill>
                  <a:schemeClr val="tx1"/>
                </a:solidFill>
              </a:rPr>
              <a:t>If SOs changed during the evaluation cycle, old SOs mapped to the new SOs.</a:t>
            </a:r>
          </a:p>
          <a:p>
            <a:endParaRPr lang="en-US" dirty="0"/>
          </a:p>
        </p:txBody>
      </p:sp>
    </p:spTree>
    <p:extLst>
      <p:ext uri="{BB962C8B-B14F-4D97-AF65-F5344CB8AC3E}">
        <p14:creationId xmlns:p14="http://schemas.microsoft.com/office/powerpoint/2010/main" val="13944907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accent6">
                    <a:lumMod val="75000"/>
                  </a:schemeClr>
                </a:solidFill>
              </a:rPr>
              <a:t>Criterion 4 – Continuous Improvement</a:t>
            </a:r>
          </a:p>
        </p:txBody>
      </p:sp>
      <p:sp>
        <p:nvSpPr>
          <p:cNvPr id="3" name="Content Placeholder 2"/>
          <p:cNvSpPr>
            <a:spLocks noGrp="1"/>
          </p:cNvSpPr>
          <p:nvPr>
            <p:ph idx="1"/>
          </p:nvPr>
        </p:nvSpPr>
        <p:spPr/>
        <p:txBody>
          <a:bodyPr/>
          <a:lstStyle/>
          <a:p>
            <a:r>
              <a:rPr lang="en-US" dirty="0"/>
              <a:t>Process in place and documented?</a:t>
            </a:r>
          </a:p>
          <a:p>
            <a:r>
              <a:rPr lang="en-US" dirty="0"/>
              <a:t>Process appropriate and effective – uses relevant direct, indirect, quantitative, and qualitative measures as appropriate to the outcome being measured</a:t>
            </a:r>
          </a:p>
          <a:p>
            <a:r>
              <a:rPr lang="en-US" dirty="0"/>
              <a:t>Collect data</a:t>
            </a:r>
            <a:r>
              <a:rPr lang="en-US" dirty="0">
                <a:sym typeface="Wingdings" panose="05000000000000000000" pitchFamily="2" charset="2"/>
              </a:rPr>
              <a:t></a:t>
            </a:r>
            <a:r>
              <a:rPr lang="en-US" dirty="0"/>
              <a:t> evaluate data </a:t>
            </a:r>
            <a:r>
              <a:rPr lang="en-US" dirty="0">
                <a:sym typeface="Wingdings" panose="05000000000000000000" pitchFamily="2" charset="2"/>
              </a:rPr>
              <a:t> improvement action.  If not done, there is a finding</a:t>
            </a:r>
          </a:p>
          <a:p>
            <a:r>
              <a:rPr lang="en-US" dirty="0"/>
              <a:t>Direct measures of student performance should be found in the display materials </a:t>
            </a:r>
          </a:p>
        </p:txBody>
      </p:sp>
    </p:spTree>
    <p:extLst>
      <p:ext uri="{BB962C8B-B14F-4D97-AF65-F5344CB8AC3E}">
        <p14:creationId xmlns:p14="http://schemas.microsoft.com/office/powerpoint/2010/main" val="12314149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accent6">
                    <a:lumMod val="75000"/>
                  </a:schemeClr>
                </a:solidFill>
              </a:rPr>
              <a:t>Criterion 5 - Curriculum</a:t>
            </a:r>
          </a:p>
        </p:txBody>
      </p:sp>
      <p:sp>
        <p:nvSpPr>
          <p:cNvPr id="3" name="Content Placeholder 2"/>
          <p:cNvSpPr>
            <a:spLocks noGrp="1"/>
          </p:cNvSpPr>
          <p:nvPr>
            <p:ph idx="1"/>
          </p:nvPr>
        </p:nvSpPr>
        <p:spPr/>
        <p:txBody>
          <a:bodyPr>
            <a:normAutofit fontScale="92500"/>
          </a:bodyPr>
          <a:lstStyle/>
          <a:p>
            <a:r>
              <a:rPr lang="en-US" dirty="0"/>
              <a:t>Curriculum include and demonstrate that topics related to</a:t>
            </a:r>
          </a:p>
          <a:p>
            <a:pPr lvl="1"/>
            <a:r>
              <a:rPr lang="en-US" dirty="0"/>
              <a:t>Commitment to professional and ethical responsibilities</a:t>
            </a:r>
          </a:p>
          <a:p>
            <a:pPr lvl="1"/>
            <a:r>
              <a:rPr lang="en-US" dirty="0"/>
              <a:t>Diversity and inclusion awareness</a:t>
            </a:r>
          </a:p>
          <a:p>
            <a:pPr lvl="1"/>
            <a:r>
              <a:rPr lang="en-US" dirty="0"/>
              <a:t>Quality</a:t>
            </a:r>
          </a:p>
          <a:p>
            <a:pPr lvl="1"/>
            <a:r>
              <a:rPr lang="en-US" dirty="0"/>
              <a:t>Continuous improvement </a:t>
            </a:r>
          </a:p>
          <a:p>
            <a:pPr lvl="1"/>
            <a:endParaRPr lang="en-US" dirty="0"/>
          </a:p>
          <a:p>
            <a:r>
              <a:rPr lang="en-US" dirty="0"/>
              <a:t>Student work, lecture presentations, or assignment sheets can be considered as evidence for topic coverage</a:t>
            </a:r>
          </a:p>
          <a:p>
            <a:pPr lvl="1"/>
            <a:endParaRPr lang="en-US" dirty="0"/>
          </a:p>
        </p:txBody>
      </p:sp>
    </p:spTree>
    <p:extLst>
      <p:ext uri="{BB962C8B-B14F-4D97-AF65-F5344CB8AC3E}">
        <p14:creationId xmlns:p14="http://schemas.microsoft.com/office/powerpoint/2010/main" val="1400627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accent6">
                    <a:lumMod val="75000"/>
                  </a:schemeClr>
                </a:solidFill>
              </a:rPr>
              <a:t>Criterion 6 - Faculty</a:t>
            </a:r>
          </a:p>
        </p:txBody>
      </p:sp>
      <p:sp>
        <p:nvSpPr>
          <p:cNvPr id="3" name="Content Placeholder 2"/>
          <p:cNvSpPr>
            <a:spLocks noGrp="1"/>
          </p:cNvSpPr>
          <p:nvPr>
            <p:ph idx="1"/>
          </p:nvPr>
        </p:nvSpPr>
        <p:spPr/>
        <p:txBody>
          <a:bodyPr/>
          <a:lstStyle/>
          <a:p>
            <a:r>
              <a:rPr lang="en-US" dirty="0"/>
              <a:t>Check Program Criteria to determine if there is specificity to this requirement</a:t>
            </a:r>
          </a:p>
          <a:p>
            <a:pPr marL="0" indent="0">
              <a:buNone/>
            </a:pPr>
            <a:endParaRPr lang="en-US" dirty="0"/>
          </a:p>
          <a:p>
            <a:r>
              <a:rPr lang="en-US" dirty="0"/>
              <a:t>Provide clear evidence related to impact on the program</a:t>
            </a:r>
          </a:p>
        </p:txBody>
      </p:sp>
    </p:spTree>
    <p:extLst>
      <p:ext uri="{BB962C8B-B14F-4D97-AF65-F5344CB8AC3E}">
        <p14:creationId xmlns:p14="http://schemas.microsoft.com/office/powerpoint/2010/main" val="2437145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chemeClr val="accent6">
                    <a:lumMod val="75000"/>
                  </a:schemeClr>
                </a:solidFill>
              </a:rPr>
              <a:t>Important Team Expectations</a:t>
            </a:r>
            <a:br>
              <a:rPr lang="en-US" dirty="0"/>
            </a:br>
            <a:endParaRPr lang="en-US" dirty="0"/>
          </a:p>
        </p:txBody>
      </p:sp>
      <p:sp>
        <p:nvSpPr>
          <p:cNvPr id="2" name="Text Placeholder 1"/>
          <p:cNvSpPr>
            <a:spLocks noGrp="1"/>
          </p:cNvSpPr>
          <p:nvPr>
            <p:ph type="body" sz="quarter" idx="11"/>
          </p:nvPr>
        </p:nvSpPr>
        <p:spPr>
          <a:xfrm>
            <a:off x="375682" y="1613675"/>
            <a:ext cx="11727417" cy="4741405"/>
          </a:xfrm>
        </p:spPr>
        <p:txBody>
          <a:bodyPr/>
          <a:lstStyle/>
          <a:p>
            <a:pPr marL="419100" indent="-382588">
              <a:lnSpc>
                <a:spcPct val="80000"/>
              </a:lnSpc>
              <a:spcBef>
                <a:spcPts val="1200"/>
              </a:spcBef>
              <a:spcAft>
                <a:spcPts val="1200"/>
              </a:spcAft>
            </a:pPr>
            <a:r>
              <a:rPr lang="en-US" dirty="0">
                <a:solidFill>
                  <a:schemeClr val="tx1"/>
                </a:solidFill>
              </a:rPr>
              <a:t>Evaluators represent the ETAC of ABET and also their professional societies</a:t>
            </a:r>
          </a:p>
          <a:p>
            <a:pPr marL="419100" indent="-382588">
              <a:lnSpc>
                <a:spcPct val="80000"/>
              </a:lnSpc>
              <a:spcBef>
                <a:spcPts val="1200"/>
              </a:spcBef>
              <a:spcAft>
                <a:spcPts val="1200"/>
              </a:spcAft>
            </a:pPr>
            <a:r>
              <a:rPr lang="en-US" dirty="0">
                <a:solidFill>
                  <a:schemeClr val="tx1"/>
                </a:solidFill>
              </a:rPr>
              <a:t>ABET accredits </a:t>
            </a:r>
            <a:r>
              <a:rPr lang="en-US" i="1" dirty="0">
                <a:solidFill>
                  <a:schemeClr val="tx1"/>
                </a:solidFill>
              </a:rPr>
              <a:t>programs</a:t>
            </a:r>
            <a:r>
              <a:rPr lang="en-US" dirty="0">
                <a:solidFill>
                  <a:schemeClr val="tx1"/>
                </a:solidFill>
              </a:rPr>
              <a:t>, certifying that they satisfy the </a:t>
            </a:r>
            <a:r>
              <a:rPr lang="en-US" i="1" dirty="0">
                <a:solidFill>
                  <a:schemeClr val="tx1"/>
                </a:solidFill>
              </a:rPr>
              <a:t>criteria</a:t>
            </a:r>
          </a:p>
          <a:p>
            <a:pPr marL="419100" indent="-382588">
              <a:lnSpc>
                <a:spcPct val="80000"/>
              </a:lnSpc>
              <a:spcBef>
                <a:spcPts val="1200"/>
              </a:spcBef>
              <a:spcAft>
                <a:spcPts val="1200"/>
              </a:spcAft>
            </a:pPr>
            <a:r>
              <a:rPr lang="en-US" i="1" dirty="0">
                <a:solidFill>
                  <a:schemeClr val="tx1"/>
                </a:solidFill>
              </a:rPr>
              <a:t>Team</a:t>
            </a:r>
            <a:r>
              <a:rPr lang="en-US" dirty="0">
                <a:solidFill>
                  <a:schemeClr val="tx1"/>
                </a:solidFill>
              </a:rPr>
              <a:t> effort — </a:t>
            </a:r>
            <a:r>
              <a:rPr lang="en-US" i="1" dirty="0">
                <a:solidFill>
                  <a:schemeClr val="tx1"/>
                </a:solidFill>
              </a:rPr>
              <a:t>team</a:t>
            </a:r>
            <a:r>
              <a:rPr lang="en-US" dirty="0">
                <a:solidFill>
                  <a:schemeClr val="tx1"/>
                </a:solidFill>
              </a:rPr>
              <a:t> decisions</a:t>
            </a:r>
          </a:p>
          <a:p>
            <a:pPr marL="419100" indent="-382588">
              <a:lnSpc>
                <a:spcPct val="80000"/>
              </a:lnSpc>
              <a:spcBef>
                <a:spcPts val="1200"/>
              </a:spcBef>
              <a:spcAft>
                <a:spcPts val="1200"/>
              </a:spcAft>
            </a:pPr>
            <a:r>
              <a:rPr lang="en-US" dirty="0">
                <a:solidFill>
                  <a:srgbClr val="FF0000"/>
                </a:solidFill>
              </a:rPr>
              <a:t>For onsite visits: NO SPOUSES </a:t>
            </a:r>
            <a:r>
              <a:rPr lang="en-US" dirty="0">
                <a:solidFill>
                  <a:schemeClr val="tx1"/>
                </a:solidFill>
              </a:rPr>
              <a:t>allowed during the visit.  </a:t>
            </a:r>
          </a:p>
          <a:p>
            <a:pPr marL="819150" lvl="1" indent="-382588">
              <a:lnSpc>
                <a:spcPct val="80000"/>
              </a:lnSpc>
              <a:spcBef>
                <a:spcPts val="1200"/>
              </a:spcBef>
              <a:spcAft>
                <a:spcPts val="1200"/>
              </a:spcAft>
            </a:pPr>
            <a:r>
              <a:rPr lang="en-US" sz="3200" dirty="0">
                <a:solidFill>
                  <a:schemeClr val="tx1"/>
                </a:solidFill>
              </a:rPr>
              <a:t>A violation may result in disqualifying you from future visits.</a:t>
            </a:r>
          </a:p>
        </p:txBody>
      </p:sp>
    </p:spTree>
    <p:extLst>
      <p:ext uri="{BB962C8B-B14F-4D97-AF65-F5344CB8AC3E}">
        <p14:creationId xmlns:p14="http://schemas.microsoft.com/office/powerpoint/2010/main" val="70954937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a:solidFill>
                  <a:schemeClr val="accent6">
                    <a:lumMod val="75000"/>
                  </a:schemeClr>
                </a:solidFill>
              </a:rPr>
              <a:t>Criterion 7 – Facilities</a:t>
            </a:r>
          </a:p>
        </p:txBody>
      </p:sp>
      <p:sp>
        <p:nvSpPr>
          <p:cNvPr id="3" name="Content Placeholder 2"/>
          <p:cNvSpPr>
            <a:spLocks noGrp="1"/>
          </p:cNvSpPr>
          <p:nvPr>
            <p:ph idx="1"/>
          </p:nvPr>
        </p:nvSpPr>
        <p:spPr/>
        <p:txBody>
          <a:bodyPr>
            <a:normAutofit fontScale="92500" lnSpcReduction="10000"/>
          </a:bodyPr>
          <a:lstStyle/>
          <a:p>
            <a:r>
              <a:rPr lang="en-US" dirty="0"/>
              <a:t>If appropriate industry and engineering standards and codes are not available </a:t>
            </a:r>
            <a:r>
              <a:rPr lang="en-US" dirty="0">
                <a:sym typeface="Wingdings" panose="05000000000000000000" pitchFamily="2" charset="2"/>
              </a:rPr>
              <a:t> finding</a:t>
            </a:r>
          </a:p>
          <a:p>
            <a:pPr marL="0" indent="0">
              <a:buNone/>
            </a:pPr>
            <a:endParaRPr lang="en-US" dirty="0">
              <a:sym typeface="Wingdings" panose="05000000000000000000" pitchFamily="2" charset="2"/>
            </a:endParaRPr>
          </a:p>
          <a:p>
            <a:r>
              <a:rPr lang="en-US" dirty="0">
                <a:sym typeface="Wingdings" panose="05000000000000000000" pitchFamily="2" charset="2"/>
              </a:rPr>
              <a:t>If safety related practices, such as personal protective equipment, proper clothing, in use of equipment or laboratories  finding related to appropriate guidance relating to the use of tools, etc.</a:t>
            </a:r>
          </a:p>
          <a:p>
            <a:pPr marL="0" indent="0">
              <a:buNone/>
            </a:pPr>
            <a:r>
              <a:rPr lang="en-US" dirty="0">
                <a:sym typeface="Wingdings" panose="05000000000000000000" pitchFamily="2" charset="2"/>
              </a:rPr>
              <a:t>  </a:t>
            </a:r>
          </a:p>
          <a:p>
            <a:r>
              <a:rPr lang="en-US" dirty="0">
                <a:sym typeface="Wingdings" panose="05000000000000000000" pitchFamily="2" charset="2"/>
              </a:rPr>
              <a:t>Facility safety related  APPM</a:t>
            </a:r>
            <a:endParaRPr lang="en-US" dirty="0"/>
          </a:p>
        </p:txBody>
      </p:sp>
    </p:spTree>
    <p:extLst>
      <p:ext uri="{BB962C8B-B14F-4D97-AF65-F5344CB8AC3E}">
        <p14:creationId xmlns:p14="http://schemas.microsoft.com/office/powerpoint/2010/main" val="204686925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a:solidFill>
                  <a:schemeClr val="accent6">
                    <a:lumMod val="75000"/>
                  </a:schemeClr>
                </a:solidFill>
              </a:rPr>
              <a:t>Criterion 8 – Institutional Support</a:t>
            </a:r>
          </a:p>
        </p:txBody>
      </p:sp>
      <p:sp>
        <p:nvSpPr>
          <p:cNvPr id="3" name="Content Placeholder 2"/>
          <p:cNvSpPr>
            <a:spLocks noGrp="1"/>
          </p:cNvSpPr>
          <p:nvPr>
            <p:ph idx="1"/>
          </p:nvPr>
        </p:nvSpPr>
        <p:spPr/>
        <p:txBody>
          <a:bodyPr>
            <a:normAutofit/>
          </a:bodyPr>
          <a:lstStyle/>
          <a:p>
            <a:r>
              <a:rPr lang="en-US" dirty="0"/>
              <a:t>Do not require program to hire additional personnel. </a:t>
            </a:r>
          </a:p>
          <a:p>
            <a:pPr marL="0" indent="0">
              <a:buNone/>
            </a:pPr>
            <a:r>
              <a:rPr lang="en-US" dirty="0"/>
              <a:t> </a:t>
            </a:r>
          </a:p>
          <a:p>
            <a:r>
              <a:rPr lang="en-US" dirty="0"/>
              <a:t>Finding should be based on what is not being accomplished.  </a:t>
            </a:r>
          </a:p>
          <a:p>
            <a:pPr marL="0" indent="0">
              <a:buNone/>
            </a:pPr>
            <a:r>
              <a:rPr lang="en-US" dirty="0">
                <a:sym typeface="Wingdings" panose="05000000000000000000" pitchFamily="2" charset="2"/>
              </a:rPr>
              <a:t>  </a:t>
            </a:r>
          </a:p>
        </p:txBody>
      </p:sp>
    </p:spTree>
    <p:extLst>
      <p:ext uri="{BB962C8B-B14F-4D97-AF65-F5344CB8AC3E}">
        <p14:creationId xmlns:p14="http://schemas.microsoft.com/office/powerpoint/2010/main" val="24274183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accent6">
                    <a:lumMod val="75000"/>
                  </a:schemeClr>
                </a:solidFill>
              </a:rPr>
              <a:t>Program Criteria</a:t>
            </a:r>
          </a:p>
        </p:txBody>
      </p:sp>
      <p:sp>
        <p:nvSpPr>
          <p:cNvPr id="3" name="Content Placeholder 2"/>
          <p:cNvSpPr>
            <a:spLocks noGrp="1"/>
          </p:cNvSpPr>
          <p:nvPr>
            <p:ph idx="1"/>
          </p:nvPr>
        </p:nvSpPr>
        <p:spPr/>
        <p:txBody>
          <a:bodyPr/>
          <a:lstStyle/>
          <a:p>
            <a:r>
              <a:rPr lang="en-US" dirty="0"/>
              <a:t>Focus is on curriculum and faculty</a:t>
            </a:r>
          </a:p>
          <a:p>
            <a:pPr marL="0" indent="0">
              <a:buNone/>
            </a:pPr>
            <a:endParaRPr lang="en-US" dirty="0"/>
          </a:p>
          <a:p>
            <a:r>
              <a:rPr lang="en-US" dirty="0"/>
              <a:t>If adopted and embedded as student outcomes, they must be assessed and evaluated as input into continuous improvement actions</a:t>
            </a:r>
          </a:p>
          <a:p>
            <a:pPr marL="0" indent="0">
              <a:buNone/>
            </a:pPr>
            <a:endParaRPr lang="en-US" dirty="0"/>
          </a:p>
          <a:p>
            <a:r>
              <a:rPr lang="en-US" dirty="0"/>
              <a:t>If not embedded in student outcomes they must be demonstrated as addressed in the curriculum</a:t>
            </a:r>
          </a:p>
          <a:p>
            <a:pPr marL="0" indent="0">
              <a:buNone/>
            </a:pPr>
            <a:endParaRPr lang="en-US" dirty="0"/>
          </a:p>
        </p:txBody>
      </p:sp>
    </p:spTree>
    <p:extLst>
      <p:ext uri="{BB962C8B-B14F-4D97-AF65-F5344CB8AC3E}">
        <p14:creationId xmlns:p14="http://schemas.microsoft.com/office/powerpoint/2010/main" val="35228326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0072" y="274320"/>
            <a:ext cx="10972800" cy="795528"/>
          </a:xfrm>
        </p:spPr>
        <p:txBody>
          <a:bodyPr/>
          <a:lstStyle/>
          <a:p>
            <a:r>
              <a:rPr lang="en-US" dirty="0"/>
              <a:t>Last Words</a:t>
            </a:r>
            <a:br>
              <a:rPr lang="en-US" dirty="0"/>
            </a:br>
            <a:endParaRPr lang="en-US" dirty="0"/>
          </a:p>
        </p:txBody>
      </p:sp>
      <p:sp>
        <p:nvSpPr>
          <p:cNvPr id="2" name="Text Placeholder 1"/>
          <p:cNvSpPr>
            <a:spLocks noGrp="1"/>
          </p:cNvSpPr>
          <p:nvPr>
            <p:ph type="body" sz="quarter" idx="11"/>
          </p:nvPr>
        </p:nvSpPr>
        <p:spPr>
          <a:xfrm>
            <a:off x="302987" y="1768491"/>
            <a:ext cx="11059885" cy="2872123"/>
          </a:xfrm>
        </p:spPr>
        <p:txBody>
          <a:bodyPr/>
          <a:lstStyle/>
          <a:p>
            <a:pPr marL="36512" indent="0">
              <a:lnSpc>
                <a:spcPct val="90000"/>
              </a:lnSpc>
              <a:spcBef>
                <a:spcPct val="0"/>
              </a:spcBef>
              <a:spcAft>
                <a:spcPts val="2400"/>
              </a:spcAft>
              <a:buNone/>
            </a:pPr>
            <a:r>
              <a:rPr lang="en-US" sz="2400" dirty="0">
                <a:solidFill>
                  <a:schemeClr val="tx1"/>
                </a:solidFill>
              </a:rPr>
              <a:t>Remember – the TEAM is “the face of ABET”</a:t>
            </a:r>
          </a:p>
          <a:p>
            <a:pPr marL="36512" indent="0">
              <a:lnSpc>
                <a:spcPct val="90000"/>
              </a:lnSpc>
              <a:spcBef>
                <a:spcPct val="0"/>
              </a:spcBef>
              <a:spcAft>
                <a:spcPts val="2400"/>
              </a:spcAft>
              <a:buNone/>
            </a:pPr>
            <a:endParaRPr lang="en-US" sz="2800" b="1" dirty="0">
              <a:solidFill>
                <a:srgbClr val="FF6600"/>
              </a:solidFill>
            </a:endParaRPr>
          </a:p>
          <a:p>
            <a:pPr marL="36512" indent="0">
              <a:lnSpc>
                <a:spcPct val="90000"/>
              </a:lnSpc>
              <a:spcBef>
                <a:spcPct val="0"/>
              </a:spcBef>
              <a:spcAft>
                <a:spcPts val="2400"/>
              </a:spcAft>
              <a:buNone/>
            </a:pPr>
            <a:r>
              <a:rPr lang="en-US" sz="2800" b="1" dirty="0">
                <a:solidFill>
                  <a:srgbClr val="FF6600"/>
                </a:solidFill>
              </a:rPr>
              <a:t>Next Team Meetings: </a:t>
            </a:r>
          </a:p>
          <a:p>
            <a:pPr marL="36512" indent="0">
              <a:lnSpc>
                <a:spcPct val="90000"/>
              </a:lnSpc>
              <a:spcBef>
                <a:spcPct val="0"/>
              </a:spcBef>
              <a:spcAft>
                <a:spcPts val="2400"/>
              </a:spcAft>
              <a:buNone/>
            </a:pPr>
            <a:r>
              <a:rPr lang="en-US" sz="2800" b="1" dirty="0">
                <a:solidFill>
                  <a:srgbClr val="FF6600"/>
                </a:solidFill>
              </a:rPr>
              <a:t>- To discuss preliminary </a:t>
            </a:r>
            <a:r>
              <a:rPr lang="en-US" sz="2800" b="1" dirty="0" err="1">
                <a:solidFill>
                  <a:srgbClr val="FF6600"/>
                </a:solidFill>
              </a:rPr>
              <a:t>previsit</a:t>
            </a:r>
            <a:r>
              <a:rPr lang="en-US" sz="2800" b="1" dirty="0">
                <a:solidFill>
                  <a:srgbClr val="FF6600"/>
                </a:solidFill>
              </a:rPr>
              <a:t> findings:  </a:t>
            </a:r>
            <a:r>
              <a:rPr lang="en-US" sz="2000" b="1" dirty="0">
                <a:solidFill>
                  <a:srgbClr val="FF0000"/>
                </a:solidFill>
              </a:rPr>
              <a:t>Date: ….</a:t>
            </a:r>
          </a:p>
          <a:p>
            <a:pPr marL="36512" indent="0">
              <a:lnSpc>
                <a:spcPct val="90000"/>
              </a:lnSpc>
              <a:spcBef>
                <a:spcPct val="0"/>
              </a:spcBef>
              <a:spcAft>
                <a:spcPts val="2400"/>
              </a:spcAft>
              <a:buNone/>
            </a:pPr>
            <a:r>
              <a:rPr lang="en-US" sz="2800" b="1" dirty="0">
                <a:solidFill>
                  <a:srgbClr val="FF6600"/>
                </a:solidFill>
              </a:rPr>
              <a:t>- To discuss </a:t>
            </a:r>
            <a:r>
              <a:rPr lang="en-US" sz="2800" b="1" dirty="0" err="1">
                <a:solidFill>
                  <a:srgbClr val="FF6600"/>
                </a:solidFill>
              </a:rPr>
              <a:t>previsit</a:t>
            </a:r>
            <a:r>
              <a:rPr lang="en-US" sz="2800" b="1" dirty="0">
                <a:solidFill>
                  <a:srgbClr val="FF6600"/>
                </a:solidFill>
              </a:rPr>
              <a:t> findings before site visit: </a:t>
            </a:r>
            <a:r>
              <a:rPr lang="en-US" sz="2000" b="1" dirty="0">
                <a:solidFill>
                  <a:srgbClr val="FF0000"/>
                </a:solidFill>
              </a:rPr>
              <a:t>Date: ….</a:t>
            </a:r>
          </a:p>
          <a:p>
            <a:pPr marL="36512" indent="0">
              <a:lnSpc>
                <a:spcPct val="90000"/>
              </a:lnSpc>
              <a:spcBef>
                <a:spcPct val="0"/>
              </a:spcBef>
              <a:spcAft>
                <a:spcPts val="2400"/>
              </a:spcAft>
              <a:buNone/>
            </a:pPr>
            <a:endParaRPr lang="en-US" sz="2000" b="1" dirty="0">
              <a:solidFill>
                <a:srgbClr val="FF6600"/>
              </a:solidFill>
            </a:endParaRPr>
          </a:p>
          <a:p>
            <a:pPr marL="36512" indent="0">
              <a:lnSpc>
                <a:spcPct val="90000"/>
              </a:lnSpc>
              <a:spcBef>
                <a:spcPct val="0"/>
              </a:spcBef>
              <a:spcAft>
                <a:spcPts val="2400"/>
              </a:spcAft>
              <a:buNone/>
            </a:pPr>
            <a:endParaRPr lang="en-US" sz="2000" b="1" dirty="0">
              <a:solidFill>
                <a:srgbClr val="FF6600"/>
              </a:solidFill>
            </a:endParaRPr>
          </a:p>
          <a:p>
            <a:pPr marL="36512" indent="0">
              <a:lnSpc>
                <a:spcPct val="90000"/>
              </a:lnSpc>
              <a:spcBef>
                <a:spcPct val="0"/>
              </a:spcBef>
              <a:spcAft>
                <a:spcPts val="2400"/>
              </a:spcAft>
              <a:buNone/>
            </a:pPr>
            <a:endParaRPr lang="en-US" sz="2000" b="1" dirty="0">
              <a:solidFill>
                <a:srgbClr val="FF6600"/>
              </a:solidFill>
            </a:endParaRPr>
          </a:p>
          <a:p>
            <a:pPr marL="36512" indent="0">
              <a:lnSpc>
                <a:spcPct val="90000"/>
              </a:lnSpc>
              <a:spcBef>
                <a:spcPct val="0"/>
              </a:spcBef>
              <a:spcAft>
                <a:spcPts val="2400"/>
              </a:spcAft>
              <a:buNone/>
            </a:pPr>
            <a:endParaRPr lang="en-US" sz="2800" b="1" u="sng" dirty="0">
              <a:solidFill>
                <a:srgbClr val="FF6600"/>
              </a:solidFill>
            </a:endParaRPr>
          </a:p>
          <a:p>
            <a:pPr marL="0" indent="0">
              <a:buNone/>
            </a:pPr>
            <a:endParaRPr lang="en-US" dirty="0"/>
          </a:p>
        </p:txBody>
      </p:sp>
    </p:spTree>
    <p:extLst>
      <p:ext uri="{BB962C8B-B14F-4D97-AF65-F5344CB8AC3E}">
        <p14:creationId xmlns:p14="http://schemas.microsoft.com/office/powerpoint/2010/main" val="8749375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chemeClr val="accent6">
                    <a:lumMod val="75000"/>
                  </a:schemeClr>
                </a:solidFill>
              </a:rPr>
              <a:t>Confidentiality</a:t>
            </a:r>
            <a:br>
              <a:rPr lang="en-US" dirty="0"/>
            </a:br>
            <a:endParaRPr lang="en-US" dirty="0"/>
          </a:p>
        </p:txBody>
      </p:sp>
      <p:sp>
        <p:nvSpPr>
          <p:cNvPr id="2" name="Text Placeholder 1"/>
          <p:cNvSpPr>
            <a:spLocks noGrp="1"/>
          </p:cNvSpPr>
          <p:nvPr>
            <p:ph type="body" sz="quarter" idx="11"/>
          </p:nvPr>
        </p:nvSpPr>
        <p:spPr>
          <a:xfrm>
            <a:off x="706594" y="1666748"/>
            <a:ext cx="10972800" cy="4502745"/>
          </a:xfrm>
        </p:spPr>
        <p:txBody>
          <a:bodyPr/>
          <a:lstStyle/>
          <a:p>
            <a:pPr marL="419100" indent="-382588">
              <a:lnSpc>
                <a:spcPct val="90000"/>
              </a:lnSpc>
              <a:spcAft>
                <a:spcPts val="1200"/>
              </a:spcAft>
              <a:buClr>
                <a:schemeClr val="accent6">
                  <a:lumMod val="75000"/>
                </a:schemeClr>
              </a:buClr>
              <a:buSzPct val="80000"/>
              <a:buFontTx/>
              <a:buChar char="•"/>
            </a:pPr>
            <a:r>
              <a:rPr lang="en-US" sz="2800" dirty="0">
                <a:solidFill>
                  <a:schemeClr val="tx1"/>
                </a:solidFill>
              </a:rPr>
              <a:t>Do not discuss conclusions with faculty, students, and others</a:t>
            </a:r>
          </a:p>
          <a:p>
            <a:pPr marL="419100" indent="-382588">
              <a:lnSpc>
                <a:spcPct val="90000"/>
              </a:lnSpc>
              <a:spcAft>
                <a:spcPts val="1200"/>
              </a:spcAft>
              <a:buClr>
                <a:schemeClr val="accent6">
                  <a:lumMod val="75000"/>
                </a:schemeClr>
              </a:buClr>
              <a:buSzPct val="80000"/>
              <a:buFontTx/>
              <a:buChar char="•"/>
            </a:pPr>
            <a:r>
              <a:rPr lang="en-US" sz="2800" dirty="0">
                <a:solidFill>
                  <a:schemeClr val="tx1"/>
                </a:solidFill>
              </a:rPr>
              <a:t>Information specific to the institution is to remain confidential without time limit</a:t>
            </a:r>
          </a:p>
          <a:p>
            <a:pPr marL="419100" indent="-382588">
              <a:lnSpc>
                <a:spcPct val="90000"/>
              </a:lnSpc>
              <a:spcAft>
                <a:spcPts val="1200"/>
              </a:spcAft>
              <a:buClr>
                <a:schemeClr val="accent6">
                  <a:lumMod val="75000"/>
                </a:schemeClr>
              </a:buClr>
              <a:buSzPct val="80000"/>
              <a:buFontTx/>
              <a:buChar char="•"/>
            </a:pPr>
            <a:r>
              <a:rPr lang="en-US" sz="2800" dirty="0">
                <a:solidFill>
                  <a:schemeClr val="tx1"/>
                </a:solidFill>
              </a:rPr>
              <a:t>Institutional data are confidential except with written authorization of institution</a:t>
            </a:r>
          </a:p>
          <a:p>
            <a:pPr marL="419100" indent="-382588">
              <a:lnSpc>
                <a:spcPct val="90000"/>
              </a:lnSpc>
              <a:spcAft>
                <a:spcPts val="1200"/>
              </a:spcAft>
              <a:buClr>
                <a:schemeClr val="accent6">
                  <a:lumMod val="75000"/>
                </a:schemeClr>
              </a:buClr>
              <a:buSzPct val="80000"/>
              <a:buFontTx/>
              <a:buChar char="•"/>
            </a:pPr>
            <a:r>
              <a:rPr lang="en-US" sz="2800" dirty="0">
                <a:solidFill>
                  <a:schemeClr val="tx1"/>
                </a:solidFill>
              </a:rPr>
              <a:t>ABET materials are released only by ABET staff</a:t>
            </a:r>
          </a:p>
          <a:p>
            <a:endParaRPr lang="en-US" dirty="0"/>
          </a:p>
        </p:txBody>
      </p:sp>
    </p:spTree>
    <p:extLst>
      <p:ext uri="{BB962C8B-B14F-4D97-AF65-F5344CB8AC3E}">
        <p14:creationId xmlns:p14="http://schemas.microsoft.com/office/powerpoint/2010/main" val="1316503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6">
                    <a:lumMod val="75000"/>
                  </a:schemeClr>
                </a:solidFill>
              </a:rPr>
              <a:t>Sensitivity &amp; Awareness</a:t>
            </a:r>
          </a:p>
        </p:txBody>
      </p:sp>
      <p:sp>
        <p:nvSpPr>
          <p:cNvPr id="3" name="Text Placeholder 2"/>
          <p:cNvSpPr>
            <a:spLocks noGrp="1"/>
          </p:cNvSpPr>
          <p:nvPr>
            <p:ph type="body" sz="quarter" idx="11"/>
          </p:nvPr>
        </p:nvSpPr>
        <p:spPr>
          <a:xfrm>
            <a:off x="549536" y="900684"/>
            <a:ext cx="11092927" cy="4639773"/>
          </a:xfrm>
        </p:spPr>
        <p:txBody>
          <a:bodyPr/>
          <a:lstStyle/>
          <a:p>
            <a:endParaRPr lang="en-US" sz="2800" dirty="0"/>
          </a:p>
          <a:p>
            <a:pPr>
              <a:spcAft>
                <a:spcPts val="1200"/>
              </a:spcAft>
            </a:pPr>
            <a:r>
              <a:rPr lang="en-US" sz="2800" dirty="0">
                <a:solidFill>
                  <a:schemeClr val="tx1"/>
                </a:solidFill>
              </a:rPr>
              <a:t>Visit teams are the “Face of ABET” and the basis of our reputation. </a:t>
            </a:r>
          </a:p>
          <a:p>
            <a:pPr>
              <a:spcAft>
                <a:spcPts val="1200"/>
              </a:spcAft>
            </a:pPr>
            <a:r>
              <a:rPr lang="en-US" sz="2800" dirty="0">
                <a:solidFill>
                  <a:schemeClr val="tx1"/>
                </a:solidFill>
              </a:rPr>
              <a:t>ABET Team members have an inherent power dynamic. </a:t>
            </a:r>
            <a:br>
              <a:rPr lang="en-US" sz="2800" dirty="0">
                <a:solidFill>
                  <a:schemeClr val="tx1"/>
                </a:solidFill>
              </a:rPr>
            </a:br>
            <a:r>
              <a:rPr lang="en-US" sz="2800" dirty="0">
                <a:solidFill>
                  <a:schemeClr val="tx1"/>
                </a:solidFill>
              </a:rPr>
              <a:t>Program faculty and staff will strive to make the most favorable impression possible and may fear consequences if they don’t. </a:t>
            </a:r>
          </a:p>
          <a:p>
            <a:pPr>
              <a:spcAft>
                <a:spcPts val="1200"/>
              </a:spcAft>
            </a:pPr>
            <a:r>
              <a:rPr lang="en-US" sz="2800" dirty="0">
                <a:solidFill>
                  <a:schemeClr val="tx1"/>
                </a:solidFill>
              </a:rPr>
              <a:t>ABET Team members must be exceptionally professional and courteous in all interactions with individuals at the institution.</a:t>
            </a:r>
          </a:p>
          <a:p>
            <a:pPr>
              <a:spcAft>
                <a:spcPts val="1200"/>
              </a:spcAft>
            </a:pPr>
            <a:r>
              <a:rPr lang="en-US" sz="2800" dirty="0">
                <a:solidFill>
                  <a:schemeClr val="tx1"/>
                </a:solidFill>
              </a:rPr>
              <a:t>Self-awareness of our biases can help alleviate subconscious actions that may be interpreted negatively or offensively. </a:t>
            </a:r>
          </a:p>
          <a:p>
            <a:endParaRPr lang="en-US" sz="2800" dirty="0"/>
          </a:p>
        </p:txBody>
      </p:sp>
    </p:spTree>
    <p:extLst>
      <p:ext uri="{BB962C8B-B14F-4D97-AF65-F5344CB8AC3E}">
        <p14:creationId xmlns:p14="http://schemas.microsoft.com/office/powerpoint/2010/main" val="3372297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348808"/>
            <a:ext cx="10972800" cy="795528"/>
          </a:xfrm>
        </p:spPr>
        <p:txBody>
          <a:bodyPr/>
          <a:lstStyle/>
          <a:p>
            <a:r>
              <a:rPr lang="en-US" dirty="0">
                <a:solidFill>
                  <a:schemeClr val="accent6">
                    <a:lumMod val="75000"/>
                  </a:schemeClr>
                </a:solidFill>
              </a:rPr>
              <a:t>Communication</a:t>
            </a:r>
            <a:br>
              <a:rPr lang="en-US" dirty="0"/>
            </a:br>
            <a:endParaRPr lang="en-US" dirty="0"/>
          </a:p>
        </p:txBody>
      </p:sp>
      <p:sp>
        <p:nvSpPr>
          <p:cNvPr id="2" name="Text Placeholder 1"/>
          <p:cNvSpPr>
            <a:spLocks noGrp="1"/>
          </p:cNvSpPr>
          <p:nvPr>
            <p:ph type="body" sz="quarter" idx="11"/>
          </p:nvPr>
        </p:nvSpPr>
        <p:spPr>
          <a:xfrm>
            <a:off x="609600" y="1144336"/>
            <a:ext cx="10972800" cy="4695371"/>
          </a:xfrm>
        </p:spPr>
        <p:txBody>
          <a:bodyPr/>
          <a:lstStyle/>
          <a:p>
            <a:pPr marL="419100" indent="-382588">
              <a:spcAft>
                <a:spcPts val="1200"/>
              </a:spcAft>
              <a:buClr>
                <a:schemeClr val="accent6">
                  <a:lumMod val="75000"/>
                </a:schemeClr>
              </a:buClr>
              <a:buSzPct val="80000"/>
              <a:buFontTx/>
              <a:buChar char="•"/>
            </a:pPr>
            <a:r>
              <a:rPr lang="en-US" sz="2800" dirty="0">
                <a:solidFill>
                  <a:schemeClr val="tx1"/>
                </a:solidFill>
              </a:rPr>
              <a:t>Maintain open line of communication with the program director</a:t>
            </a:r>
          </a:p>
          <a:p>
            <a:pPr marL="419100" indent="-382588">
              <a:spcAft>
                <a:spcPts val="1200"/>
              </a:spcAft>
              <a:buClr>
                <a:schemeClr val="accent6">
                  <a:lumMod val="75000"/>
                </a:schemeClr>
              </a:buClr>
              <a:buSzPct val="80000"/>
              <a:buFontTx/>
              <a:buChar char="•"/>
            </a:pPr>
            <a:r>
              <a:rPr lang="en-US" sz="2800" dirty="0">
                <a:solidFill>
                  <a:schemeClr val="tx1"/>
                </a:solidFill>
              </a:rPr>
              <a:t>If new program is requesting retroactive accreditation, request transcripts for two sets of graduates for those years</a:t>
            </a:r>
          </a:p>
          <a:p>
            <a:pPr marL="419100" indent="-382588">
              <a:spcAft>
                <a:spcPts val="1200"/>
              </a:spcAft>
              <a:buClr>
                <a:schemeClr val="accent6">
                  <a:lumMod val="75000"/>
                </a:schemeClr>
              </a:buClr>
              <a:buSzPct val="80000"/>
              <a:buFontTx/>
              <a:buChar char="•"/>
            </a:pPr>
            <a:r>
              <a:rPr lang="en-US" sz="2800" dirty="0">
                <a:solidFill>
                  <a:schemeClr val="tx1"/>
                </a:solidFill>
              </a:rPr>
              <a:t>Identify shortcomings, especially deficiencies, as soon as possible</a:t>
            </a:r>
          </a:p>
          <a:p>
            <a:pPr marL="419100" indent="-382588">
              <a:spcAft>
                <a:spcPts val="1200"/>
              </a:spcAft>
              <a:buClr>
                <a:schemeClr val="accent6">
                  <a:lumMod val="75000"/>
                </a:schemeClr>
              </a:buClr>
              <a:buSzPct val="80000"/>
              <a:buFontTx/>
              <a:buChar char="•"/>
            </a:pPr>
            <a:r>
              <a:rPr lang="en-US" sz="2800" dirty="0">
                <a:solidFill>
                  <a:schemeClr val="tx1"/>
                </a:solidFill>
              </a:rPr>
              <a:t>Keep TC informed – no surprises at debriefing</a:t>
            </a:r>
            <a:endParaRPr lang="en-US" dirty="0">
              <a:solidFill>
                <a:schemeClr val="tx1"/>
              </a:solidFill>
            </a:endParaRPr>
          </a:p>
          <a:p>
            <a:pPr marL="419100" indent="-382588">
              <a:spcAft>
                <a:spcPts val="1200"/>
              </a:spcAft>
              <a:buClr>
                <a:schemeClr val="accent6">
                  <a:lumMod val="75000"/>
                </a:schemeClr>
              </a:buClr>
              <a:buSzPct val="80000"/>
              <a:buFontTx/>
              <a:buChar char="•"/>
            </a:pPr>
            <a:r>
              <a:rPr lang="en-US" sz="2800" dirty="0">
                <a:solidFill>
                  <a:schemeClr val="tx1"/>
                </a:solidFill>
              </a:rPr>
              <a:t>Do not discuss the recommended accreditation action (NGR, IR, IV, etc.) with anyone except team members</a:t>
            </a:r>
          </a:p>
          <a:p>
            <a:endParaRPr lang="en-US" dirty="0"/>
          </a:p>
        </p:txBody>
      </p:sp>
    </p:spTree>
    <p:extLst>
      <p:ext uri="{BB962C8B-B14F-4D97-AF65-F5344CB8AC3E}">
        <p14:creationId xmlns:p14="http://schemas.microsoft.com/office/powerpoint/2010/main" val="2110470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348808"/>
            <a:ext cx="10972800" cy="795528"/>
          </a:xfrm>
        </p:spPr>
        <p:txBody>
          <a:bodyPr/>
          <a:lstStyle/>
          <a:p>
            <a:r>
              <a:rPr lang="en-US" dirty="0">
                <a:solidFill>
                  <a:schemeClr val="accent6">
                    <a:lumMod val="75000"/>
                  </a:schemeClr>
                </a:solidFill>
              </a:rPr>
              <a:t>Communication Protocol</a:t>
            </a:r>
            <a:br>
              <a:rPr lang="en-US" dirty="0"/>
            </a:br>
            <a:endParaRPr lang="en-US" dirty="0"/>
          </a:p>
        </p:txBody>
      </p:sp>
      <p:sp>
        <p:nvSpPr>
          <p:cNvPr id="2" name="Text Placeholder 1"/>
          <p:cNvSpPr>
            <a:spLocks noGrp="1"/>
          </p:cNvSpPr>
          <p:nvPr>
            <p:ph type="body" sz="quarter" idx="11"/>
          </p:nvPr>
        </p:nvSpPr>
        <p:spPr>
          <a:xfrm>
            <a:off x="321547" y="1090246"/>
            <a:ext cx="11671161" cy="5210070"/>
          </a:xfrm>
        </p:spPr>
        <p:txBody>
          <a:bodyPr/>
          <a:lstStyle/>
          <a:p>
            <a:pPr marL="36512" indent="0">
              <a:spcAft>
                <a:spcPts val="1200"/>
              </a:spcAft>
              <a:buClr>
                <a:schemeClr val="accent6">
                  <a:lumMod val="75000"/>
                </a:schemeClr>
              </a:buClr>
              <a:buSzPct val="80000"/>
              <a:buNone/>
            </a:pPr>
            <a:r>
              <a:rPr lang="en-US" sz="2400" b="1" dirty="0">
                <a:solidFill>
                  <a:srgbClr val="FF0000"/>
                </a:solidFill>
              </a:rPr>
              <a:t>TC decides on communications protocol (1) or (2)</a:t>
            </a:r>
          </a:p>
          <a:p>
            <a:pPr marL="36512" indent="0">
              <a:spcAft>
                <a:spcPts val="1200"/>
              </a:spcAft>
              <a:buClr>
                <a:schemeClr val="accent6">
                  <a:lumMod val="75000"/>
                </a:schemeClr>
              </a:buClr>
              <a:buSzPct val="80000"/>
              <a:buNone/>
            </a:pPr>
            <a:r>
              <a:rPr lang="en-US" sz="2400" b="1" dirty="0">
                <a:solidFill>
                  <a:schemeClr val="tx1"/>
                </a:solidFill>
              </a:rPr>
              <a:t>Communications of PEVs with programs:</a:t>
            </a:r>
          </a:p>
          <a:p>
            <a:pPr marL="36512" indent="0">
              <a:spcAft>
                <a:spcPts val="1200"/>
              </a:spcAft>
              <a:buClr>
                <a:schemeClr val="accent6">
                  <a:lumMod val="75000"/>
                </a:schemeClr>
              </a:buClr>
              <a:buSzPct val="80000"/>
              <a:buNone/>
            </a:pPr>
            <a:r>
              <a:rPr lang="en-US" sz="2000" dirty="0">
                <a:solidFill>
                  <a:schemeClr val="tx1"/>
                </a:solidFill>
              </a:rPr>
              <a:t>(1)  </a:t>
            </a:r>
            <a:r>
              <a:rPr lang="en-US" sz="2000" b="1" dirty="0">
                <a:solidFill>
                  <a:schemeClr val="tx1"/>
                </a:solidFill>
              </a:rPr>
              <a:t>All communications go through TC</a:t>
            </a:r>
          </a:p>
          <a:p>
            <a:pPr marL="779462" lvl="1">
              <a:lnSpc>
                <a:spcPts val="2000"/>
              </a:lnSpc>
              <a:spcBef>
                <a:spcPct val="0"/>
              </a:spcBef>
              <a:spcAft>
                <a:spcPts val="2400"/>
              </a:spcAft>
            </a:pPr>
            <a:r>
              <a:rPr lang="en-US" sz="2000" dirty="0">
                <a:solidFill>
                  <a:schemeClr val="tx1"/>
                </a:solidFill>
              </a:rPr>
              <a:t>PEVs communicate through the TC.  PEVs are not to contact the program directly</a:t>
            </a:r>
          </a:p>
          <a:p>
            <a:pPr marL="779462" lvl="1">
              <a:lnSpc>
                <a:spcPts val="2000"/>
              </a:lnSpc>
              <a:spcBef>
                <a:spcPct val="0"/>
              </a:spcBef>
              <a:spcAft>
                <a:spcPts val="2400"/>
              </a:spcAft>
            </a:pPr>
            <a:r>
              <a:rPr lang="en-US" sz="2000" dirty="0">
                <a:solidFill>
                  <a:schemeClr val="tx1"/>
                </a:solidFill>
              </a:rPr>
              <a:t>If a PEV is contacted by the program, you should decline to discuss anything and contact the TC immediately.</a:t>
            </a:r>
          </a:p>
          <a:p>
            <a:pPr marL="492125" lvl="1" indent="-430213">
              <a:lnSpc>
                <a:spcPct val="90000"/>
              </a:lnSpc>
              <a:spcBef>
                <a:spcPct val="0"/>
              </a:spcBef>
              <a:spcAft>
                <a:spcPts val="2400"/>
              </a:spcAft>
              <a:buNone/>
            </a:pPr>
            <a:r>
              <a:rPr lang="en-US" sz="2000" dirty="0">
                <a:solidFill>
                  <a:schemeClr val="tx1"/>
                </a:solidFill>
              </a:rPr>
              <a:t>(2) 	 </a:t>
            </a:r>
            <a:r>
              <a:rPr lang="en-US" sz="2000" b="1" dirty="0">
                <a:solidFill>
                  <a:schemeClr val="tx1"/>
                </a:solidFill>
              </a:rPr>
              <a:t>PEVs communicate directly with the program coordinators </a:t>
            </a:r>
          </a:p>
          <a:p>
            <a:pPr marL="779462" lvl="1">
              <a:lnSpc>
                <a:spcPct val="90000"/>
              </a:lnSpc>
              <a:spcBef>
                <a:spcPct val="0"/>
              </a:spcBef>
              <a:spcAft>
                <a:spcPts val="2400"/>
              </a:spcAft>
            </a:pPr>
            <a:r>
              <a:rPr lang="en-US" sz="2000" dirty="0">
                <a:solidFill>
                  <a:schemeClr val="tx1"/>
                </a:solidFill>
              </a:rPr>
              <a:t>Team chair and dean are copied on all communications. </a:t>
            </a:r>
          </a:p>
          <a:p>
            <a:pPr marL="93662" indent="0">
              <a:lnSpc>
                <a:spcPct val="90000"/>
              </a:lnSpc>
              <a:spcBef>
                <a:spcPct val="0"/>
              </a:spcBef>
              <a:spcAft>
                <a:spcPts val="2400"/>
              </a:spcAft>
              <a:buNone/>
            </a:pPr>
            <a:r>
              <a:rPr lang="en-US" sz="2400" b="1" dirty="0">
                <a:solidFill>
                  <a:schemeClr val="tx1"/>
                </a:solidFill>
              </a:rPr>
              <a:t>After the visit, all communication with the institution is through the Team Chair. </a:t>
            </a:r>
          </a:p>
          <a:p>
            <a:pPr marL="93662" indent="0">
              <a:lnSpc>
                <a:spcPct val="90000"/>
              </a:lnSpc>
              <a:spcBef>
                <a:spcPct val="0"/>
              </a:spcBef>
              <a:spcAft>
                <a:spcPts val="2400"/>
              </a:spcAft>
              <a:buNone/>
            </a:pPr>
            <a:endParaRPr lang="en-US" sz="2400" dirty="0">
              <a:solidFill>
                <a:schemeClr val="tx1"/>
              </a:solidFill>
            </a:endParaRPr>
          </a:p>
        </p:txBody>
      </p:sp>
    </p:spTree>
    <p:extLst>
      <p:ext uri="{BB962C8B-B14F-4D97-AF65-F5344CB8AC3E}">
        <p14:creationId xmlns:p14="http://schemas.microsoft.com/office/powerpoint/2010/main" val="1558731957"/>
      </p:ext>
    </p:extLst>
  </p:cSld>
  <p:clrMapOvr>
    <a:masterClrMapping/>
  </p:clrMapOvr>
</p:sld>
</file>

<file path=ppt/theme/theme1.xml><?xml version="1.0" encoding="utf-8"?>
<a:theme xmlns:a="http://schemas.openxmlformats.org/drawingml/2006/main" name="AB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3200" dirty="0" smtClean="0">
            <a:solidFill>
              <a:srgbClr val="7F7F7F"/>
            </a:solidFill>
            <a:cs typeface="Arial" charset="0"/>
          </a:defRPr>
        </a:defPPr>
      </a:lstStyle>
    </a:txDef>
  </a:objectDefaults>
  <a:extraClrSchemeLst/>
  <a:extLst>
    <a:ext uri="{05A4C25C-085E-4340-85A3-A5531E510DB2}">
      <thm15:themeFamily xmlns:thm15="http://schemas.microsoft.com/office/thememl/2012/main" name="ABET" id="{D4514163-2652-4868-BBE2-0C54AFC4BC28}" vid="{4CB01ECE-C71A-4943-8BB7-59312D8AA88A}"/>
    </a:ext>
  </a:extLst>
</a:theme>
</file>

<file path=ppt/theme/theme2.xml><?xml version="1.0" encoding="utf-8"?>
<a:theme xmlns:a="http://schemas.openxmlformats.org/drawingml/2006/main" name="ABET_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BET_PPT_Template_defaultfont_keryl's version" id="{B3062FAA-CBEC-4579-B082-D3BE3F1866FE}" vid="{01F446C0-F9E3-4401-926D-DAC29B48DF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ABET</Template>
  <TotalTime>1262</TotalTime>
  <Words>3276</Words>
  <Application>Microsoft Office PowerPoint</Application>
  <PresentationFormat>Widescreen</PresentationFormat>
  <Paragraphs>365</Paragraphs>
  <Slides>53</Slides>
  <Notes>17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53</vt:i4>
      </vt:variant>
    </vt:vector>
  </HeadingPairs>
  <TitlesOfParts>
    <vt:vector size="60" baseType="lpstr">
      <vt:lpstr>Arial</vt:lpstr>
      <vt:lpstr>Calibri</vt:lpstr>
      <vt:lpstr>Campton</vt:lpstr>
      <vt:lpstr>EgyptienneF LT Roman</vt:lpstr>
      <vt:lpstr>Wingdings</vt:lpstr>
      <vt:lpstr>ABET</vt:lpstr>
      <vt:lpstr>ABET_PPT</vt:lpstr>
      <vt:lpstr>ETAC PREVISIT PEV ORIENTATION  </vt:lpstr>
      <vt:lpstr>ETAC PRE-VISIT PEV ORIENTATION  2024-25 EVALUATION CYCLE</vt:lpstr>
      <vt:lpstr>Visit Overview and Team Expectations</vt:lpstr>
      <vt:lpstr>Name of Institution: University of XYZ  </vt:lpstr>
      <vt:lpstr>Important Team Expectations </vt:lpstr>
      <vt:lpstr>Confidentiality </vt:lpstr>
      <vt:lpstr>Sensitivity &amp; Awareness</vt:lpstr>
      <vt:lpstr>Communication </vt:lpstr>
      <vt:lpstr>Communication Protocol </vt:lpstr>
      <vt:lpstr>Consistency:  Goals for the Team </vt:lpstr>
      <vt:lpstr>PEV Competency Model</vt:lpstr>
      <vt:lpstr>Virtual Visit Guidance  Institutions and TCs with scheduled in-person visits should be prepared to transition to virtual visits if conditions change.</vt:lpstr>
      <vt:lpstr>Virtual Review: Scope and Expectations</vt:lpstr>
      <vt:lpstr>Virtual Review: Scope and Expectations</vt:lpstr>
      <vt:lpstr>Virtual Review: Scope and Expectations</vt:lpstr>
      <vt:lpstr>Virtual Visit Dates and Duration</vt:lpstr>
      <vt:lpstr>Planning/Transition Timeline</vt:lpstr>
      <vt:lpstr>Support Materials</vt:lpstr>
      <vt:lpstr>Support Materials</vt:lpstr>
      <vt:lpstr>Facility Tours</vt:lpstr>
      <vt:lpstr>Interviews</vt:lpstr>
      <vt:lpstr>Exit Meeting</vt:lpstr>
      <vt:lpstr>Information Technology</vt:lpstr>
      <vt:lpstr>Information Technology</vt:lpstr>
      <vt:lpstr>Planning and Next Steps</vt:lpstr>
      <vt:lpstr>Visit Considerations</vt:lpstr>
      <vt:lpstr>Should have done/Do now </vt:lpstr>
      <vt:lpstr>Travel </vt:lpstr>
      <vt:lpstr>  Sample Visit Schedule</vt:lpstr>
      <vt:lpstr>Support Program Assignments </vt:lpstr>
      <vt:lpstr>Deliverables and Team Decisions </vt:lpstr>
      <vt:lpstr>PEV Forms and Deliverables</vt:lpstr>
      <vt:lpstr>Use Current Forms </vt:lpstr>
      <vt:lpstr>Guidance on Display Materials</vt:lpstr>
      <vt:lpstr>What’s new?</vt:lpstr>
      <vt:lpstr>Criteria Updates </vt:lpstr>
      <vt:lpstr>Guidance on Specific Criteria</vt:lpstr>
      <vt:lpstr>Working Definitions</vt:lpstr>
      <vt:lpstr>Statement Writing: Introductory Paragraph for Each Program </vt:lpstr>
      <vt:lpstr>APPM</vt:lpstr>
      <vt:lpstr>APPM Changes to the APPM Section I.A. Effective 2023-2024 Accreditation Cycle </vt:lpstr>
      <vt:lpstr>APPM</vt:lpstr>
      <vt:lpstr>Criterion 1 – Students</vt:lpstr>
      <vt:lpstr>PowerPoint Presentation</vt:lpstr>
      <vt:lpstr>Criterion 2 - PEO</vt:lpstr>
      <vt:lpstr>Criterion 3 - Student Outcomes</vt:lpstr>
      <vt:lpstr>Criterion 4 – Continuous Improvement</vt:lpstr>
      <vt:lpstr>Criterion 5 - Curriculum</vt:lpstr>
      <vt:lpstr>Criterion 6 - Faculty</vt:lpstr>
      <vt:lpstr>Criterion 7 – Facilities</vt:lpstr>
      <vt:lpstr>Criterion 8 – Institutional Support</vt:lpstr>
      <vt:lpstr>Program Criteria</vt:lpstr>
      <vt:lpstr>Last Words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ETAC PEV review</dc:title>
  <dc:creator>Ray F</dc:creator>
  <cp:lastModifiedBy>Tom Walker</cp:lastModifiedBy>
  <cp:revision>83</cp:revision>
  <cp:lastPrinted>2020-07-24T00:43:52Z</cp:lastPrinted>
  <dcterms:created xsi:type="dcterms:W3CDTF">2019-02-10T17:51:48Z</dcterms:created>
  <dcterms:modified xsi:type="dcterms:W3CDTF">2024-05-23T13:37:01Z</dcterms:modified>
</cp:coreProperties>
</file>