
<file path=[Content_Types].xml><?xml version="1.0" encoding="utf-8"?>
<Types xmlns="http://schemas.openxmlformats.org/package/2006/content-types">
  <Default Extension="fntdata" ContentType="application/x-fontdata"/>
  <Default Extension="jpeg" ContentType="image/jpeg"/>
  <Default Extension="jpg" ContentType="image/jpeg"/>
  <Default Extension="pdf" ContentType="application/pd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8" r:id="rId4"/>
  </p:sldMasterIdLst>
  <p:notesMasterIdLst>
    <p:notesMasterId r:id="rId16"/>
  </p:notesMasterIdLst>
  <p:handoutMasterIdLst>
    <p:handoutMasterId r:id="rId17"/>
  </p:handoutMasterIdLst>
  <p:sldIdLst>
    <p:sldId id="258" r:id="rId5"/>
    <p:sldId id="916" r:id="rId6"/>
    <p:sldId id="921" r:id="rId7"/>
    <p:sldId id="927" r:id="rId8"/>
    <p:sldId id="923" r:id="rId9"/>
    <p:sldId id="922" r:id="rId10"/>
    <p:sldId id="919" r:id="rId11"/>
    <p:sldId id="925" r:id="rId12"/>
    <p:sldId id="920" r:id="rId13"/>
    <p:sldId id="926" r:id="rId14"/>
    <p:sldId id="928" r:id="rId15"/>
  </p:sldIdLst>
  <p:sldSz cx="9144000" cy="6858000" type="screen4x3"/>
  <p:notesSz cx="7010400" cy="9296400"/>
  <p:embeddedFontLst>
    <p:embeddedFont>
      <p:font typeface="Cambria" panose="02040503050406030204" pitchFamily="18" charset="0"/>
      <p:regular r:id="rId18"/>
      <p:bold r:id="rId19"/>
      <p:italic r:id="rId20"/>
      <p:boldItalic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orient="horz" pos="240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D799EA7-EC41-8CB8-5D4E-08E5797B5C92}" name="Lawrence Jones" initials="LJ" userId="1bc12f01000167e4" providerId="Windows Live"/>
  <p188:author id="{BB135FD5-152C-65B4-7095-CC606E06FD72}" name="Donna Reese" initials="DR" userId="7bb5fc06badb04b9"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323232"/>
    <a:srgbClr val="4297B4"/>
    <a:srgbClr val="528FAB"/>
    <a:srgbClr val="FECF43"/>
    <a:srgbClr val="43BC87"/>
    <a:srgbClr val="43BC88"/>
    <a:srgbClr val="FFCF41"/>
    <a:srgbClr val="4BBB87"/>
    <a:srgbClr val="6659B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2802" autoAdjust="0"/>
    <p:restoredTop sz="75900" autoAdjust="0"/>
  </p:normalViewPr>
  <p:slideViewPr>
    <p:cSldViewPr>
      <p:cViewPr varScale="1">
        <p:scale>
          <a:sx n="84" d="100"/>
          <a:sy n="84" d="100"/>
        </p:scale>
        <p:origin x="1992" y="84"/>
      </p:cViewPr>
      <p:guideLst>
        <p:guide orient="horz" pos="2160"/>
        <p:guide pos="2880"/>
        <p:guide orient="horz" pos="2400"/>
      </p:guideLst>
    </p:cSldViewPr>
  </p:slid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1.fntdata"/><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font" Target="fonts/font4.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font" Target="fonts/font3.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font" Target="fonts/font2.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2D579C0B-0773-457C-9F99-F0E585D965C2}" type="datetimeFigureOut">
              <a:rPr lang="en-US" smtClean="0"/>
              <a:t>8/10/2026</a:t>
            </a:fld>
            <a:endParaRPr lang="en-US" dirty="0"/>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13BA3D9F-619A-4111-95D7-156730D1E65E}" type="slidenum">
              <a:rPr lang="en-US" smtClean="0"/>
              <a:t>‹#›</a:t>
            </a:fld>
            <a:endParaRPr lang="en-US" dirty="0"/>
          </a:p>
        </p:txBody>
      </p:sp>
    </p:spTree>
    <p:extLst>
      <p:ext uri="{BB962C8B-B14F-4D97-AF65-F5344CB8AC3E}">
        <p14:creationId xmlns:p14="http://schemas.microsoft.com/office/powerpoint/2010/main" val="42704271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atin typeface="Arial" panose="020B0604020202020204" pitchFamily="34" charset="0"/>
              </a:defRPr>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atin typeface="Arial" panose="020B0604020202020204" pitchFamily="34" charset="0"/>
              </a:defRPr>
            </a:lvl1pPr>
          </a:lstStyle>
          <a:p>
            <a:fld id="{6A248C68-F8D3-44F6-B475-0F638D789524}" type="datetimeFigureOut">
              <a:rPr lang="en-US" smtClean="0"/>
              <a:pPr/>
              <a:t>8/10/2026</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atin typeface="Arial" panose="020B0604020202020204" pitchFamily="34" charset="0"/>
              </a:defRPr>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atin typeface="Arial" panose="020B0604020202020204" pitchFamily="34" charset="0"/>
              </a:defRPr>
            </a:lvl1pPr>
          </a:lstStyle>
          <a:p>
            <a:fld id="{15CD43A4-0E47-4C84-98B1-E46EBD09C11C}" type="slidenum">
              <a:rPr lang="en-US" smtClean="0"/>
              <a:pPr/>
              <a:t>‹#›</a:t>
            </a:fld>
            <a:endParaRPr lang="en-US" dirty="0"/>
          </a:p>
        </p:txBody>
      </p:sp>
    </p:spTree>
    <p:extLst>
      <p:ext uri="{BB962C8B-B14F-4D97-AF65-F5344CB8AC3E}">
        <p14:creationId xmlns:p14="http://schemas.microsoft.com/office/powerpoint/2010/main" val="35029266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anose="020B0604020202020204" pitchFamily="34" charset="0"/>
        <a:ea typeface="+mn-ea"/>
        <a:cs typeface="+mn-cs"/>
      </a:defRPr>
    </a:lvl1pPr>
    <a:lvl2pPr marL="457200" algn="l" defTabSz="914400" rtl="0" eaLnBrk="1" latinLnBrk="0" hangingPunct="1">
      <a:defRPr sz="1200" kern="1200">
        <a:solidFill>
          <a:schemeClr val="tx1"/>
        </a:solidFill>
        <a:latin typeface="Arial" panose="020B0604020202020204" pitchFamily="34" charset="0"/>
        <a:ea typeface="+mn-ea"/>
        <a:cs typeface="+mn-cs"/>
      </a:defRPr>
    </a:lvl2pPr>
    <a:lvl3pPr marL="914400" algn="l" defTabSz="914400" rtl="0" eaLnBrk="1" latinLnBrk="0" hangingPunct="1">
      <a:defRPr sz="1200" kern="1200">
        <a:solidFill>
          <a:schemeClr val="tx1"/>
        </a:solidFill>
        <a:latin typeface="Arial" panose="020B0604020202020204" pitchFamily="34" charset="0"/>
        <a:ea typeface="+mn-ea"/>
        <a:cs typeface="+mn-cs"/>
      </a:defRPr>
    </a:lvl3pPr>
    <a:lvl4pPr marL="1371600" algn="l" defTabSz="914400" rtl="0" eaLnBrk="1" latinLnBrk="0" hangingPunct="1">
      <a:defRPr sz="1200" kern="1200">
        <a:solidFill>
          <a:schemeClr val="tx1"/>
        </a:solidFill>
        <a:latin typeface="Arial" panose="020B0604020202020204" pitchFamily="34" charset="0"/>
        <a:ea typeface="+mn-ea"/>
        <a:cs typeface="+mn-cs"/>
      </a:defRPr>
    </a:lvl4pPr>
    <a:lvl5pPr marL="1828800" algn="l" defTabSz="914400" rtl="0" eaLnBrk="1" latinLnBrk="0" hangingPunct="1">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5CD43A4-0E47-4C84-98B1-E46EBD09C11C}" type="slidenum">
              <a:rPr lang="en-US" smtClean="0"/>
              <a:pPr/>
              <a:t>1</a:t>
            </a:fld>
            <a:endParaRPr lang="en-US" dirty="0"/>
          </a:p>
        </p:txBody>
      </p:sp>
    </p:spTree>
    <p:extLst>
      <p:ext uri="{BB962C8B-B14F-4D97-AF65-F5344CB8AC3E}">
        <p14:creationId xmlns:p14="http://schemas.microsoft.com/office/powerpoint/2010/main" val="29788109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5CD43A4-0E47-4C84-98B1-E46EBD09C11C}" type="slidenum">
              <a:rPr lang="en-US" smtClean="0"/>
              <a:pPr/>
              <a:t>3</a:t>
            </a:fld>
            <a:endParaRPr lang="en-US" dirty="0"/>
          </a:p>
        </p:txBody>
      </p:sp>
    </p:spTree>
    <p:extLst>
      <p:ext uri="{BB962C8B-B14F-4D97-AF65-F5344CB8AC3E}">
        <p14:creationId xmlns:p14="http://schemas.microsoft.com/office/powerpoint/2010/main" val="27090406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5CD43A4-0E47-4C84-98B1-E46EBD09C11C}" type="slidenum">
              <a:rPr lang="en-US" smtClean="0"/>
              <a:pPr/>
              <a:t>5</a:t>
            </a:fld>
            <a:endParaRPr lang="en-US" dirty="0"/>
          </a:p>
        </p:txBody>
      </p:sp>
    </p:spTree>
    <p:extLst>
      <p:ext uri="{BB962C8B-B14F-4D97-AF65-F5344CB8AC3E}">
        <p14:creationId xmlns:p14="http://schemas.microsoft.com/office/powerpoint/2010/main" val="27534356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5CD43A4-0E47-4C84-98B1-E46EBD09C11C}" type="slidenum">
              <a:rPr lang="en-US" smtClean="0"/>
              <a:pPr/>
              <a:t>7</a:t>
            </a:fld>
            <a:endParaRPr lang="en-US" dirty="0"/>
          </a:p>
        </p:txBody>
      </p:sp>
    </p:spTree>
    <p:extLst>
      <p:ext uri="{BB962C8B-B14F-4D97-AF65-F5344CB8AC3E}">
        <p14:creationId xmlns:p14="http://schemas.microsoft.com/office/powerpoint/2010/main" val="19521946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5CD43A4-0E47-4C84-98B1-E46EBD09C11C}" type="slidenum">
              <a:rPr lang="en-US" smtClean="0"/>
              <a:pPr/>
              <a:t>9</a:t>
            </a:fld>
            <a:endParaRPr lang="en-US" dirty="0"/>
          </a:p>
        </p:txBody>
      </p:sp>
    </p:spTree>
    <p:extLst>
      <p:ext uri="{BB962C8B-B14F-4D97-AF65-F5344CB8AC3E}">
        <p14:creationId xmlns:p14="http://schemas.microsoft.com/office/powerpoint/2010/main" val="18945746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5CD43A4-0E47-4C84-98B1-E46EBD09C11C}" type="slidenum">
              <a:rPr lang="en-US" smtClean="0"/>
              <a:pPr/>
              <a:t>10</a:t>
            </a:fld>
            <a:endParaRPr lang="en-US" dirty="0"/>
          </a:p>
        </p:txBody>
      </p:sp>
    </p:spTree>
    <p:extLst>
      <p:ext uri="{BB962C8B-B14F-4D97-AF65-F5344CB8AC3E}">
        <p14:creationId xmlns:p14="http://schemas.microsoft.com/office/powerpoint/2010/main" val="376755162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df"/><Relationship Id="rId1" Type="http://schemas.openxmlformats.org/officeDocument/2006/relationships/slideMaster" Target="../slideMasters/slideMaster1.xml"/><Relationship Id="rId4" Type="http://schemas.openxmlformats.org/officeDocument/2006/relationships/image" Target="../media/image1.pd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df"/><Relationship Id="rId1" Type="http://schemas.openxmlformats.org/officeDocument/2006/relationships/slideMaster" Target="../slideMasters/slideMaster1.xml"/><Relationship Id="rId4" Type="http://schemas.openxmlformats.org/officeDocument/2006/relationships/image" Target="../media/image1.pd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df"/><Relationship Id="rId1" Type="http://schemas.openxmlformats.org/officeDocument/2006/relationships/slideMaster" Target="../slideMasters/slideMaster1.xml"/><Relationship Id="rId4" Type="http://schemas.openxmlformats.org/officeDocument/2006/relationships/image" Target="../media/image1.pd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d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d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d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d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d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d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df"/><Relationship Id="rId1" Type="http://schemas.openxmlformats.org/officeDocument/2006/relationships/slideMaster" Target="../slideMasters/slideMaster1.xml"/><Relationship Id="rId4" Type="http://schemas.openxmlformats.org/officeDocument/2006/relationships/image" Target="../media/image2.pdf"/></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 Two-Line Title">
    <p:bg>
      <p:bgRef idx="1001">
        <a:schemeClr val="bg1"/>
      </p:bgRef>
    </p:bg>
    <p:spTree>
      <p:nvGrpSpPr>
        <p:cNvPr id="1" name=""/>
        <p:cNvGrpSpPr/>
        <p:nvPr/>
      </p:nvGrpSpPr>
      <p:grpSpPr>
        <a:xfrm>
          <a:off x="0" y="0"/>
          <a:ext cx="0" cy="0"/>
          <a:chOff x="0" y="0"/>
          <a:chExt cx="0" cy="0"/>
        </a:xfrm>
      </p:grpSpPr>
      <p:sp>
        <p:nvSpPr>
          <p:cNvPr id="16" name="Picture Placeholder 15"/>
          <p:cNvSpPr>
            <a:spLocks noGrp="1"/>
          </p:cNvSpPr>
          <p:nvPr>
            <p:ph type="pic" sz="quarter" idx="10"/>
          </p:nvPr>
        </p:nvSpPr>
        <p:spPr>
          <a:xfrm>
            <a:off x="4572000" y="0"/>
            <a:ext cx="4572000" cy="6858000"/>
          </a:xfrm>
          <a:prstGeom prst="rect">
            <a:avLst/>
          </a:prstGeom>
        </p:spPr>
        <p:txBody>
          <a:bodyPr vert="horz" lIns="365760" tIns="274320" anchor="t" anchorCtr="0"/>
          <a:lstStyle/>
          <a:p>
            <a:r>
              <a:rPr lang="en-US" dirty="0"/>
              <a:t>Click icon to add picture</a:t>
            </a:r>
          </a:p>
        </p:txBody>
      </p:sp>
      <p:sp>
        <p:nvSpPr>
          <p:cNvPr id="18" name="Text Placeholder 19"/>
          <p:cNvSpPr>
            <a:spLocks noGrp="1"/>
          </p:cNvSpPr>
          <p:nvPr>
            <p:ph type="body" sz="quarter" idx="11" hasCustomPrompt="1"/>
          </p:nvPr>
        </p:nvSpPr>
        <p:spPr>
          <a:xfrm>
            <a:off x="457200" y="4038600"/>
            <a:ext cx="3352800" cy="838200"/>
          </a:xfrm>
          <a:prstGeom prst="rect">
            <a:avLst/>
          </a:prstGeom>
        </p:spPr>
        <p:txBody>
          <a:bodyPr/>
          <a:lstStyle>
            <a:lvl1pPr marL="0" indent="0">
              <a:buNone/>
              <a:defRPr sz="2200" b="1" baseline="0">
                <a:solidFill>
                  <a:schemeClr val="tx1"/>
                </a:solidFill>
                <a:latin typeface="Arial" panose="020B0604020202020204" pitchFamily="34" charset="0"/>
                <a:cs typeface="Arial" panose="020B0604020202020204" pitchFamily="34" charset="0"/>
              </a:defRPr>
            </a:lvl1pPr>
          </a:lstStyle>
          <a:p>
            <a:pPr lvl="0"/>
            <a:r>
              <a:rPr lang="en-US" dirty="0"/>
              <a:t>Click to Add Presentation Title</a:t>
            </a:r>
          </a:p>
          <a:p>
            <a:pPr lvl="0"/>
            <a:endParaRPr lang="en-US" dirty="0"/>
          </a:p>
          <a:p>
            <a:pPr lvl="0"/>
            <a:endParaRPr lang="en-US" dirty="0"/>
          </a:p>
        </p:txBody>
      </p:sp>
      <p:pic>
        <p:nvPicPr>
          <p:cNvPr id="21" name="Picture 20" descr="ABET_OrangeWhite.eps"/>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2"/>
              <a:stretch>
                <a:fillRect/>
              </a:stretch>
            </p:blipFill>
          </mc:Choice>
          <mc:Fallback>
            <p:blipFill>
              <a:blip r:embed="rId3"/>
              <a:stretch>
                <a:fillRect/>
              </a:stretch>
            </p:blipFill>
          </mc:Fallback>
        </mc:AlternateContent>
        <p:spPr>
          <a:xfrm>
            <a:off x="457200" y="431800"/>
            <a:ext cx="787400" cy="787400"/>
          </a:xfrm>
          <a:prstGeom prst="rect">
            <a:avLst/>
          </a:prstGeom>
        </p:spPr>
      </p:pic>
      <p:sp>
        <p:nvSpPr>
          <p:cNvPr id="19" name="Text Placeholder 19"/>
          <p:cNvSpPr>
            <a:spLocks noGrp="1"/>
          </p:cNvSpPr>
          <p:nvPr>
            <p:ph type="body" sz="quarter" idx="12" hasCustomPrompt="1"/>
          </p:nvPr>
        </p:nvSpPr>
        <p:spPr>
          <a:xfrm>
            <a:off x="457200" y="5029200"/>
            <a:ext cx="3352800" cy="381000"/>
          </a:xfrm>
          <a:prstGeom prst="rect">
            <a:avLst/>
          </a:prstGeom>
        </p:spPr>
        <p:txBody>
          <a:bodyPr/>
          <a:lstStyle>
            <a:lvl1pPr marL="0" indent="0">
              <a:buNone/>
              <a:defRPr sz="1800" b="0" baseline="0">
                <a:solidFill>
                  <a:schemeClr val="tx1"/>
                </a:solidFill>
                <a:latin typeface="Arial" panose="020B0604020202020204" pitchFamily="34" charset="0"/>
                <a:cs typeface="Arial" panose="020B0604020202020204" pitchFamily="34" charset="0"/>
              </a:defRPr>
            </a:lvl1pPr>
          </a:lstStyle>
          <a:p>
            <a:pPr lvl="0"/>
            <a:r>
              <a:rPr lang="en-US" dirty="0"/>
              <a:t>Presenter (First Last name)</a:t>
            </a:r>
          </a:p>
          <a:p>
            <a:pPr lvl="0"/>
            <a:endParaRPr lang="en-US" dirty="0"/>
          </a:p>
        </p:txBody>
      </p:sp>
      <p:sp>
        <p:nvSpPr>
          <p:cNvPr id="22" name="Text Placeholder 19"/>
          <p:cNvSpPr>
            <a:spLocks noGrp="1"/>
          </p:cNvSpPr>
          <p:nvPr>
            <p:ph type="body" sz="quarter" idx="13" hasCustomPrompt="1"/>
          </p:nvPr>
        </p:nvSpPr>
        <p:spPr>
          <a:xfrm>
            <a:off x="457200" y="5486400"/>
            <a:ext cx="3352800" cy="381000"/>
          </a:xfrm>
          <a:prstGeom prst="rect">
            <a:avLst/>
          </a:prstGeom>
        </p:spPr>
        <p:txBody>
          <a:bodyPr/>
          <a:lstStyle>
            <a:lvl1pPr marL="0" indent="0">
              <a:buNone/>
              <a:defRPr sz="1800" b="0" baseline="0">
                <a:solidFill>
                  <a:schemeClr val="tx1"/>
                </a:solidFill>
                <a:latin typeface="Arial" panose="020B0604020202020204" pitchFamily="34" charset="0"/>
                <a:cs typeface="Arial" panose="020B0604020202020204" pitchFamily="34" charset="0"/>
              </a:defRPr>
            </a:lvl1pPr>
          </a:lstStyle>
          <a:p>
            <a:pPr lvl="0"/>
            <a:r>
              <a:rPr lang="en-US" dirty="0"/>
              <a:t>Date (Month Day, Year)</a:t>
            </a:r>
          </a:p>
          <a:p>
            <a:pPr lvl="0"/>
            <a:endParaRPr lang="en-US" dirty="0"/>
          </a:p>
        </p:txBody>
      </p:sp>
      <p:pic>
        <p:nvPicPr>
          <p:cNvPr id="7" name="Picture 6" descr="ABET_OrangeWhite.eps"/>
          <p:cNvPicPr>
            <a:picLocks noChangeAspect="1"/>
          </p:cNvPicPr>
          <p:nvPr userDrawn="1"/>
        </p:nvPicPr>
        <mc:AlternateContent xmlns:mc="http://schemas.openxmlformats.org/markup-compatibility/2006">
          <mc:Choice xmlns="" xmlns:mv="urn:schemas-microsoft-com:mac:vml" xmlns:ma="http://schemas.microsoft.com/office/mac/drawingml/2008/main" Requires="ma">
            <p:blipFill>
              <a:blip r:embed="rId4"/>
              <a:stretch>
                <a:fillRect/>
              </a:stretch>
            </p:blipFill>
          </mc:Choice>
          <mc:Fallback>
            <p:blipFill>
              <a:blip r:embed="rId3"/>
              <a:stretch>
                <a:fillRect/>
              </a:stretch>
            </p:blipFill>
          </mc:Fallback>
        </mc:AlternateContent>
        <p:spPr>
          <a:xfrm>
            <a:off x="457200" y="431800"/>
            <a:ext cx="787400" cy="787400"/>
          </a:xfrm>
          <a:prstGeom prst="rect">
            <a:avLst/>
          </a:prstGeom>
        </p:spPr>
      </p:pic>
    </p:spTree>
    <p:extLst>
      <p:ext uri="{BB962C8B-B14F-4D97-AF65-F5344CB8AC3E}">
        <p14:creationId xmlns:p14="http://schemas.microsoft.com/office/powerpoint/2010/main" val="2954677170"/>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le Slide - Three-Line Title">
    <p:bg>
      <p:bgRef idx="1001">
        <a:schemeClr val="bg1"/>
      </p:bgRef>
    </p:bg>
    <p:spTree>
      <p:nvGrpSpPr>
        <p:cNvPr id="1" name=""/>
        <p:cNvGrpSpPr/>
        <p:nvPr/>
      </p:nvGrpSpPr>
      <p:grpSpPr>
        <a:xfrm>
          <a:off x="0" y="0"/>
          <a:ext cx="0" cy="0"/>
          <a:chOff x="0" y="0"/>
          <a:chExt cx="0" cy="0"/>
        </a:xfrm>
      </p:grpSpPr>
      <p:sp>
        <p:nvSpPr>
          <p:cNvPr id="16" name="Picture Placeholder 15"/>
          <p:cNvSpPr>
            <a:spLocks noGrp="1"/>
          </p:cNvSpPr>
          <p:nvPr>
            <p:ph type="pic" sz="quarter" idx="10"/>
          </p:nvPr>
        </p:nvSpPr>
        <p:spPr>
          <a:xfrm>
            <a:off x="4572000" y="0"/>
            <a:ext cx="4572000" cy="6858000"/>
          </a:xfrm>
          <a:prstGeom prst="rect">
            <a:avLst/>
          </a:prstGeom>
        </p:spPr>
        <p:txBody>
          <a:bodyPr vert="horz" lIns="365760" tIns="274320" anchor="t" anchorCtr="0"/>
          <a:lstStyle/>
          <a:p>
            <a:r>
              <a:rPr lang="en-US" dirty="0"/>
              <a:t>Click icon to add picture</a:t>
            </a:r>
          </a:p>
        </p:txBody>
      </p:sp>
      <p:sp>
        <p:nvSpPr>
          <p:cNvPr id="18" name="Text Placeholder 19"/>
          <p:cNvSpPr>
            <a:spLocks noGrp="1"/>
          </p:cNvSpPr>
          <p:nvPr>
            <p:ph type="body" sz="quarter" idx="11" hasCustomPrompt="1"/>
          </p:nvPr>
        </p:nvSpPr>
        <p:spPr>
          <a:xfrm>
            <a:off x="457200" y="4038600"/>
            <a:ext cx="3352800" cy="1143000"/>
          </a:xfrm>
          <a:prstGeom prst="rect">
            <a:avLst/>
          </a:prstGeom>
        </p:spPr>
        <p:txBody>
          <a:bodyPr/>
          <a:lstStyle>
            <a:lvl1pPr marL="0" indent="0">
              <a:buNone/>
              <a:defRPr sz="2200" b="1" baseline="0">
                <a:solidFill>
                  <a:schemeClr val="tx1"/>
                </a:solidFill>
                <a:latin typeface="Arial" panose="020B0604020202020204" pitchFamily="34" charset="0"/>
                <a:cs typeface="Arial" panose="020B0604020202020204" pitchFamily="34" charset="0"/>
              </a:defRPr>
            </a:lvl1pPr>
          </a:lstStyle>
          <a:p>
            <a:pPr lvl="0"/>
            <a:r>
              <a:rPr lang="en-US" dirty="0"/>
              <a:t>Click to Add </a:t>
            </a:r>
            <a:br>
              <a:rPr lang="en-US" dirty="0"/>
            </a:br>
            <a:r>
              <a:rPr lang="en-US" dirty="0"/>
              <a:t>a Three-Line Presentation Title</a:t>
            </a:r>
          </a:p>
        </p:txBody>
      </p:sp>
      <p:pic>
        <p:nvPicPr>
          <p:cNvPr id="21" name="Picture 20" descr="ABET_OrangeWhite.eps"/>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2"/>
              <a:stretch>
                <a:fillRect/>
              </a:stretch>
            </p:blipFill>
          </mc:Choice>
          <mc:Fallback>
            <p:blipFill>
              <a:blip r:embed="rId3"/>
              <a:stretch>
                <a:fillRect/>
              </a:stretch>
            </p:blipFill>
          </mc:Fallback>
        </mc:AlternateContent>
        <p:spPr>
          <a:xfrm>
            <a:off x="457200" y="431800"/>
            <a:ext cx="787400" cy="787400"/>
          </a:xfrm>
          <a:prstGeom prst="rect">
            <a:avLst/>
          </a:prstGeom>
        </p:spPr>
      </p:pic>
      <p:sp>
        <p:nvSpPr>
          <p:cNvPr id="19" name="Text Placeholder 19"/>
          <p:cNvSpPr>
            <a:spLocks noGrp="1"/>
          </p:cNvSpPr>
          <p:nvPr>
            <p:ph type="body" sz="quarter" idx="12" hasCustomPrompt="1"/>
          </p:nvPr>
        </p:nvSpPr>
        <p:spPr>
          <a:xfrm>
            <a:off x="457200" y="5334000"/>
            <a:ext cx="3352800" cy="381000"/>
          </a:xfrm>
          <a:prstGeom prst="rect">
            <a:avLst/>
          </a:prstGeom>
        </p:spPr>
        <p:txBody>
          <a:bodyPr/>
          <a:lstStyle>
            <a:lvl1pPr marL="0" indent="0">
              <a:buNone/>
              <a:defRPr sz="1800" b="0" baseline="0">
                <a:solidFill>
                  <a:schemeClr val="tx1"/>
                </a:solidFill>
                <a:latin typeface="Arial" panose="020B0604020202020204" pitchFamily="34" charset="0"/>
                <a:cs typeface="Arial" panose="020B0604020202020204" pitchFamily="34" charset="0"/>
              </a:defRPr>
            </a:lvl1pPr>
          </a:lstStyle>
          <a:p>
            <a:pPr lvl="0"/>
            <a:r>
              <a:rPr lang="en-US" dirty="0"/>
              <a:t>Presenter (First Last name)</a:t>
            </a:r>
          </a:p>
          <a:p>
            <a:pPr lvl="0"/>
            <a:endParaRPr lang="en-US" dirty="0"/>
          </a:p>
        </p:txBody>
      </p:sp>
      <p:sp>
        <p:nvSpPr>
          <p:cNvPr id="22" name="Text Placeholder 19"/>
          <p:cNvSpPr>
            <a:spLocks noGrp="1"/>
          </p:cNvSpPr>
          <p:nvPr>
            <p:ph type="body" sz="quarter" idx="13" hasCustomPrompt="1"/>
          </p:nvPr>
        </p:nvSpPr>
        <p:spPr>
          <a:xfrm>
            <a:off x="457200" y="5791200"/>
            <a:ext cx="3352800" cy="381000"/>
          </a:xfrm>
          <a:prstGeom prst="rect">
            <a:avLst/>
          </a:prstGeom>
        </p:spPr>
        <p:txBody>
          <a:bodyPr/>
          <a:lstStyle>
            <a:lvl1pPr marL="0" indent="0">
              <a:buNone/>
              <a:defRPr sz="1800" b="0" baseline="0">
                <a:solidFill>
                  <a:schemeClr val="tx1"/>
                </a:solidFill>
                <a:latin typeface="Arial" panose="020B0604020202020204" pitchFamily="34" charset="0"/>
                <a:cs typeface="Arial" panose="020B0604020202020204" pitchFamily="34" charset="0"/>
              </a:defRPr>
            </a:lvl1pPr>
          </a:lstStyle>
          <a:p>
            <a:pPr lvl="0"/>
            <a:r>
              <a:rPr lang="en-US" dirty="0"/>
              <a:t>Date (Month Day, Year)</a:t>
            </a:r>
          </a:p>
          <a:p>
            <a:pPr lvl="0"/>
            <a:endParaRPr lang="en-US" dirty="0"/>
          </a:p>
        </p:txBody>
      </p:sp>
      <p:pic>
        <p:nvPicPr>
          <p:cNvPr id="7" name="Picture 6" descr="ABET_OrangeWhite.eps"/>
          <p:cNvPicPr>
            <a:picLocks noChangeAspect="1"/>
          </p:cNvPicPr>
          <p:nvPr userDrawn="1"/>
        </p:nvPicPr>
        <mc:AlternateContent xmlns:mc="http://schemas.openxmlformats.org/markup-compatibility/2006">
          <mc:Choice xmlns="" xmlns:mv="urn:schemas-microsoft-com:mac:vml" xmlns:ma="http://schemas.microsoft.com/office/mac/drawingml/2008/main" Requires="ma">
            <p:blipFill>
              <a:blip r:embed="rId4"/>
              <a:stretch>
                <a:fillRect/>
              </a:stretch>
            </p:blipFill>
          </mc:Choice>
          <mc:Fallback>
            <p:blipFill>
              <a:blip r:embed="rId3"/>
              <a:stretch>
                <a:fillRect/>
              </a:stretch>
            </p:blipFill>
          </mc:Fallback>
        </mc:AlternateContent>
        <p:spPr>
          <a:xfrm>
            <a:off x="457200" y="431800"/>
            <a:ext cx="787400" cy="787400"/>
          </a:xfrm>
          <a:prstGeom prst="rect">
            <a:avLst/>
          </a:prstGeom>
        </p:spPr>
      </p:pic>
    </p:spTree>
    <p:extLst>
      <p:ext uri="{BB962C8B-B14F-4D97-AF65-F5344CB8AC3E}">
        <p14:creationId xmlns:p14="http://schemas.microsoft.com/office/powerpoint/2010/main" val="906691307"/>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1_Title Slide - Three-Line Title">
    <p:bg>
      <p:bgRef idx="1001">
        <a:schemeClr val="bg1"/>
      </p:bgRef>
    </p:bg>
    <p:spTree>
      <p:nvGrpSpPr>
        <p:cNvPr id="1" name=""/>
        <p:cNvGrpSpPr/>
        <p:nvPr/>
      </p:nvGrpSpPr>
      <p:grpSpPr>
        <a:xfrm>
          <a:off x="0" y="0"/>
          <a:ext cx="0" cy="0"/>
          <a:chOff x="0" y="0"/>
          <a:chExt cx="0" cy="0"/>
        </a:xfrm>
      </p:grpSpPr>
      <p:sp>
        <p:nvSpPr>
          <p:cNvPr id="16" name="Picture Placeholder 15"/>
          <p:cNvSpPr>
            <a:spLocks noGrp="1"/>
          </p:cNvSpPr>
          <p:nvPr>
            <p:ph type="pic" sz="quarter" idx="10"/>
          </p:nvPr>
        </p:nvSpPr>
        <p:spPr>
          <a:xfrm>
            <a:off x="4572000" y="0"/>
            <a:ext cx="4572000" cy="6858000"/>
          </a:xfrm>
          <a:prstGeom prst="rect">
            <a:avLst/>
          </a:prstGeom>
        </p:spPr>
        <p:txBody>
          <a:bodyPr vert="horz" lIns="365760" tIns="274320" anchor="t" anchorCtr="0"/>
          <a:lstStyle/>
          <a:p>
            <a:r>
              <a:rPr lang="en-US" dirty="0"/>
              <a:t>Click icon to add picture</a:t>
            </a:r>
          </a:p>
        </p:txBody>
      </p:sp>
      <p:sp>
        <p:nvSpPr>
          <p:cNvPr id="18" name="Text Placeholder 19"/>
          <p:cNvSpPr>
            <a:spLocks noGrp="1"/>
          </p:cNvSpPr>
          <p:nvPr>
            <p:ph type="body" sz="quarter" idx="11" hasCustomPrompt="1"/>
          </p:nvPr>
        </p:nvSpPr>
        <p:spPr>
          <a:xfrm>
            <a:off x="457200" y="4038600"/>
            <a:ext cx="3352800" cy="1524000"/>
          </a:xfrm>
          <a:prstGeom prst="rect">
            <a:avLst/>
          </a:prstGeom>
        </p:spPr>
        <p:txBody>
          <a:bodyPr/>
          <a:lstStyle>
            <a:lvl1pPr marL="0" indent="0">
              <a:buNone/>
              <a:defRPr sz="2200" b="1" baseline="0">
                <a:solidFill>
                  <a:schemeClr val="tx1"/>
                </a:solidFill>
                <a:latin typeface="Arial" panose="020B0604020202020204" pitchFamily="34" charset="0"/>
                <a:cs typeface="Arial" panose="020B0604020202020204" pitchFamily="34" charset="0"/>
              </a:defRPr>
            </a:lvl1pPr>
          </a:lstStyle>
          <a:p>
            <a:pPr lvl="0"/>
            <a:r>
              <a:rPr lang="en-US" dirty="0"/>
              <a:t>Click to Add </a:t>
            </a:r>
            <a:br>
              <a:rPr lang="en-US" dirty="0"/>
            </a:br>
            <a:r>
              <a:rPr lang="en-US" dirty="0"/>
              <a:t>a Four-Line Presentation Title </a:t>
            </a:r>
            <a:br>
              <a:rPr lang="en-US" dirty="0"/>
            </a:br>
            <a:r>
              <a:rPr lang="en-US" dirty="0"/>
              <a:t>to the Slide</a:t>
            </a:r>
          </a:p>
        </p:txBody>
      </p:sp>
      <p:pic>
        <p:nvPicPr>
          <p:cNvPr id="21" name="Picture 20" descr="ABET_OrangeWhite.eps"/>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2"/>
              <a:stretch>
                <a:fillRect/>
              </a:stretch>
            </p:blipFill>
          </mc:Choice>
          <mc:Fallback>
            <p:blipFill>
              <a:blip r:embed="rId3"/>
              <a:stretch>
                <a:fillRect/>
              </a:stretch>
            </p:blipFill>
          </mc:Fallback>
        </mc:AlternateContent>
        <p:spPr>
          <a:xfrm>
            <a:off x="457200" y="431800"/>
            <a:ext cx="787400" cy="787400"/>
          </a:xfrm>
          <a:prstGeom prst="rect">
            <a:avLst/>
          </a:prstGeom>
        </p:spPr>
      </p:pic>
      <p:sp>
        <p:nvSpPr>
          <p:cNvPr id="19" name="Text Placeholder 19"/>
          <p:cNvSpPr>
            <a:spLocks noGrp="1"/>
          </p:cNvSpPr>
          <p:nvPr>
            <p:ph type="body" sz="quarter" idx="12" hasCustomPrompt="1"/>
          </p:nvPr>
        </p:nvSpPr>
        <p:spPr>
          <a:xfrm>
            <a:off x="457200" y="5678424"/>
            <a:ext cx="3352800" cy="381000"/>
          </a:xfrm>
          <a:prstGeom prst="rect">
            <a:avLst/>
          </a:prstGeom>
        </p:spPr>
        <p:txBody>
          <a:bodyPr/>
          <a:lstStyle>
            <a:lvl1pPr marL="0" indent="0">
              <a:buNone/>
              <a:defRPr sz="1800" b="0" baseline="0">
                <a:solidFill>
                  <a:schemeClr val="tx1"/>
                </a:solidFill>
                <a:latin typeface="Arial" panose="020B0604020202020204" pitchFamily="34" charset="0"/>
                <a:cs typeface="Arial" panose="020B0604020202020204" pitchFamily="34" charset="0"/>
              </a:defRPr>
            </a:lvl1pPr>
          </a:lstStyle>
          <a:p>
            <a:pPr lvl="0"/>
            <a:r>
              <a:rPr lang="en-US" dirty="0"/>
              <a:t>Presenter (First Last name)</a:t>
            </a:r>
          </a:p>
          <a:p>
            <a:pPr lvl="0"/>
            <a:endParaRPr lang="en-US" dirty="0"/>
          </a:p>
        </p:txBody>
      </p:sp>
      <p:sp>
        <p:nvSpPr>
          <p:cNvPr id="22" name="Text Placeholder 19"/>
          <p:cNvSpPr>
            <a:spLocks noGrp="1"/>
          </p:cNvSpPr>
          <p:nvPr>
            <p:ph type="body" sz="quarter" idx="13" hasCustomPrompt="1"/>
          </p:nvPr>
        </p:nvSpPr>
        <p:spPr>
          <a:xfrm>
            <a:off x="457200" y="6135624"/>
            <a:ext cx="3352800" cy="381000"/>
          </a:xfrm>
          <a:prstGeom prst="rect">
            <a:avLst/>
          </a:prstGeom>
        </p:spPr>
        <p:txBody>
          <a:bodyPr/>
          <a:lstStyle>
            <a:lvl1pPr marL="0" indent="0">
              <a:buNone/>
              <a:defRPr sz="1800" b="0" baseline="0">
                <a:solidFill>
                  <a:schemeClr val="tx1"/>
                </a:solidFill>
                <a:latin typeface="Arial" panose="020B0604020202020204" pitchFamily="34" charset="0"/>
                <a:cs typeface="Arial" panose="020B0604020202020204" pitchFamily="34" charset="0"/>
              </a:defRPr>
            </a:lvl1pPr>
          </a:lstStyle>
          <a:p>
            <a:pPr lvl="0"/>
            <a:r>
              <a:rPr lang="en-US" dirty="0"/>
              <a:t>Date (Month Day, Year)</a:t>
            </a:r>
          </a:p>
          <a:p>
            <a:pPr lvl="0"/>
            <a:endParaRPr lang="en-US" dirty="0"/>
          </a:p>
        </p:txBody>
      </p:sp>
      <p:pic>
        <p:nvPicPr>
          <p:cNvPr id="7" name="Picture 6" descr="ABET_OrangeWhite.eps"/>
          <p:cNvPicPr>
            <a:picLocks noChangeAspect="1"/>
          </p:cNvPicPr>
          <p:nvPr userDrawn="1"/>
        </p:nvPicPr>
        <mc:AlternateContent xmlns:mc="http://schemas.openxmlformats.org/markup-compatibility/2006">
          <mc:Choice xmlns="" xmlns:mv="urn:schemas-microsoft-com:mac:vml" xmlns:ma="http://schemas.microsoft.com/office/mac/drawingml/2008/main" Requires="ma">
            <p:blipFill>
              <a:blip r:embed="rId4"/>
              <a:stretch>
                <a:fillRect/>
              </a:stretch>
            </p:blipFill>
          </mc:Choice>
          <mc:Fallback>
            <p:blipFill>
              <a:blip r:embed="rId3"/>
              <a:stretch>
                <a:fillRect/>
              </a:stretch>
            </p:blipFill>
          </mc:Fallback>
        </mc:AlternateContent>
        <p:spPr>
          <a:xfrm>
            <a:off x="457200" y="431800"/>
            <a:ext cx="787400" cy="787400"/>
          </a:xfrm>
          <a:prstGeom prst="rect">
            <a:avLst/>
          </a:prstGeom>
        </p:spPr>
      </p:pic>
    </p:spTree>
    <p:extLst>
      <p:ext uri="{BB962C8B-B14F-4D97-AF65-F5344CB8AC3E}">
        <p14:creationId xmlns:p14="http://schemas.microsoft.com/office/powerpoint/2010/main" val="3486904893"/>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pic>
        <p:nvPicPr>
          <p:cNvPr id="10" name="Picture 9" descr="ABET_White.eps"/>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2"/>
              <a:stretch>
                <a:fillRect/>
              </a:stretch>
            </p:blipFill>
          </mc:Choice>
          <mc:Fallback>
            <p:blipFill>
              <a:blip r:embed="rId3"/>
              <a:stretch>
                <a:fillRect/>
              </a:stretch>
            </p:blipFill>
          </mc:Fallback>
        </mc:AlternateContent>
        <p:spPr>
          <a:xfrm>
            <a:off x="76200" y="6417734"/>
            <a:ext cx="762000" cy="364066"/>
          </a:xfrm>
          <a:prstGeom prst="rect">
            <a:avLst/>
          </a:prstGeom>
        </p:spPr>
      </p:pic>
      <p:sp>
        <p:nvSpPr>
          <p:cNvPr id="5" name="Title 4"/>
          <p:cNvSpPr>
            <a:spLocks noGrp="1"/>
          </p:cNvSpPr>
          <p:nvPr>
            <p:ph type="title"/>
          </p:nvPr>
        </p:nvSpPr>
        <p:spPr>
          <a:xfrm>
            <a:off x="457200" y="502920"/>
            <a:ext cx="8229600" cy="795528"/>
          </a:xfrm>
          <a:prstGeom prst="rect">
            <a:avLst/>
          </a:prstGeom>
        </p:spPr>
        <p:txBody>
          <a:bodyPr/>
          <a:lstStyle>
            <a:lvl1pPr algn="l">
              <a:defRPr sz="4000" b="1">
                <a:solidFill>
                  <a:srgbClr val="FF6600"/>
                </a:solidFill>
              </a:defRPr>
            </a:lvl1pPr>
          </a:lstStyle>
          <a:p>
            <a:r>
              <a:rPr lang="en-US"/>
              <a:t>Click to edit Master title style</a:t>
            </a:r>
            <a:endParaRPr lang="en-US" dirty="0"/>
          </a:p>
        </p:txBody>
      </p:sp>
      <p:sp>
        <p:nvSpPr>
          <p:cNvPr id="7" name="Text Placeholder 6"/>
          <p:cNvSpPr>
            <a:spLocks noGrp="1"/>
          </p:cNvSpPr>
          <p:nvPr>
            <p:ph type="body" sz="quarter" idx="11"/>
          </p:nvPr>
        </p:nvSpPr>
        <p:spPr>
          <a:xfrm>
            <a:off x="457200" y="1600200"/>
            <a:ext cx="8229600" cy="4343400"/>
          </a:xfrm>
          <a:prstGeom prst="rect">
            <a:avLst/>
          </a:prstGeom>
        </p:spPr>
        <p:txBody>
          <a:bodyPr/>
          <a:lstStyle>
            <a:lvl1pPr marL="342900" indent="-342900">
              <a:buClr>
                <a:srgbClr val="FF6600"/>
              </a:buClr>
              <a:buFont typeface="Arial" panose="020B0604020202020204" pitchFamily="34" charset="0"/>
              <a:buChar char="•"/>
              <a:defRPr>
                <a:solidFill>
                  <a:schemeClr val="tx1"/>
                </a:solidFill>
              </a:defRPr>
            </a:lvl1pPr>
            <a:lvl2pPr marL="742950" indent="-285750">
              <a:buClr>
                <a:srgbClr val="FF6600"/>
              </a:buClr>
              <a:buFont typeface="Arial" panose="020B0604020202020204" pitchFamily="34" charset="0"/>
              <a:buChar char="•"/>
              <a:defRPr>
                <a:solidFill>
                  <a:schemeClr val="tx1"/>
                </a:solidFill>
              </a:defRPr>
            </a:lvl2pPr>
            <a:lvl3pPr marL="1143000" indent="-228600">
              <a:buClr>
                <a:srgbClr val="FF6600"/>
              </a:buClr>
              <a:buFont typeface="Arial" panose="020B0604020202020204" pitchFamily="34" charset="0"/>
              <a:buChar char="•"/>
              <a:defRPr>
                <a:solidFill>
                  <a:schemeClr val="tx1"/>
                </a:solidFill>
              </a:defRPr>
            </a:lvl3pPr>
            <a:lvl4pPr marL="1600200" indent="-228600">
              <a:buClr>
                <a:srgbClr val="FF6600"/>
              </a:buClr>
              <a:buFont typeface="Arial" panose="020B0604020202020204" pitchFamily="34" charset="0"/>
              <a:buChar char="•"/>
              <a:defRPr>
                <a:solidFill>
                  <a:schemeClr val="tx1"/>
                </a:solidFill>
              </a:defRPr>
            </a:lvl4pPr>
            <a:lvl5pPr marL="2057400" indent="-228600">
              <a:buClr>
                <a:srgbClr val="FF6600"/>
              </a:buClr>
              <a:buFont typeface="Arial" panose="020B0604020202020204" pitchFamily="34" charset="0"/>
              <a:buChar char="•"/>
              <a:defRPr sz="18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3620675"/>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62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and Content - Two-Line Title">
    <p:spTree>
      <p:nvGrpSpPr>
        <p:cNvPr id="1" name=""/>
        <p:cNvGrpSpPr/>
        <p:nvPr/>
      </p:nvGrpSpPr>
      <p:grpSpPr>
        <a:xfrm>
          <a:off x="0" y="0"/>
          <a:ext cx="0" cy="0"/>
          <a:chOff x="0" y="0"/>
          <a:chExt cx="0" cy="0"/>
        </a:xfrm>
      </p:grpSpPr>
      <p:pic>
        <p:nvPicPr>
          <p:cNvPr id="10" name="Picture 9" descr="ABET_White.eps"/>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2"/>
              <a:stretch>
                <a:fillRect/>
              </a:stretch>
            </p:blipFill>
          </mc:Choice>
          <mc:Fallback>
            <p:blipFill>
              <a:blip r:embed="rId3"/>
              <a:stretch>
                <a:fillRect/>
              </a:stretch>
            </p:blipFill>
          </mc:Fallback>
        </mc:AlternateContent>
        <p:spPr>
          <a:xfrm>
            <a:off x="76200" y="6417734"/>
            <a:ext cx="762000" cy="364066"/>
          </a:xfrm>
          <a:prstGeom prst="rect">
            <a:avLst/>
          </a:prstGeom>
        </p:spPr>
      </p:pic>
      <p:sp>
        <p:nvSpPr>
          <p:cNvPr id="2" name="Title 1"/>
          <p:cNvSpPr>
            <a:spLocks noGrp="1"/>
          </p:cNvSpPr>
          <p:nvPr>
            <p:ph type="title" hasCustomPrompt="1"/>
          </p:nvPr>
        </p:nvSpPr>
        <p:spPr>
          <a:xfrm>
            <a:off x="457200" y="274320"/>
            <a:ext cx="8229600" cy="795528"/>
          </a:xfrm>
          <a:prstGeom prst="rect">
            <a:avLst/>
          </a:prstGeom>
        </p:spPr>
        <p:txBody>
          <a:bodyPr/>
          <a:lstStyle>
            <a:lvl1pPr algn="l">
              <a:defRPr sz="3600" b="1">
                <a:solidFill>
                  <a:srgbClr val="FF6600"/>
                </a:solidFill>
              </a:defRPr>
            </a:lvl1pPr>
          </a:lstStyle>
          <a:p>
            <a:r>
              <a:rPr lang="en-US" dirty="0"/>
              <a:t>Click to edit two-line title</a:t>
            </a:r>
          </a:p>
        </p:txBody>
      </p:sp>
      <p:sp>
        <p:nvSpPr>
          <p:cNvPr id="4" name="Text Placeholder 3"/>
          <p:cNvSpPr>
            <a:spLocks noGrp="1"/>
          </p:cNvSpPr>
          <p:nvPr>
            <p:ph type="body" sz="quarter" idx="10"/>
          </p:nvPr>
        </p:nvSpPr>
        <p:spPr>
          <a:xfrm>
            <a:off x="457200" y="1600200"/>
            <a:ext cx="8229600" cy="4343400"/>
          </a:xfrm>
          <a:prstGeom prst="rect">
            <a:avLst/>
          </a:prstGeom>
        </p:spPr>
        <p:txBody>
          <a:bodyPr/>
          <a:lstStyle>
            <a:lvl1pPr marL="342900" indent="-342900">
              <a:buClr>
                <a:srgbClr val="FF6600"/>
              </a:buClr>
              <a:buFont typeface="Arial" panose="020B0604020202020204" pitchFamily="34" charset="0"/>
              <a:buChar char="•"/>
              <a:defRPr>
                <a:solidFill>
                  <a:srgbClr val="323232"/>
                </a:solidFill>
              </a:defRPr>
            </a:lvl1pPr>
            <a:lvl2pPr marL="742950" indent="-285750">
              <a:buClr>
                <a:srgbClr val="FF6600"/>
              </a:buClr>
              <a:buFont typeface="Arial" panose="020B0604020202020204" pitchFamily="34" charset="0"/>
              <a:buChar char="•"/>
              <a:defRPr>
                <a:solidFill>
                  <a:srgbClr val="323232"/>
                </a:solidFill>
              </a:defRPr>
            </a:lvl2pPr>
            <a:lvl3pPr marL="1143000" indent="-228600">
              <a:buClr>
                <a:srgbClr val="FF6600"/>
              </a:buClr>
              <a:buFont typeface="Arial" panose="020B0604020202020204" pitchFamily="34" charset="0"/>
              <a:buChar char="•"/>
              <a:defRPr>
                <a:solidFill>
                  <a:srgbClr val="323232"/>
                </a:solidFill>
              </a:defRPr>
            </a:lvl3pPr>
            <a:lvl4pPr marL="1600200" indent="-228600">
              <a:buClr>
                <a:srgbClr val="FF6600"/>
              </a:buClr>
              <a:buFont typeface="Arial" panose="020B0604020202020204" pitchFamily="34" charset="0"/>
              <a:buChar char="•"/>
              <a:defRPr>
                <a:solidFill>
                  <a:srgbClr val="323232"/>
                </a:solidFill>
              </a:defRPr>
            </a:lvl4pPr>
            <a:lvl5pPr marL="2057400" indent="-228600">
              <a:buClr>
                <a:srgbClr val="FF6600"/>
              </a:buClr>
              <a:buFont typeface="Arial" panose="020B0604020202020204" pitchFamily="34" charset="0"/>
              <a:buChar char="•"/>
              <a:defRPr sz="1800">
                <a:solidFill>
                  <a:srgbClr val="32323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58771911"/>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Numbered List">
    <p:spTree>
      <p:nvGrpSpPr>
        <p:cNvPr id="1" name=""/>
        <p:cNvGrpSpPr/>
        <p:nvPr/>
      </p:nvGrpSpPr>
      <p:grpSpPr>
        <a:xfrm>
          <a:off x="0" y="0"/>
          <a:ext cx="0" cy="0"/>
          <a:chOff x="0" y="0"/>
          <a:chExt cx="0" cy="0"/>
        </a:xfrm>
      </p:grpSpPr>
      <p:pic>
        <p:nvPicPr>
          <p:cNvPr id="7" name="Picture 6" descr="ABET_White.eps"/>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2"/>
              <a:stretch>
                <a:fillRect/>
              </a:stretch>
            </p:blipFill>
          </mc:Choice>
          <mc:Fallback>
            <p:blipFill>
              <a:blip r:embed="rId3"/>
              <a:stretch>
                <a:fillRect/>
              </a:stretch>
            </p:blipFill>
          </mc:Fallback>
        </mc:AlternateContent>
        <p:spPr>
          <a:xfrm>
            <a:off x="76200" y="6417734"/>
            <a:ext cx="762000" cy="364066"/>
          </a:xfrm>
          <a:prstGeom prst="rect">
            <a:avLst/>
          </a:prstGeom>
        </p:spPr>
      </p:pic>
      <p:sp>
        <p:nvSpPr>
          <p:cNvPr id="2" name="Title 1"/>
          <p:cNvSpPr>
            <a:spLocks noGrp="1"/>
          </p:cNvSpPr>
          <p:nvPr>
            <p:ph type="title"/>
          </p:nvPr>
        </p:nvSpPr>
        <p:spPr>
          <a:xfrm>
            <a:off x="457200" y="502920"/>
            <a:ext cx="8229600" cy="795528"/>
          </a:xfrm>
          <a:prstGeom prst="rect">
            <a:avLst/>
          </a:prstGeom>
        </p:spPr>
        <p:txBody>
          <a:bodyPr/>
          <a:lstStyle>
            <a:lvl1pPr algn="l">
              <a:defRPr sz="4000" b="1">
                <a:solidFill>
                  <a:srgbClr val="FF6600"/>
                </a:solidFill>
              </a:defRPr>
            </a:lvl1pPr>
          </a:lstStyle>
          <a:p>
            <a:r>
              <a:rPr lang="en-US"/>
              <a:t>Click to edit Master title style</a:t>
            </a:r>
            <a:endParaRPr lang="en-US" dirty="0"/>
          </a:p>
        </p:txBody>
      </p:sp>
      <p:sp>
        <p:nvSpPr>
          <p:cNvPr id="10" name="Text Placeholder 9"/>
          <p:cNvSpPr>
            <a:spLocks noGrp="1"/>
          </p:cNvSpPr>
          <p:nvPr>
            <p:ph type="body" sz="quarter" idx="10"/>
          </p:nvPr>
        </p:nvSpPr>
        <p:spPr>
          <a:xfrm>
            <a:off x="457200" y="1600200"/>
            <a:ext cx="8229600" cy="4343400"/>
          </a:xfrm>
          <a:prstGeom prst="rect">
            <a:avLst/>
          </a:prstGeom>
        </p:spPr>
        <p:txBody>
          <a:bodyPr/>
          <a:lstStyle>
            <a:lvl1pPr marL="514350" indent="-514350">
              <a:buClr>
                <a:srgbClr val="FF6600"/>
              </a:buClr>
              <a:buFont typeface="+mj-lt"/>
              <a:buAutoNum type="arabicParenR"/>
              <a:defRPr>
                <a:solidFill>
                  <a:srgbClr val="323232"/>
                </a:solidFill>
              </a:defRPr>
            </a:lvl1pPr>
            <a:lvl2pPr marL="742950" indent="-285750">
              <a:buClr>
                <a:srgbClr val="FF6600"/>
              </a:buClr>
              <a:buFont typeface="Arial" panose="020B0604020202020204" pitchFamily="34" charset="0"/>
              <a:buChar char="•"/>
              <a:defRPr>
                <a:solidFill>
                  <a:srgbClr val="323232"/>
                </a:solidFill>
              </a:defRPr>
            </a:lvl2pPr>
            <a:lvl3pPr marL="1143000" indent="-228600">
              <a:buClr>
                <a:srgbClr val="FF6600"/>
              </a:buClr>
              <a:buFont typeface="Arial" panose="020B0604020202020204" pitchFamily="34" charset="0"/>
              <a:buChar char="•"/>
              <a:defRPr>
                <a:solidFill>
                  <a:srgbClr val="323232"/>
                </a:solidFill>
              </a:defRPr>
            </a:lvl3pPr>
            <a:lvl4pPr marL="1600200" indent="-228600">
              <a:buClr>
                <a:srgbClr val="FF6600"/>
              </a:buClr>
              <a:buFont typeface="Arial" panose="020B0604020202020204" pitchFamily="34" charset="0"/>
              <a:buChar char="•"/>
              <a:defRPr>
                <a:solidFill>
                  <a:srgbClr val="323232"/>
                </a:solidFill>
              </a:defRPr>
            </a:lvl4pPr>
            <a:lvl5pPr marL="2057400" indent="-228600">
              <a:buClr>
                <a:srgbClr val="FF6600"/>
              </a:buClr>
              <a:buFont typeface="Arial" panose="020B0604020202020204" pitchFamily="34" charset="0"/>
              <a:buChar char="•"/>
              <a:defRPr sz="1800">
                <a:solidFill>
                  <a:srgbClr val="32323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786413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Numbered List - Two-Line Title">
    <p:spTree>
      <p:nvGrpSpPr>
        <p:cNvPr id="1" name=""/>
        <p:cNvGrpSpPr/>
        <p:nvPr/>
      </p:nvGrpSpPr>
      <p:grpSpPr>
        <a:xfrm>
          <a:off x="0" y="0"/>
          <a:ext cx="0" cy="0"/>
          <a:chOff x="0" y="0"/>
          <a:chExt cx="0" cy="0"/>
        </a:xfrm>
      </p:grpSpPr>
      <p:pic>
        <p:nvPicPr>
          <p:cNvPr id="7" name="Picture 6" descr="ABET_White.eps"/>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2"/>
              <a:stretch>
                <a:fillRect/>
              </a:stretch>
            </p:blipFill>
          </mc:Choice>
          <mc:Fallback>
            <p:blipFill>
              <a:blip r:embed="rId3"/>
              <a:stretch>
                <a:fillRect/>
              </a:stretch>
            </p:blipFill>
          </mc:Fallback>
        </mc:AlternateContent>
        <p:spPr>
          <a:xfrm>
            <a:off x="76200" y="6417734"/>
            <a:ext cx="762000" cy="364066"/>
          </a:xfrm>
          <a:prstGeom prst="rect">
            <a:avLst/>
          </a:prstGeom>
        </p:spPr>
      </p:pic>
      <p:sp>
        <p:nvSpPr>
          <p:cNvPr id="2" name="Title 1"/>
          <p:cNvSpPr>
            <a:spLocks noGrp="1"/>
          </p:cNvSpPr>
          <p:nvPr>
            <p:ph type="title" hasCustomPrompt="1"/>
          </p:nvPr>
        </p:nvSpPr>
        <p:spPr>
          <a:xfrm>
            <a:off x="457200" y="274320"/>
            <a:ext cx="8229600" cy="795528"/>
          </a:xfrm>
          <a:prstGeom prst="rect">
            <a:avLst/>
          </a:prstGeom>
        </p:spPr>
        <p:txBody>
          <a:bodyPr/>
          <a:lstStyle>
            <a:lvl1pPr algn="l">
              <a:defRPr sz="3600" b="1">
                <a:solidFill>
                  <a:srgbClr val="FF6600"/>
                </a:solidFill>
              </a:defRPr>
            </a:lvl1pPr>
          </a:lstStyle>
          <a:p>
            <a:r>
              <a:rPr lang="en-US" dirty="0"/>
              <a:t>Click to edit two-line title</a:t>
            </a:r>
          </a:p>
        </p:txBody>
      </p:sp>
      <p:sp>
        <p:nvSpPr>
          <p:cNvPr id="6" name="Text Placeholder 5"/>
          <p:cNvSpPr>
            <a:spLocks noGrp="1"/>
          </p:cNvSpPr>
          <p:nvPr>
            <p:ph type="body" sz="quarter" idx="10"/>
          </p:nvPr>
        </p:nvSpPr>
        <p:spPr>
          <a:xfrm>
            <a:off x="457200" y="1600200"/>
            <a:ext cx="8229600" cy="4343400"/>
          </a:xfrm>
          <a:prstGeom prst="rect">
            <a:avLst/>
          </a:prstGeom>
        </p:spPr>
        <p:txBody>
          <a:bodyPr/>
          <a:lstStyle>
            <a:lvl1pPr marL="514350" indent="-514350">
              <a:buClr>
                <a:srgbClr val="FF6600"/>
              </a:buClr>
              <a:buFont typeface="+mj-lt"/>
              <a:buAutoNum type="arabicParenR"/>
              <a:defRPr>
                <a:solidFill>
                  <a:srgbClr val="323232"/>
                </a:solidFill>
              </a:defRPr>
            </a:lvl1pPr>
            <a:lvl2pPr marL="742950" indent="-285750">
              <a:buClr>
                <a:srgbClr val="FF6600"/>
              </a:buClr>
              <a:buFont typeface="Arial" panose="020B0604020202020204" pitchFamily="34" charset="0"/>
              <a:buChar char="•"/>
              <a:defRPr>
                <a:solidFill>
                  <a:srgbClr val="323232"/>
                </a:solidFill>
              </a:defRPr>
            </a:lvl2pPr>
            <a:lvl3pPr marL="1143000" indent="-228600">
              <a:buClr>
                <a:srgbClr val="FF6600"/>
              </a:buClr>
              <a:buFont typeface="Arial" panose="020B0604020202020204" pitchFamily="34" charset="0"/>
              <a:buChar char="•"/>
              <a:defRPr>
                <a:solidFill>
                  <a:srgbClr val="323232"/>
                </a:solidFill>
              </a:defRPr>
            </a:lvl3pPr>
            <a:lvl4pPr marL="1600200" indent="-228600">
              <a:buClr>
                <a:srgbClr val="FF6600"/>
              </a:buClr>
              <a:buFont typeface="Arial" panose="020B0604020202020204" pitchFamily="34" charset="0"/>
              <a:buChar char="•"/>
              <a:defRPr>
                <a:solidFill>
                  <a:srgbClr val="323232"/>
                </a:solidFill>
              </a:defRPr>
            </a:lvl4pPr>
            <a:lvl5pPr marL="2057400" indent="-228600">
              <a:buClr>
                <a:srgbClr val="FF6600"/>
              </a:buClr>
              <a:buFont typeface="Arial" panose="020B0604020202020204" pitchFamily="34" charset="0"/>
              <a:buChar char="•"/>
              <a:defRPr sz="1800">
                <a:solidFill>
                  <a:srgbClr val="32323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768690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pic>
        <p:nvPicPr>
          <p:cNvPr id="10" name="Picture 9" descr="ABET_White.eps"/>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2"/>
              <a:stretch>
                <a:fillRect/>
              </a:stretch>
            </p:blipFill>
          </mc:Choice>
          <mc:Fallback>
            <p:blipFill>
              <a:blip r:embed="rId3"/>
              <a:stretch>
                <a:fillRect/>
              </a:stretch>
            </p:blipFill>
          </mc:Fallback>
        </mc:AlternateContent>
        <p:spPr>
          <a:xfrm>
            <a:off x="76200" y="6417734"/>
            <a:ext cx="762000" cy="364066"/>
          </a:xfrm>
          <a:prstGeom prst="rect">
            <a:avLst/>
          </a:prstGeom>
        </p:spPr>
      </p:pic>
      <p:sp>
        <p:nvSpPr>
          <p:cNvPr id="2" name="Title 1"/>
          <p:cNvSpPr>
            <a:spLocks noGrp="1"/>
          </p:cNvSpPr>
          <p:nvPr>
            <p:ph type="title"/>
          </p:nvPr>
        </p:nvSpPr>
        <p:spPr>
          <a:xfrm>
            <a:off x="457200" y="502920"/>
            <a:ext cx="8229600" cy="795528"/>
          </a:xfrm>
          <a:prstGeom prst="rect">
            <a:avLst/>
          </a:prstGeom>
        </p:spPr>
        <p:txBody>
          <a:bodyPr/>
          <a:lstStyle>
            <a:lvl1pPr algn="l">
              <a:defRPr sz="4000" b="1">
                <a:solidFill>
                  <a:srgbClr val="FF6600"/>
                </a:solidFill>
              </a:defRPr>
            </a:lvl1pPr>
          </a:lstStyle>
          <a:p>
            <a:r>
              <a:rPr lang="en-US"/>
              <a:t>Click to edit Master title style</a:t>
            </a:r>
            <a:endParaRPr lang="en-US" dirty="0"/>
          </a:p>
        </p:txBody>
      </p:sp>
      <p:sp>
        <p:nvSpPr>
          <p:cNvPr id="4" name="Content Placeholder 3"/>
          <p:cNvSpPr>
            <a:spLocks noGrp="1"/>
          </p:cNvSpPr>
          <p:nvPr>
            <p:ph sz="quarter" idx="10"/>
          </p:nvPr>
        </p:nvSpPr>
        <p:spPr>
          <a:xfrm>
            <a:off x="457200" y="1600200"/>
            <a:ext cx="4023360" cy="4343400"/>
          </a:xfrm>
          <a:prstGeom prst="rect">
            <a:avLst/>
          </a:prstGeom>
        </p:spPr>
        <p:txBody>
          <a:bodyPr/>
          <a:lstStyle>
            <a:lvl1pPr marL="342900" indent="-342900">
              <a:buClr>
                <a:srgbClr val="FF6600"/>
              </a:buClr>
              <a:buFont typeface="Arial" panose="020B0604020202020204" pitchFamily="34" charset="0"/>
              <a:buChar char="•"/>
              <a:defRPr>
                <a:solidFill>
                  <a:srgbClr val="323232"/>
                </a:solidFill>
              </a:defRPr>
            </a:lvl1pPr>
            <a:lvl2pPr marL="742950" indent="-285750">
              <a:buClr>
                <a:srgbClr val="FF6600"/>
              </a:buClr>
              <a:buFont typeface="Arial" panose="020B0604020202020204" pitchFamily="34" charset="0"/>
              <a:buChar char="•"/>
              <a:defRPr>
                <a:solidFill>
                  <a:srgbClr val="323232"/>
                </a:solidFill>
              </a:defRPr>
            </a:lvl2pPr>
            <a:lvl3pPr marL="1143000" indent="-228600">
              <a:buClr>
                <a:srgbClr val="FF6600"/>
              </a:buClr>
              <a:buFont typeface="Arial" panose="020B0604020202020204" pitchFamily="34" charset="0"/>
              <a:buChar char="•"/>
              <a:defRPr>
                <a:solidFill>
                  <a:srgbClr val="323232"/>
                </a:solidFill>
              </a:defRPr>
            </a:lvl3pPr>
            <a:lvl4pPr marL="1600200" indent="-228600">
              <a:buClr>
                <a:srgbClr val="FF6600"/>
              </a:buClr>
              <a:buFont typeface="Arial" panose="020B0604020202020204" pitchFamily="34" charset="0"/>
              <a:buChar char="•"/>
              <a:defRPr>
                <a:solidFill>
                  <a:srgbClr val="323232"/>
                </a:solidFill>
              </a:defRPr>
            </a:lvl4pPr>
            <a:lvl5pPr marL="2057400" indent="-228600">
              <a:buClr>
                <a:srgbClr val="FF6600"/>
              </a:buClr>
              <a:buFont typeface="Arial" panose="020B0604020202020204" pitchFamily="34" charset="0"/>
              <a:buChar char="•"/>
              <a:defRPr sz="1800">
                <a:solidFill>
                  <a:srgbClr val="32323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11"/>
          </p:nvPr>
        </p:nvSpPr>
        <p:spPr>
          <a:xfrm>
            <a:off x="4663440" y="1600200"/>
            <a:ext cx="4023360" cy="4343400"/>
          </a:xfrm>
          <a:prstGeom prst="rect">
            <a:avLst/>
          </a:prstGeom>
        </p:spPr>
        <p:txBody>
          <a:bodyPr/>
          <a:lstStyle>
            <a:lvl1pPr marL="342900" indent="-342900">
              <a:buClr>
                <a:srgbClr val="FF6600"/>
              </a:buClr>
              <a:buFont typeface="Arial" panose="020B0604020202020204" pitchFamily="34" charset="0"/>
              <a:buChar char="•"/>
              <a:defRPr>
                <a:solidFill>
                  <a:srgbClr val="323232"/>
                </a:solidFill>
              </a:defRPr>
            </a:lvl1pPr>
            <a:lvl2pPr marL="742950" indent="-285750">
              <a:buClr>
                <a:srgbClr val="FF6600"/>
              </a:buClr>
              <a:buFont typeface="Arial" panose="020B0604020202020204" pitchFamily="34" charset="0"/>
              <a:buChar char="•"/>
              <a:defRPr>
                <a:solidFill>
                  <a:srgbClr val="323232"/>
                </a:solidFill>
              </a:defRPr>
            </a:lvl2pPr>
            <a:lvl3pPr marL="1143000" indent="-228600">
              <a:buClr>
                <a:srgbClr val="FF6600"/>
              </a:buClr>
              <a:buFont typeface="Arial" panose="020B0604020202020204" pitchFamily="34" charset="0"/>
              <a:buChar char="•"/>
              <a:defRPr>
                <a:solidFill>
                  <a:srgbClr val="323232"/>
                </a:solidFill>
              </a:defRPr>
            </a:lvl3pPr>
            <a:lvl4pPr marL="1600200" indent="-228600">
              <a:buClr>
                <a:srgbClr val="FF6600"/>
              </a:buClr>
              <a:buFont typeface="Arial" panose="020B0604020202020204" pitchFamily="34" charset="0"/>
              <a:buChar char="•"/>
              <a:defRPr>
                <a:solidFill>
                  <a:srgbClr val="323232"/>
                </a:solidFill>
              </a:defRPr>
            </a:lvl4pPr>
            <a:lvl5pPr marL="2057400" indent="-228600">
              <a:buClr>
                <a:srgbClr val="FF6600"/>
              </a:buClr>
              <a:buFont typeface="Arial" panose="020B0604020202020204" pitchFamily="34" charset="0"/>
              <a:buChar char="•"/>
              <a:defRPr sz="1800">
                <a:solidFill>
                  <a:srgbClr val="32323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381599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wo Content - Two-Line Title">
    <p:spTree>
      <p:nvGrpSpPr>
        <p:cNvPr id="1" name=""/>
        <p:cNvGrpSpPr/>
        <p:nvPr/>
      </p:nvGrpSpPr>
      <p:grpSpPr>
        <a:xfrm>
          <a:off x="0" y="0"/>
          <a:ext cx="0" cy="0"/>
          <a:chOff x="0" y="0"/>
          <a:chExt cx="0" cy="0"/>
        </a:xfrm>
      </p:grpSpPr>
      <p:pic>
        <p:nvPicPr>
          <p:cNvPr id="10" name="Picture 9" descr="ABET_White.eps"/>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2"/>
              <a:stretch>
                <a:fillRect/>
              </a:stretch>
            </p:blipFill>
          </mc:Choice>
          <mc:Fallback>
            <p:blipFill>
              <a:blip r:embed="rId3"/>
              <a:stretch>
                <a:fillRect/>
              </a:stretch>
            </p:blipFill>
          </mc:Fallback>
        </mc:AlternateContent>
        <p:spPr>
          <a:xfrm>
            <a:off x="76200" y="6417734"/>
            <a:ext cx="762000" cy="364066"/>
          </a:xfrm>
          <a:prstGeom prst="rect">
            <a:avLst/>
          </a:prstGeom>
        </p:spPr>
      </p:pic>
      <p:sp>
        <p:nvSpPr>
          <p:cNvPr id="2" name="Title 1"/>
          <p:cNvSpPr>
            <a:spLocks noGrp="1"/>
          </p:cNvSpPr>
          <p:nvPr>
            <p:ph type="title" hasCustomPrompt="1"/>
          </p:nvPr>
        </p:nvSpPr>
        <p:spPr>
          <a:xfrm>
            <a:off x="457200" y="274320"/>
            <a:ext cx="8229600" cy="795528"/>
          </a:xfrm>
          <a:prstGeom prst="rect">
            <a:avLst/>
          </a:prstGeom>
        </p:spPr>
        <p:txBody>
          <a:bodyPr/>
          <a:lstStyle>
            <a:lvl1pPr algn="l">
              <a:defRPr sz="3600" b="1">
                <a:solidFill>
                  <a:srgbClr val="FF6600"/>
                </a:solidFill>
              </a:defRPr>
            </a:lvl1pPr>
          </a:lstStyle>
          <a:p>
            <a:r>
              <a:rPr lang="en-US" dirty="0"/>
              <a:t>Click to edit two-line title</a:t>
            </a:r>
          </a:p>
        </p:txBody>
      </p:sp>
      <p:sp>
        <p:nvSpPr>
          <p:cNvPr id="4" name="Content Placeholder 3"/>
          <p:cNvSpPr>
            <a:spLocks noGrp="1"/>
          </p:cNvSpPr>
          <p:nvPr>
            <p:ph sz="quarter" idx="10"/>
          </p:nvPr>
        </p:nvSpPr>
        <p:spPr>
          <a:xfrm>
            <a:off x="457200" y="1600200"/>
            <a:ext cx="4023360" cy="4343400"/>
          </a:xfrm>
          <a:prstGeom prst="rect">
            <a:avLst/>
          </a:prstGeom>
        </p:spPr>
        <p:txBody>
          <a:bodyPr/>
          <a:lstStyle>
            <a:lvl1pPr marL="342900" indent="-342900">
              <a:buClr>
                <a:srgbClr val="FF6600"/>
              </a:buClr>
              <a:buFont typeface="Arial" panose="020B0604020202020204" pitchFamily="34" charset="0"/>
              <a:buChar char="•"/>
              <a:defRPr>
                <a:solidFill>
                  <a:srgbClr val="323232"/>
                </a:solidFill>
              </a:defRPr>
            </a:lvl1pPr>
            <a:lvl2pPr marL="742950" indent="-285750">
              <a:buClr>
                <a:srgbClr val="FF6600"/>
              </a:buClr>
              <a:buFont typeface="Arial" panose="020B0604020202020204" pitchFamily="34" charset="0"/>
              <a:buChar char="•"/>
              <a:defRPr>
                <a:solidFill>
                  <a:srgbClr val="323232"/>
                </a:solidFill>
              </a:defRPr>
            </a:lvl2pPr>
            <a:lvl3pPr marL="1143000" indent="-228600">
              <a:buClr>
                <a:srgbClr val="FF6600"/>
              </a:buClr>
              <a:buFont typeface="Arial" panose="020B0604020202020204" pitchFamily="34" charset="0"/>
              <a:buChar char="•"/>
              <a:defRPr>
                <a:solidFill>
                  <a:srgbClr val="323232"/>
                </a:solidFill>
              </a:defRPr>
            </a:lvl3pPr>
            <a:lvl4pPr marL="1600200" indent="-228600">
              <a:buClr>
                <a:srgbClr val="FF6600"/>
              </a:buClr>
              <a:buFont typeface="Arial" panose="020B0604020202020204" pitchFamily="34" charset="0"/>
              <a:buChar char="•"/>
              <a:defRPr>
                <a:solidFill>
                  <a:srgbClr val="323232"/>
                </a:solidFill>
              </a:defRPr>
            </a:lvl4pPr>
            <a:lvl5pPr marL="2057400" indent="-228600">
              <a:buClr>
                <a:srgbClr val="FF6600"/>
              </a:buClr>
              <a:buFont typeface="Arial" panose="020B0604020202020204" pitchFamily="34" charset="0"/>
              <a:buChar char="•"/>
              <a:defRPr sz="1800">
                <a:solidFill>
                  <a:srgbClr val="32323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6"/>
          <p:cNvSpPr>
            <a:spLocks noGrp="1"/>
          </p:cNvSpPr>
          <p:nvPr>
            <p:ph sz="quarter" idx="11"/>
          </p:nvPr>
        </p:nvSpPr>
        <p:spPr>
          <a:xfrm>
            <a:off x="4663440" y="1600200"/>
            <a:ext cx="4023360" cy="4343400"/>
          </a:xfrm>
          <a:prstGeom prst="rect">
            <a:avLst/>
          </a:prstGeom>
        </p:spPr>
        <p:txBody>
          <a:bodyPr/>
          <a:lstStyle>
            <a:lvl1pPr marL="342900" indent="-342900">
              <a:buClr>
                <a:srgbClr val="FF6600"/>
              </a:buClr>
              <a:buFont typeface="Arial" panose="020B0604020202020204" pitchFamily="34" charset="0"/>
              <a:buChar char="•"/>
              <a:defRPr>
                <a:solidFill>
                  <a:srgbClr val="323232"/>
                </a:solidFill>
              </a:defRPr>
            </a:lvl1pPr>
            <a:lvl2pPr marL="742950" indent="-285750">
              <a:buClr>
                <a:srgbClr val="FF6600"/>
              </a:buClr>
              <a:buFont typeface="Arial" panose="020B0604020202020204" pitchFamily="34" charset="0"/>
              <a:buChar char="•"/>
              <a:defRPr>
                <a:solidFill>
                  <a:srgbClr val="323232"/>
                </a:solidFill>
              </a:defRPr>
            </a:lvl2pPr>
            <a:lvl3pPr marL="1143000" indent="-228600">
              <a:buClr>
                <a:srgbClr val="FF6600"/>
              </a:buClr>
              <a:buFont typeface="Arial" panose="020B0604020202020204" pitchFamily="34" charset="0"/>
              <a:buChar char="•"/>
              <a:defRPr>
                <a:solidFill>
                  <a:srgbClr val="323232"/>
                </a:solidFill>
              </a:defRPr>
            </a:lvl3pPr>
            <a:lvl4pPr marL="1600200" indent="-228600">
              <a:buClr>
                <a:srgbClr val="FF6600"/>
              </a:buClr>
              <a:buFont typeface="Arial" panose="020B0604020202020204" pitchFamily="34" charset="0"/>
              <a:buChar char="•"/>
              <a:defRPr>
                <a:solidFill>
                  <a:srgbClr val="323232"/>
                </a:solidFill>
              </a:defRPr>
            </a:lvl4pPr>
            <a:lvl5pPr marL="2057400" indent="-228600">
              <a:buClr>
                <a:srgbClr val="FF6600"/>
              </a:buClr>
              <a:buFont typeface="Arial" panose="020B0604020202020204" pitchFamily="34" charset="0"/>
              <a:buChar char="•"/>
              <a:defRPr sz="1800">
                <a:solidFill>
                  <a:srgbClr val="32323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37126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with Footer">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9144000" cy="6324600"/>
          </a:xfrm>
          <a:prstGeom prst="rect">
            <a:avLst/>
          </a:prstGeom>
        </p:spPr>
        <p:txBody>
          <a:bodyPr vert="horz"/>
          <a:lstStyle/>
          <a:p>
            <a:r>
              <a:rPr lang="en-US" dirty="0"/>
              <a:t>Click icon to add picture</a:t>
            </a:r>
          </a:p>
        </p:txBody>
      </p:sp>
      <p:pic>
        <p:nvPicPr>
          <p:cNvPr id="5" name="Picture 4" descr="ABET_White.eps"/>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2"/>
              <a:stretch>
                <a:fillRect/>
              </a:stretch>
            </p:blipFill>
          </mc:Choice>
          <mc:Fallback>
            <p:blipFill>
              <a:blip r:embed="rId3"/>
              <a:stretch>
                <a:fillRect/>
              </a:stretch>
            </p:blipFill>
          </mc:Fallback>
        </mc:AlternateContent>
        <p:spPr>
          <a:xfrm>
            <a:off x="76200" y="6417734"/>
            <a:ext cx="762000" cy="364066"/>
          </a:xfrm>
          <a:prstGeom prst="rect">
            <a:avLst/>
          </a:prstGeom>
        </p:spPr>
      </p:pic>
      <p:pic>
        <p:nvPicPr>
          <p:cNvPr id="6" name="Picture 5" descr="ABET_White.eps"/>
          <p:cNvPicPr>
            <a:picLocks noChangeAspect="1"/>
          </p:cNvPicPr>
          <p:nvPr userDrawn="1"/>
        </p:nvPicPr>
        <mc:AlternateContent xmlns:mc="http://schemas.openxmlformats.org/markup-compatibility/2006">
          <mc:Choice xmlns="" xmlns:mv="urn:schemas-microsoft-com:mac:vml" xmlns:ma="http://schemas.microsoft.com/office/mac/drawingml/2008/main" Requires="ma">
            <p:blipFill>
              <a:blip r:embed="rId4"/>
              <a:stretch>
                <a:fillRect/>
              </a:stretch>
            </p:blipFill>
          </mc:Choice>
          <mc:Fallback>
            <p:blipFill>
              <a:blip r:embed="rId3"/>
              <a:stretch>
                <a:fillRect/>
              </a:stretch>
            </p:blipFill>
          </mc:Fallback>
        </mc:AlternateContent>
        <p:spPr>
          <a:xfrm>
            <a:off x="76200" y="6417734"/>
            <a:ext cx="762000" cy="364066"/>
          </a:xfrm>
          <a:prstGeom prst="rect">
            <a:avLst/>
          </a:prstGeom>
        </p:spPr>
      </p:pic>
    </p:spTree>
    <p:extLst>
      <p:ext uri="{BB962C8B-B14F-4D97-AF65-F5344CB8AC3E}">
        <p14:creationId xmlns:p14="http://schemas.microsoft.com/office/powerpoint/2010/main" val="5767440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ection Divi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143000" y="2971800"/>
            <a:ext cx="6781800" cy="838200"/>
          </a:xfrm>
          <a:prstGeom prst="rect">
            <a:avLst/>
          </a:prstGeom>
        </p:spPr>
        <p:txBody>
          <a:bodyPr vert="horz" wrap="none"/>
          <a:lstStyle>
            <a:lvl1pPr>
              <a:defRPr sz="3000" b="1" i="0" baseline="0"/>
            </a:lvl1pPr>
          </a:lstStyle>
          <a:p>
            <a:r>
              <a:rPr lang="en-US" dirty="0"/>
              <a:t>Click to Edit Divider Heading</a:t>
            </a:r>
          </a:p>
        </p:txBody>
      </p:sp>
      <p:cxnSp>
        <p:nvCxnSpPr>
          <p:cNvPr id="4" name="Straight Connector 3"/>
          <p:cNvCxnSpPr/>
          <p:nvPr/>
        </p:nvCxnSpPr>
        <p:spPr>
          <a:xfrm>
            <a:off x="4191000" y="2514600"/>
            <a:ext cx="685800" cy="1588"/>
          </a:xfrm>
          <a:prstGeom prst="line">
            <a:avLst/>
          </a:prstGeom>
          <a:ln>
            <a:solidFill>
              <a:srgbClr val="FF6600"/>
            </a:solidFill>
          </a:ln>
          <a:effectLst/>
        </p:spPr>
        <p:style>
          <a:lnRef idx="2">
            <a:schemeClr val="accent1"/>
          </a:lnRef>
          <a:fillRef idx="0">
            <a:schemeClr val="accent1"/>
          </a:fillRef>
          <a:effectRef idx="1">
            <a:schemeClr val="accent1"/>
          </a:effectRef>
          <a:fontRef idx="minor">
            <a:schemeClr val="tx1"/>
          </a:fontRef>
        </p:style>
      </p:cxnSp>
      <p:sp>
        <p:nvSpPr>
          <p:cNvPr id="5" name="Rectangle 4"/>
          <p:cNvSpPr/>
          <p:nvPr/>
        </p:nvSpPr>
        <p:spPr>
          <a:xfrm>
            <a:off x="0" y="6172200"/>
            <a:ext cx="9144000" cy="6858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Arial" panose="020B0604020202020204" pitchFamily="34" charset="0"/>
            </a:endParaRPr>
          </a:p>
        </p:txBody>
      </p:sp>
      <p:cxnSp>
        <p:nvCxnSpPr>
          <p:cNvPr id="6" name="Straight Connector 5"/>
          <p:cNvCxnSpPr/>
          <p:nvPr userDrawn="1"/>
        </p:nvCxnSpPr>
        <p:spPr>
          <a:xfrm>
            <a:off x="4191000" y="2514600"/>
            <a:ext cx="685800" cy="1588"/>
          </a:xfrm>
          <a:prstGeom prst="line">
            <a:avLst/>
          </a:prstGeom>
          <a:ln>
            <a:solidFill>
              <a:srgbClr val="FF6600"/>
            </a:solidFill>
          </a:ln>
          <a:effectLst/>
        </p:spPr>
        <p:style>
          <a:lnRef idx="2">
            <a:schemeClr val="accent1"/>
          </a:lnRef>
          <a:fillRef idx="0">
            <a:schemeClr val="accent1"/>
          </a:fillRef>
          <a:effectRef idx="1">
            <a:schemeClr val="accent1"/>
          </a:effectRef>
          <a:fontRef idx="minor">
            <a:schemeClr val="tx1"/>
          </a:fontRef>
        </p:style>
      </p:cxnSp>
      <p:sp>
        <p:nvSpPr>
          <p:cNvPr id="7" name="Rectangle 6"/>
          <p:cNvSpPr/>
          <p:nvPr userDrawn="1"/>
        </p:nvSpPr>
        <p:spPr>
          <a:xfrm>
            <a:off x="0" y="6172200"/>
            <a:ext cx="9144000" cy="6858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Arial" panose="020B0604020202020204" pitchFamily="34" charset="0"/>
            </a:endParaRPr>
          </a:p>
        </p:txBody>
      </p:sp>
    </p:spTree>
    <p:extLst>
      <p:ext uri="{BB962C8B-B14F-4D97-AF65-F5344CB8AC3E}">
        <p14:creationId xmlns:p14="http://schemas.microsoft.com/office/powerpoint/2010/main" val="2557101937"/>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2.pdf"/><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d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Rectangle 5"/>
          <p:cNvSpPr/>
          <p:nvPr/>
        </p:nvSpPr>
        <p:spPr>
          <a:xfrm>
            <a:off x="0" y="6324600"/>
            <a:ext cx="9144000" cy="5334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latin typeface="Arial" panose="020B0604020202020204" pitchFamily="34" charset="0"/>
            </a:endParaRPr>
          </a:p>
        </p:txBody>
      </p:sp>
      <p:sp>
        <p:nvSpPr>
          <p:cNvPr id="7" name="TextBox 6"/>
          <p:cNvSpPr txBox="1"/>
          <p:nvPr/>
        </p:nvSpPr>
        <p:spPr>
          <a:xfrm>
            <a:off x="8686800" y="6459538"/>
            <a:ext cx="409575" cy="246062"/>
          </a:xfrm>
          <a:prstGeom prst="rect">
            <a:avLst/>
          </a:prstGeom>
          <a:noFill/>
        </p:spPr>
        <p:txBody>
          <a:bodyPr>
            <a:prstTxWarp prst="textNoShape">
              <a:avLst/>
            </a:prstTxWarp>
            <a:spAutoFit/>
          </a:bodyPr>
          <a:lstStyle/>
          <a:p>
            <a:fld id="{06E5F009-BD0D-8B40-8D0C-B16BD4BECA38}" type="slidenum">
              <a:rPr lang="en-US" sz="1000" b="1">
                <a:solidFill>
                  <a:schemeClr val="bg1"/>
                </a:solidFill>
                <a:latin typeface="Arial" panose="020B0604020202020204" pitchFamily="34" charset="0"/>
                <a:ea typeface="Helvetica" pitchFamily="-105" charset="0"/>
                <a:cs typeface="Arial" panose="020B0604020202020204" pitchFamily="34" charset="0"/>
              </a:rPr>
              <a:pPr/>
              <a:t>‹#›</a:t>
            </a:fld>
            <a:endParaRPr lang="en-US" sz="1000" b="1" dirty="0">
              <a:solidFill>
                <a:schemeClr val="bg1"/>
              </a:solidFill>
              <a:latin typeface="Arial" panose="020B0604020202020204" pitchFamily="34" charset="0"/>
              <a:ea typeface="Helvetica" pitchFamily="-105" charset="0"/>
              <a:cs typeface="Arial" panose="020B0604020202020204" pitchFamily="34" charset="0"/>
            </a:endParaRPr>
          </a:p>
        </p:txBody>
      </p:sp>
      <p:pic>
        <p:nvPicPr>
          <p:cNvPr id="4" name="Picture 3" descr="ABET_White.eps"/>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15"/>
              <a:stretch>
                <a:fillRect/>
              </a:stretch>
            </p:blipFill>
          </mc:Choice>
          <mc:Fallback>
            <p:blipFill>
              <a:blip r:embed="rId16"/>
              <a:stretch>
                <a:fillRect/>
              </a:stretch>
            </p:blipFill>
          </mc:Fallback>
        </mc:AlternateContent>
        <p:spPr>
          <a:xfrm>
            <a:off x="76200" y="6417734"/>
            <a:ext cx="762000" cy="364066"/>
          </a:xfrm>
          <a:prstGeom prst="rect">
            <a:avLst/>
          </a:prstGeom>
        </p:spPr>
      </p:pic>
      <p:pic>
        <p:nvPicPr>
          <p:cNvPr id="5" name="Picture 4" descr="ABET_White.eps"/>
          <p:cNvPicPr>
            <a:picLocks noChangeAspect="1"/>
          </p:cNvPicPr>
          <p:nvPr userDrawn="1"/>
        </p:nvPicPr>
        <mc:AlternateContent xmlns:mc="http://schemas.openxmlformats.org/markup-compatibility/2006">
          <mc:Choice xmlns="" xmlns:mv="urn:schemas-microsoft-com:mac:vml" xmlns:ma="http://schemas.microsoft.com/office/mac/drawingml/2008/main" Requires="ma">
            <p:blipFill>
              <a:blip r:embed="rId17"/>
              <a:stretch>
                <a:fillRect/>
              </a:stretch>
            </p:blipFill>
          </mc:Choice>
          <mc:Fallback>
            <p:blipFill>
              <a:blip r:embed="rId16"/>
              <a:stretch>
                <a:fillRect/>
              </a:stretch>
            </p:blipFill>
          </mc:Fallback>
        </mc:AlternateContent>
        <p:spPr>
          <a:xfrm>
            <a:off x="76200" y="6417734"/>
            <a:ext cx="762000" cy="364066"/>
          </a:xfrm>
          <a:prstGeom prst="rect">
            <a:avLst/>
          </a:prstGeom>
        </p:spPr>
      </p:pic>
    </p:spTree>
    <p:extLst>
      <p:ext uri="{BB962C8B-B14F-4D97-AF65-F5344CB8AC3E}">
        <p14:creationId xmlns:p14="http://schemas.microsoft.com/office/powerpoint/2010/main" val="1245053623"/>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Lst>
  <p:hf sldNum="0" hdr="0" dt="0"/>
  <p:txStyles>
    <p:titleStyle>
      <a:lvl1pPr algn="ctr" defTabSz="914400" rtl="0" eaLnBrk="1" latinLnBrk="0" hangingPunct="1">
        <a:spcBef>
          <a:spcPct val="0"/>
        </a:spcBef>
        <a:buNone/>
        <a:defRPr sz="4400" kern="1200">
          <a:solidFill>
            <a:schemeClr val="tx1"/>
          </a:solidFill>
          <a:latin typeface="Arial"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0" orient="horz" pos="2160" userDrawn="1">
          <p15:clr>
            <a:srgbClr val="F26B43"/>
          </p15:clr>
        </p15:guide>
        <p15:guide id="1" pos="288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56" r="156"/>
          <a:stretch>
            <a:fillRect/>
          </a:stretch>
        </p:blipFill>
        <p:spPr>
          <a:xfrm>
            <a:off x="4572000" y="0"/>
            <a:ext cx="4572000" cy="6858000"/>
          </a:xfrm>
        </p:spPr>
      </p:pic>
      <p:sp>
        <p:nvSpPr>
          <p:cNvPr id="3" name="Text Placeholder 2"/>
          <p:cNvSpPr>
            <a:spLocks noGrp="1"/>
          </p:cNvSpPr>
          <p:nvPr>
            <p:ph type="body" sz="quarter" idx="11"/>
          </p:nvPr>
        </p:nvSpPr>
        <p:spPr>
          <a:xfrm>
            <a:off x="381000" y="1752600"/>
            <a:ext cx="3962400" cy="914400"/>
          </a:xfrm>
        </p:spPr>
        <p:txBody>
          <a:bodyPr/>
          <a:lstStyle/>
          <a:p>
            <a:r>
              <a:rPr lang="en-US" dirty="0"/>
              <a:t>ABET Recognition of Credentials (ROC)</a:t>
            </a:r>
          </a:p>
          <a:p>
            <a:endParaRPr lang="en-US" dirty="0"/>
          </a:p>
          <a:p>
            <a:r>
              <a:rPr lang="en-US" dirty="0"/>
              <a:t>Essential Elements for a Recognized Credential Program</a:t>
            </a:r>
          </a:p>
        </p:txBody>
      </p:sp>
      <p:sp>
        <p:nvSpPr>
          <p:cNvPr id="5" name="Text Placeholder 4"/>
          <p:cNvSpPr>
            <a:spLocks noGrp="1"/>
          </p:cNvSpPr>
          <p:nvPr>
            <p:ph type="body" sz="quarter" idx="12"/>
          </p:nvPr>
        </p:nvSpPr>
        <p:spPr>
          <a:xfrm>
            <a:off x="469900" y="4800600"/>
            <a:ext cx="3352800" cy="914400"/>
          </a:xfrm>
        </p:spPr>
        <p:txBody>
          <a:bodyPr/>
          <a:lstStyle/>
          <a:p>
            <a:r>
              <a:rPr lang="en-US" dirty="0"/>
              <a:t>&lt;&lt;presenter&gt;&gt;</a:t>
            </a:r>
          </a:p>
          <a:p>
            <a:endParaRPr lang="en-US" dirty="0"/>
          </a:p>
        </p:txBody>
      </p:sp>
      <p:sp>
        <p:nvSpPr>
          <p:cNvPr id="6" name="Text Placeholder 5"/>
          <p:cNvSpPr>
            <a:spLocks noGrp="1"/>
          </p:cNvSpPr>
          <p:nvPr>
            <p:ph type="body" sz="quarter" idx="13"/>
          </p:nvPr>
        </p:nvSpPr>
        <p:spPr>
          <a:xfrm>
            <a:off x="457200" y="6096000"/>
            <a:ext cx="3352800" cy="381000"/>
          </a:xfrm>
        </p:spPr>
        <p:txBody>
          <a:bodyPr/>
          <a:lstStyle/>
          <a:p>
            <a:r>
              <a:rPr lang="en-US" dirty="0"/>
              <a:t>July 31 2026</a:t>
            </a:r>
          </a:p>
        </p:txBody>
      </p:sp>
    </p:spTree>
    <p:extLst>
      <p:ext uri="{BB962C8B-B14F-4D97-AF65-F5344CB8AC3E}">
        <p14:creationId xmlns:p14="http://schemas.microsoft.com/office/powerpoint/2010/main" val="6224743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7DF67-A68B-D869-A17D-DCD5CC0584BF}"/>
              </a:ext>
            </a:extLst>
          </p:cNvPr>
          <p:cNvSpPr>
            <a:spLocks noGrp="1"/>
          </p:cNvSpPr>
          <p:nvPr>
            <p:ph type="title"/>
          </p:nvPr>
        </p:nvSpPr>
        <p:spPr/>
        <p:txBody>
          <a:bodyPr/>
          <a:lstStyle/>
          <a:p>
            <a:r>
              <a:rPr lang="en-US" sz="3200" dirty="0"/>
              <a:t>Introduction</a:t>
            </a:r>
          </a:p>
        </p:txBody>
      </p:sp>
      <p:sp>
        <p:nvSpPr>
          <p:cNvPr id="3" name="Text Placeholder 2">
            <a:extLst>
              <a:ext uri="{FF2B5EF4-FFF2-40B4-BE49-F238E27FC236}">
                <a16:creationId xmlns:a16="http://schemas.microsoft.com/office/drawing/2014/main" id="{ABE4E63D-417C-9685-F729-3877746C6129}"/>
              </a:ext>
            </a:extLst>
          </p:cNvPr>
          <p:cNvSpPr>
            <a:spLocks noGrp="1"/>
          </p:cNvSpPr>
          <p:nvPr>
            <p:ph type="body" sz="quarter" idx="11"/>
          </p:nvPr>
        </p:nvSpPr>
        <p:spPr>
          <a:xfrm>
            <a:off x="457200" y="1066800"/>
            <a:ext cx="8229600" cy="5097780"/>
          </a:xfrm>
        </p:spPr>
        <p:txBody>
          <a:bodyPr/>
          <a:lstStyle/>
          <a:p>
            <a:r>
              <a:rPr lang="en-US" sz="2400" dirty="0"/>
              <a:t>The credential landscape is complex and rapidly evolving. There are significant differences among credentials in many ways, such as: </a:t>
            </a:r>
          </a:p>
          <a:p>
            <a:pPr lvl="1" fontAlgn="base"/>
            <a:r>
              <a:rPr lang="en-US" sz="2000" dirty="0"/>
              <a:t>Terminology</a:t>
            </a:r>
          </a:p>
          <a:p>
            <a:pPr lvl="1" fontAlgn="base"/>
            <a:r>
              <a:rPr lang="en-US" sz="2000" dirty="0"/>
              <a:t>Structure / packaging (e.g., stand-alone, part of a sequence, stackable, elective paths, …)</a:t>
            </a:r>
          </a:p>
          <a:p>
            <a:pPr lvl="1" fontAlgn="base"/>
            <a:r>
              <a:rPr lang="en-US" sz="2000" dirty="0"/>
              <a:t>Duration (including such things as contact hours or time limits on completion)</a:t>
            </a:r>
          </a:p>
          <a:p>
            <a:pPr lvl="1" fontAlgn="base"/>
            <a:r>
              <a:rPr lang="en-US" sz="2000" dirty="0"/>
              <a:t>Delivery (e.g., in-person, on-line, hybrid)</a:t>
            </a:r>
          </a:p>
          <a:p>
            <a:pPr lvl="1" fontAlgn="base"/>
            <a:r>
              <a:rPr lang="en-US" sz="2000" dirty="0"/>
              <a:t>Assessment and evidence of learning (e.g., exams, performance tasks, portfolios)</a:t>
            </a:r>
          </a:p>
          <a:p>
            <a:r>
              <a:rPr lang="en-US" sz="2400" dirty="0"/>
              <a:t>Acknowledging that there is no “one-size-fits-all”, this is a summary of key expectations for an ABET-Recognized Credential Program.</a:t>
            </a:r>
            <a:br>
              <a:rPr lang="en-US" dirty="0"/>
            </a:br>
            <a:br>
              <a:rPr lang="en-US" dirty="0"/>
            </a:br>
            <a:endParaRPr lang="en-US" dirty="0"/>
          </a:p>
        </p:txBody>
      </p:sp>
    </p:spTree>
    <p:extLst>
      <p:ext uri="{BB962C8B-B14F-4D97-AF65-F5344CB8AC3E}">
        <p14:creationId xmlns:p14="http://schemas.microsoft.com/office/powerpoint/2010/main" val="15126722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1E916-3BE0-5BD8-1B35-2C289E4F5969}"/>
              </a:ext>
            </a:extLst>
          </p:cNvPr>
          <p:cNvSpPr>
            <a:spLocks noGrp="1"/>
          </p:cNvSpPr>
          <p:nvPr>
            <p:ph type="title"/>
          </p:nvPr>
        </p:nvSpPr>
        <p:spPr/>
        <p:txBody>
          <a:bodyPr/>
          <a:lstStyle/>
          <a:p>
            <a:r>
              <a:rPr lang="en-US" sz="3200" dirty="0"/>
              <a:t>Terminology - 1</a:t>
            </a:r>
          </a:p>
        </p:txBody>
      </p:sp>
      <p:sp>
        <p:nvSpPr>
          <p:cNvPr id="3" name="Text Placeholder 2">
            <a:extLst>
              <a:ext uri="{FF2B5EF4-FFF2-40B4-BE49-F238E27FC236}">
                <a16:creationId xmlns:a16="http://schemas.microsoft.com/office/drawing/2014/main" id="{4AD2955B-4B65-4CE7-0DB9-0C4A56B57992}"/>
              </a:ext>
            </a:extLst>
          </p:cNvPr>
          <p:cNvSpPr>
            <a:spLocks noGrp="1"/>
          </p:cNvSpPr>
          <p:nvPr>
            <p:ph type="body" sz="quarter" idx="11"/>
          </p:nvPr>
        </p:nvSpPr>
        <p:spPr>
          <a:xfrm>
            <a:off x="457200" y="1371600"/>
            <a:ext cx="8229600" cy="4343400"/>
          </a:xfrm>
        </p:spPr>
        <p:txBody>
          <a:bodyPr/>
          <a:lstStyle/>
          <a:p>
            <a:r>
              <a:rPr lang="en-US" sz="2400" dirty="0"/>
              <a:t>ABET has developed definitions for key terms to help communicate our intent. </a:t>
            </a:r>
          </a:p>
          <a:p>
            <a:r>
              <a:rPr lang="en-US" sz="2400" b="1" u="sng" dirty="0"/>
              <a:t>Credential Program</a:t>
            </a:r>
            <a:endParaRPr lang="en-US" sz="2400" dirty="0"/>
          </a:p>
          <a:p>
            <a:pPr lvl="1"/>
            <a:r>
              <a:rPr lang="en-US" sz="2000" dirty="0"/>
              <a:t>This refers to any specialized educational program designed to provide expertise to the learner that would typically prepare them with job-ready skills, support alternative career opportunities, enhanced professional skills, or enable career advancement. This includes alternative-to-traditional educational programs sometimes referred to as micro-credentials, stackable credentials, certificates, and similar offerings. </a:t>
            </a:r>
          </a:p>
        </p:txBody>
      </p:sp>
    </p:spTree>
    <p:extLst>
      <p:ext uri="{BB962C8B-B14F-4D97-AF65-F5344CB8AC3E}">
        <p14:creationId xmlns:p14="http://schemas.microsoft.com/office/powerpoint/2010/main" val="36471882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28FA5-209E-7451-012A-B61A7433EC0E}"/>
              </a:ext>
            </a:extLst>
          </p:cNvPr>
          <p:cNvSpPr>
            <a:spLocks noGrp="1"/>
          </p:cNvSpPr>
          <p:nvPr>
            <p:ph type="title"/>
          </p:nvPr>
        </p:nvSpPr>
        <p:spPr/>
        <p:txBody>
          <a:bodyPr/>
          <a:lstStyle/>
          <a:p>
            <a:r>
              <a:rPr kumimoji="0" lang="en-US" sz="3200" b="1" i="0" u="none" strike="noStrike" kern="1200" cap="none" spc="0" normalizeH="0" baseline="0" noProof="0" dirty="0">
                <a:ln>
                  <a:noFill/>
                </a:ln>
                <a:solidFill>
                  <a:srgbClr val="FF6600"/>
                </a:solidFill>
                <a:effectLst/>
                <a:uLnTx/>
                <a:uFillTx/>
                <a:latin typeface="Arial" pitchFamily="34" charset="0"/>
                <a:ea typeface="+mj-ea"/>
                <a:cs typeface="+mj-cs"/>
              </a:rPr>
              <a:t>Terminology - 2</a:t>
            </a:r>
            <a:endParaRPr lang="en-US" dirty="0"/>
          </a:p>
        </p:txBody>
      </p:sp>
      <p:sp>
        <p:nvSpPr>
          <p:cNvPr id="3" name="Text Placeholder 2">
            <a:extLst>
              <a:ext uri="{FF2B5EF4-FFF2-40B4-BE49-F238E27FC236}">
                <a16:creationId xmlns:a16="http://schemas.microsoft.com/office/drawing/2014/main" id="{1F3264D3-4B6F-1989-A32E-B61EF114193A}"/>
              </a:ext>
            </a:extLst>
          </p:cNvPr>
          <p:cNvSpPr>
            <a:spLocks noGrp="1"/>
          </p:cNvSpPr>
          <p:nvPr>
            <p:ph type="body" sz="quarter" idx="11"/>
          </p:nvPr>
        </p:nvSpPr>
        <p:spPr/>
        <p:txBody>
          <a:bodyPr/>
          <a:lstStyle/>
          <a:p>
            <a:r>
              <a:rPr lang="en-US" sz="2400" b="1" u="sng" dirty="0"/>
              <a:t>Credential Educational Goals</a:t>
            </a:r>
            <a:r>
              <a:rPr lang="en-US" sz="2400" dirty="0"/>
              <a:t> – Credential Educational Goals are specific statements that describe what a credential program is preparing learners to accomplish upon being awarded the credential. Normally these goals would be expressed in terms of learner career goals, workforce needs or professional skills. </a:t>
            </a:r>
          </a:p>
          <a:p>
            <a:r>
              <a:rPr lang="en-US" sz="2400" b="1" u="sng" dirty="0"/>
              <a:t>Learner Outcomes</a:t>
            </a:r>
            <a:r>
              <a:rPr lang="en-US" sz="2400" dirty="0"/>
              <a:t> – Learner Outcomes describe what individuals enrolled in the credential program are expected to know and be able to do to earn the credential. These relate to the knowledge, skills and abilities that these learners are expected to acquire as they progress through the credential program. </a:t>
            </a:r>
          </a:p>
        </p:txBody>
      </p:sp>
    </p:spTree>
    <p:extLst>
      <p:ext uri="{BB962C8B-B14F-4D97-AF65-F5344CB8AC3E}">
        <p14:creationId xmlns:p14="http://schemas.microsoft.com/office/powerpoint/2010/main" val="1328746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9482E9-63BB-DCD0-780C-0989A68625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145647-9748-7042-F484-D2B5A4C38856}"/>
              </a:ext>
            </a:extLst>
          </p:cNvPr>
          <p:cNvSpPr>
            <a:spLocks noGrp="1"/>
          </p:cNvSpPr>
          <p:nvPr>
            <p:ph type="title"/>
          </p:nvPr>
        </p:nvSpPr>
        <p:spPr/>
        <p:txBody>
          <a:bodyPr/>
          <a:lstStyle/>
          <a:p>
            <a:r>
              <a:rPr lang="en-US" sz="3200" dirty="0"/>
              <a:t>Foundational Principle – Offeror controls all aspects of the Credential Program - 1</a:t>
            </a:r>
          </a:p>
        </p:txBody>
      </p:sp>
      <p:sp>
        <p:nvSpPr>
          <p:cNvPr id="3" name="Text Placeholder 2">
            <a:extLst>
              <a:ext uri="{FF2B5EF4-FFF2-40B4-BE49-F238E27FC236}">
                <a16:creationId xmlns:a16="http://schemas.microsoft.com/office/drawing/2014/main" id="{61CB4ACA-F92E-AE30-CA24-0F982A86E41A}"/>
              </a:ext>
            </a:extLst>
          </p:cNvPr>
          <p:cNvSpPr>
            <a:spLocks noGrp="1"/>
          </p:cNvSpPr>
          <p:nvPr>
            <p:ph type="body" sz="quarter" idx="11"/>
          </p:nvPr>
        </p:nvSpPr>
        <p:spPr>
          <a:xfrm>
            <a:off x="457200" y="1600200"/>
            <a:ext cx="8229600" cy="4495800"/>
          </a:xfrm>
        </p:spPr>
        <p:txBody>
          <a:bodyPr/>
          <a:lstStyle/>
          <a:p>
            <a:r>
              <a:rPr lang="en-US" sz="2400" dirty="0"/>
              <a:t>The scope of a recognized credential program includes the complete lifecycle of the program including:</a:t>
            </a:r>
          </a:p>
          <a:p>
            <a:pPr lvl="1"/>
            <a:r>
              <a:rPr lang="en-US" sz="2000" dirty="0"/>
              <a:t>Conception</a:t>
            </a:r>
          </a:p>
          <a:p>
            <a:pPr lvl="1"/>
            <a:r>
              <a:rPr lang="en-US" sz="2000" dirty="0"/>
              <a:t>Design, including Credential Educational Goals (CEGs) and Learner Outcomes (LOs)</a:t>
            </a:r>
          </a:p>
          <a:p>
            <a:pPr lvl="1"/>
            <a:r>
              <a:rPr lang="en-US" sz="2000" dirty="0"/>
              <a:t>Content creation, delivery and learner support</a:t>
            </a:r>
          </a:p>
          <a:p>
            <a:pPr lvl="1"/>
            <a:r>
              <a:rPr lang="en-US" sz="2000" dirty="0"/>
              <a:t>Continuous quality improvement</a:t>
            </a:r>
          </a:p>
          <a:p>
            <a:pPr lvl="1"/>
            <a:r>
              <a:rPr lang="en-US" sz="2000" dirty="0"/>
              <a:t>Retirement of the credential program</a:t>
            </a:r>
          </a:p>
        </p:txBody>
      </p:sp>
    </p:spTree>
    <p:extLst>
      <p:ext uri="{BB962C8B-B14F-4D97-AF65-F5344CB8AC3E}">
        <p14:creationId xmlns:p14="http://schemas.microsoft.com/office/powerpoint/2010/main" val="4664569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E8194-5AAB-C47C-B0D3-7C71EFABDAD4}"/>
              </a:ext>
            </a:extLst>
          </p:cNvPr>
          <p:cNvSpPr>
            <a:spLocks noGrp="1"/>
          </p:cNvSpPr>
          <p:nvPr>
            <p:ph type="title"/>
          </p:nvPr>
        </p:nvSpPr>
        <p:spPr>
          <a:xfrm>
            <a:off x="457200" y="502920"/>
            <a:ext cx="8229600" cy="1097280"/>
          </a:xfrm>
        </p:spPr>
        <p:txBody>
          <a:bodyPr/>
          <a:lstStyle/>
          <a:p>
            <a:r>
              <a:rPr lang="en-US" sz="3200" dirty="0"/>
              <a:t>Foundational Principle – Offeror controls all aspects of the Credential Program - 2</a:t>
            </a:r>
          </a:p>
        </p:txBody>
      </p:sp>
      <p:sp>
        <p:nvSpPr>
          <p:cNvPr id="3" name="Text Placeholder 2">
            <a:extLst>
              <a:ext uri="{FF2B5EF4-FFF2-40B4-BE49-F238E27FC236}">
                <a16:creationId xmlns:a16="http://schemas.microsoft.com/office/drawing/2014/main" id="{C3D7021D-6552-610E-798B-B2C83AB6C8A0}"/>
              </a:ext>
            </a:extLst>
          </p:cNvPr>
          <p:cNvSpPr>
            <a:spLocks noGrp="1"/>
          </p:cNvSpPr>
          <p:nvPr>
            <p:ph type="body" sz="quarter" idx="11"/>
          </p:nvPr>
        </p:nvSpPr>
        <p:spPr/>
        <p:txBody>
          <a:bodyPr/>
          <a:lstStyle/>
          <a:p>
            <a:r>
              <a:rPr lang="en-US" sz="2400" dirty="0"/>
              <a:t>Definition - </a:t>
            </a:r>
            <a:r>
              <a:rPr lang="en-US" sz="2400" b="1" u="sng" dirty="0"/>
              <a:t>Subcontractor</a:t>
            </a:r>
            <a:r>
              <a:rPr lang="en-US" sz="2400" dirty="0"/>
              <a:t>:</a:t>
            </a:r>
          </a:p>
          <a:p>
            <a:pPr lvl="1"/>
            <a:r>
              <a:rPr lang="en-US" sz="2000" dirty="0"/>
              <a:t>A subcontractor is an individual or organization that is not part of the credential offeror’s staff but is hired to perform specific work related to the credential program. This might include designing content, delivering instruction, supporting learners, providing assessment services or offering technical or administrative support.</a:t>
            </a:r>
          </a:p>
          <a:p>
            <a:r>
              <a:rPr lang="en-US" sz="2400" dirty="0"/>
              <a:t>While the offeror may subcontract elements of the credential program, the offeror is responsible for selecting qualified subcontractors and monitoring &amp; controlling the quality of their performance.</a:t>
            </a:r>
          </a:p>
        </p:txBody>
      </p:sp>
    </p:spTree>
    <p:extLst>
      <p:ext uri="{BB962C8B-B14F-4D97-AF65-F5344CB8AC3E}">
        <p14:creationId xmlns:p14="http://schemas.microsoft.com/office/powerpoint/2010/main" val="12549140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E8A7B4-817B-62A6-0704-0FFCEAF186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14D626-15CC-92F9-CD6B-4E8EEB0623F2}"/>
              </a:ext>
            </a:extLst>
          </p:cNvPr>
          <p:cNvSpPr>
            <a:spLocks noGrp="1"/>
          </p:cNvSpPr>
          <p:nvPr>
            <p:ph type="title"/>
          </p:nvPr>
        </p:nvSpPr>
        <p:spPr/>
        <p:txBody>
          <a:bodyPr/>
          <a:lstStyle/>
          <a:p>
            <a:r>
              <a:rPr lang="en-US" sz="3200" dirty="0"/>
              <a:t>Foundational Principle – Truth in Advertising</a:t>
            </a:r>
          </a:p>
        </p:txBody>
      </p:sp>
      <p:sp>
        <p:nvSpPr>
          <p:cNvPr id="3" name="Text Placeholder 2">
            <a:extLst>
              <a:ext uri="{FF2B5EF4-FFF2-40B4-BE49-F238E27FC236}">
                <a16:creationId xmlns:a16="http://schemas.microsoft.com/office/drawing/2014/main" id="{C326419F-91EB-0A57-E9E8-1D85243D347B}"/>
              </a:ext>
            </a:extLst>
          </p:cNvPr>
          <p:cNvSpPr>
            <a:spLocks noGrp="1"/>
          </p:cNvSpPr>
          <p:nvPr>
            <p:ph type="body" sz="quarter" idx="11"/>
          </p:nvPr>
        </p:nvSpPr>
        <p:spPr>
          <a:xfrm>
            <a:off x="457200" y="1600200"/>
            <a:ext cx="8229600" cy="4666488"/>
          </a:xfrm>
        </p:spPr>
        <p:txBody>
          <a:bodyPr/>
          <a:lstStyle/>
          <a:p>
            <a:r>
              <a:rPr lang="en-US" sz="2400" dirty="0"/>
              <a:t>The basic principle that underlies ABET’s expectations</a:t>
            </a:r>
          </a:p>
          <a:p>
            <a:pPr lvl="1"/>
            <a:r>
              <a:rPr lang="en-US" sz="2000" dirty="0">
                <a:ea typeface="Cambria" panose="02040503050406030204" pitchFamily="18" charset="0"/>
                <a:cs typeface="Arial" panose="020B0604020202020204" pitchFamily="34" charset="0"/>
              </a:rPr>
              <a:t>Truth in advertising</a:t>
            </a:r>
          </a:p>
          <a:p>
            <a:pPr lvl="2"/>
            <a:r>
              <a:rPr lang="en-US" sz="2000" dirty="0">
                <a:ea typeface="Cambria" panose="02040503050406030204" pitchFamily="18" charset="0"/>
                <a:cs typeface="Arial" panose="020B0604020202020204" pitchFamily="34" charset="0"/>
              </a:rPr>
              <a:t>Can a prospective learner </a:t>
            </a:r>
            <a:r>
              <a:rPr lang="en-US" sz="2000" b="1" dirty="0">
                <a:solidFill>
                  <a:srgbClr val="FF6600"/>
                </a:solidFill>
                <a:ea typeface="+mj-ea"/>
                <a:cs typeface="+mj-cs"/>
              </a:rPr>
              <a:t>easily </a:t>
            </a:r>
            <a:r>
              <a:rPr lang="en-US" sz="2000" dirty="0">
                <a:ea typeface="Cambria" panose="02040503050406030204" pitchFamily="18" charset="0"/>
                <a:cs typeface="Arial" panose="020B0604020202020204" pitchFamily="34" charset="0"/>
              </a:rPr>
              <a:t>determine what a credential program promises to deliver, what it costs, what is required to earn the credential?</a:t>
            </a:r>
          </a:p>
          <a:p>
            <a:pPr lvl="2"/>
            <a:r>
              <a:rPr lang="en-US" sz="2000" dirty="0">
                <a:ea typeface="Cambria" panose="02040503050406030204" pitchFamily="18" charset="0"/>
                <a:cs typeface="Arial" panose="020B0604020202020204" pitchFamily="34" charset="0"/>
              </a:rPr>
              <a:t>Does the credential program deliver on its promises?</a:t>
            </a:r>
            <a:endParaRPr lang="en-US" sz="2800" dirty="0">
              <a:ea typeface="Cambria" panose="02040503050406030204" pitchFamily="18" charset="0"/>
              <a:cs typeface="Arial" panose="020B0604020202020204" pitchFamily="34" charset="0"/>
            </a:endParaRPr>
          </a:p>
          <a:p>
            <a:r>
              <a:rPr lang="en-US" sz="2400" dirty="0">
                <a:ea typeface="Cambria" panose="02040503050406030204" pitchFamily="18" charset="0"/>
                <a:cs typeface="Arial" panose="020B0604020202020204" pitchFamily="34" charset="0"/>
              </a:rPr>
              <a:t>This basic principle leads to requirements for: </a:t>
            </a:r>
          </a:p>
          <a:p>
            <a:pPr lvl="1"/>
            <a:r>
              <a:rPr lang="en-US" sz="2000" dirty="0">
                <a:ea typeface="Cambria" panose="02040503050406030204" pitchFamily="18" charset="0"/>
                <a:cs typeface="Arial" panose="020B0604020202020204" pitchFamily="34" charset="0"/>
              </a:rPr>
              <a:t>Consistency of information in all published materials</a:t>
            </a:r>
          </a:p>
          <a:p>
            <a:pPr lvl="1"/>
            <a:r>
              <a:rPr lang="en-US" sz="2000" dirty="0">
                <a:ea typeface="Cambria" panose="02040503050406030204" pitchFamily="18" charset="0"/>
                <a:cs typeface="Arial" panose="020B0604020202020204" pitchFamily="34" charset="0"/>
              </a:rPr>
              <a:t>Completeness of essential information</a:t>
            </a:r>
          </a:p>
          <a:p>
            <a:pPr lvl="1"/>
            <a:r>
              <a:rPr lang="en-US" sz="2000" dirty="0">
                <a:ea typeface="Cambria" panose="02040503050406030204" pitchFamily="18" charset="0"/>
                <a:cs typeface="Arial" panose="020B0604020202020204" pitchFamily="34" charset="0"/>
              </a:rPr>
              <a:t>Clear statements of essential prequalification requirements and any required specialized resources that allows the learner to successfully complete the credential program </a:t>
            </a:r>
          </a:p>
          <a:p>
            <a:pPr lvl="1"/>
            <a:r>
              <a:rPr lang="en-US" sz="2000" dirty="0">
                <a:ea typeface="Cambria" panose="02040503050406030204" pitchFamily="18" charset="0"/>
                <a:cs typeface="Arial" panose="020B0604020202020204" pitchFamily="34" charset="0"/>
              </a:rPr>
              <a:t>Clear distinction from other non-recognized credential programs</a:t>
            </a:r>
          </a:p>
        </p:txBody>
      </p:sp>
    </p:spTree>
    <p:extLst>
      <p:ext uri="{BB962C8B-B14F-4D97-AF65-F5344CB8AC3E}">
        <p14:creationId xmlns:p14="http://schemas.microsoft.com/office/powerpoint/2010/main" val="34002159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3D28E-277C-357F-63B4-A0E71ECF3509}"/>
              </a:ext>
            </a:extLst>
          </p:cNvPr>
          <p:cNvSpPr>
            <a:spLocks noGrp="1"/>
          </p:cNvSpPr>
          <p:nvPr>
            <p:ph type="title"/>
          </p:nvPr>
        </p:nvSpPr>
        <p:spPr/>
        <p:txBody>
          <a:bodyPr/>
          <a:lstStyle/>
          <a:p>
            <a:r>
              <a:rPr lang="en-US" sz="3200" dirty="0"/>
              <a:t>Foundational Principle – Stakeholder Engagement</a:t>
            </a:r>
          </a:p>
        </p:txBody>
      </p:sp>
      <p:sp>
        <p:nvSpPr>
          <p:cNvPr id="3" name="Text Placeholder 2">
            <a:extLst>
              <a:ext uri="{FF2B5EF4-FFF2-40B4-BE49-F238E27FC236}">
                <a16:creationId xmlns:a16="http://schemas.microsoft.com/office/drawing/2014/main" id="{FE628677-5957-2225-F94B-F2E5F6FADFC4}"/>
              </a:ext>
            </a:extLst>
          </p:cNvPr>
          <p:cNvSpPr>
            <a:spLocks noGrp="1"/>
          </p:cNvSpPr>
          <p:nvPr>
            <p:ph type="body" sz="quarter" idx="11"/>
          </p:nvPr>
        </p:nvSpPr>
        <p:spPr/>
        <p:txBody>
          <a:bodyPr/>
          <a:lstStyle/>
          <a:p>
            <a:r>
              <a:rPr lang="en-US" sz="2400" dirty="0"/>
              <a:t>Identify and involve appropriate stakeholders from the targeted workforce, gathering feedback from all learners on program improvements </a:t>
            </a:r>
          </a:p>
          <a:p>
            <a:r>
              <a:rPr lang="en-US" sz="2400" dirty="0"/>
              <a:t>There may be many types of stakeholders, e.g. employers and learners, although learners are the key stakeholder.</a:t>
            </a:r>
          </a:p>
        </p:txBody>
      </p:sp>
    </p:spTree>
    <p:extLst>
      <p:ext uri="{BB962C8B-B14F-4D97-AF65-F5344CB8AC3E}">
        <p14:creationId xmlns:p14="http://schemas.microsoft.com/office/powerpoint/2010/main" val="31210090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54DACB-C2D4-D7B7-3DB5-35C70684F7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F48534-C295-D25F-A1BC-DA48016567E5}"/>
              </a:ext>
            </a:extLst>
          </p:cNvPr>
          <p:cNvSpPr>
            <a:spLocks noGrp="1"/>
          </p:cNvSpPr>
          <p:nvPr>
            <p:ph type="title"/>
          </p:nvPr>
        </p:nvSpPr>
        <p:spPr>
          <a:xfrm>
            <a:off x="457200" y="457200"/>
            <a:ext cx="8229600" cy="795528"/>
          </a:xfrm>
        </p:spPr>
        <p:txBody>
          <a:bodyPr/>
          <a:lstStyle/>
          <a:p>
            <a:r>
              <a:rPr lang="en-US" sz="3200" dirty="0"/>
              <a:t>Examples of Types of Services That Do Not Qualify for ABET-Recognition - 1</a:t>
            </a:r>
          </a:p>
        </p:txBody>
      </p:sp>
      <p:sp>
        <p:nvSpPr>
          <p:cNvPr id="3" name="Text Placeholder 2">
            <a:extLst>
              <a:ext uri="{FF2B5EF4-FFF2-40B4-BE49-F238E27FC236}">
                <a16:creationId xmlns:a16="http://schemas.microsoft.com/office/drawing/2014/main" id="{5A3A4603-2D42-BCE4-0A9F-42C06C1792BB}"/>
              </a:ext>
            </a:extLst>
          </p:cNvPr>
          <p:cNvSpPr>
            <a:spLocks noGrp="1"/>
          </p:cNvSpPr>
          <p:nvPr>
            <p:ph type="body" sz="quarter" idx="11"/>
          </p:nvPr>
        </p:nvSpPr>
        <p:spPr>
          <a:xfrm>
            <a:off x="381000" y="1676400"/>
            <a:ext cx="8229600" cy="4267200"/>
          </a:xfrm>
        </p:spPr>
        <p:txBody>
          <a:bodyPr/>
          <a:lstStyle/>
          <a:p>
            <a:r>
              <a:rPr lang="en-US" sz="2400" dirty="0">
                <a:ea typeface="Cambria" panose="02040503050406030204" pitchFamily="18" charset="0"/>
                <a:cs typeface="Arial" panose="020B0604020202020204" pitchFamily="34" charset="0"/>
              </a:rPr>
              <a:t>Stand-alone examinations</a:t>
            </a:r>
          </a:p>
          <a:p>
            <a:pPr lvl="1"/>
            <a:r>
              <a:rPr lang="en-US" sz="2000" dirty="0">
                <a:ea typeface="Cambria" panose="02040503050406030204" pitchFamily="18" charset="0"/>
                <a:cs typeface="Arial" panose="020B0604020202020204" pitchFamily="34" charset="0"/>
              </a:rPr>
              <a:t>Testing without the educational / training components</a:t>
            </a:r>
          </a:p>
          <a:p>
            <a:r>
              <a:rPr lang="en-US" sz="2400" dirty="0">
                <a:ea typeface="Cambria" panose="02040503050406030204" pitchFamily="18" charset="0"/>
                <a:cs typeface="Arial" panose="020B0604020202020204" pitchFamily="34" charset="0"/>
              </a:rPr>
              <a:t>Development and distribution of training / educational materials to be delivered by individuals who are not under the control of the offeror.</a:t>
            </a:r>
          </a:p>
          <a:p>
            <a:r>
              <a:rPr lang="en-US" sz="2400" dirty="0">
                <a:ea typeface="Cambria" panose="02040503050406030204" pitchFamily="18" charset="0"/>
                <a:cs typeface="Arial" panose="020B0604020202020204" pitchFamily="34" charset="0"/>
              </a:rPr>
              <a:t>Credential completion conditions that do not address achievement of Learner Outcomes.</a:t>
            </a:r>
          </a:p>
          <a:p>
            <a:pPr lvl="1"/>
            <a:r>
              <a:rPr lang="en-US" sz="2000" dirty="0">
                <a:ea typeface="Cambria" panose="02040503050406030204" pitchFamily="18" charset="0"/>
                <a:cs typeface="Arial" panose="020B0604020202020204" pitchFamily="34" charset="0"/>
              </a:rPr>
              <a:t>E.g., a broad test score that does not focus on the LOs.</a:t>
            </a:r>
          </a:p>
          <a:p>
            <a:endParaRPr lang="en-US" sz="2400" dirty="0">
              <a:ea typeface="Cambria" panose="02040503050406030204" pitchFamily="18" charset="0"/>
              <a:cs typeface="Arial" panose="020B0604020202020204" pitchFamily="34" charset="0"/>
            </a:endParaRPr>
          </a:p>
          <a:p>
            <a:endParaRPr lang="en-US" sz="2400" dirty="0">
              <a:ea typeface="Cambria" panose="02040503050406030204" pitchFamily="18" charset="0"/>
              <a:cs typeface="Arial" panose="020B0604020202020204" pitchFamily="34" charset="0"/>
            </a:endParaRPr>
          </a:p>
          <a:p>
            <a:endParaRPr lang="en-US" sz="2400" dirty="0">
              <a:cs typeface="Arial" panose="020B0604020202020204" pitchFamily="34" charset="0"/>
            </a:endParaRPr>
          </a:p>
        </p:txBody>
      </p:sp>
    </p:spTree>
    <p:extLst>
      <p:ext uri="{BB962C8B-B14F-4D97-AF65-F5344CB8AC3E}">
        <p14:creationId xmlns:p14="http://schemas.microsoft.com/office/powerpoint/2010/main" val="21078592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7CD09-D8D7-7A94-1A34-F1F14A1D7422}"/>
              </a:ext>
            </a:extLst>
          </p:cNvPr>
          <p:cNvSpPr>
            <a:spLocks noGrp="1"/>
          </p:cNvSpPr>
          <p:nvPr>
            <p:ph type="title"/>
          </p:nvPr>
        </p:nvSpPr>
        <p:spPr/>
        <p:txBody>
          <a:bodyPr/>
          <a:lstStyle/>
          <a:p>
            <a:r>
              <a:rPr lang="en-US" sz="3200" dirty="0"/>
              <a:t>Examples of Types of Services That Do Not Qualify for ABET-Recognition - 2</a:t>
            </a:r>
          </a:p>
        </p:txBody>
      </p:sp>
      <p:sp>
        <p:nvSpPr>
          <p:cNvPr id="3" name="Text Placeholder 2">
            <a:extLst>
              <a:ext uri="{FF2B5EF4-FFF2-40B4-BE49-F238E27FC236}">
                <a16:creationId xmlns:a16="http://schemas.microsoft.com/office/drawing/2014/main" id="{9E973144-957F-C641-084C-21071BEFAA4F}"/>
              </a:ext>
            </a:extLst>
          </p:cNvPr>
          <p:cNvSpPr>
            <a:spLocks noGrp="1"/>
          </p:cNvSpPr>
          <p:nvPr>
            <p:ph type="body" sz="quarter" idx="11"/>
          </p:nvPr>
        </p:nvSpPr>
        <p:spPr/>
        <p:txBody>
          <a:bodyPr/>
          <a:lstStyle/>
          <a:p>
            <a:pPr marL="342900" marR="0" lvl="0" indent="-342900" algn="l" defTabSz="914400" rtl="0" eaLnBrk="1" fontAlgn="auto" latinLnBrk="0" hangingPunct="1">
              <a:lnSpc>
                <a:spcPct val="100000"/>
              </a:lnSpc>
              <a:spcBef>
                <a:spcPct val="20000"/>
              </a:spcBef>
              <a:spcAft>
                <a:spcPts val="0"/>
              </a:spcAft>
              <a:buClr>
                <a:srgbClr val="FF6600"/>
              </a:buClr>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itchFamily="34" charset="0"/>
                <a:ea typeface="Cambria" panose="02040503050406030204" pitchFamily="18" charset="0"/>
                <a:cs typeface="Arial" panose="020B0604020202020204" pitchFamily="34" charset="0"/>
              </a:rPr>
              <a:t>An element of a larger educational program, e.g., a course(s) within an academic degree program, for which </a:t>
            </a:r>
            <a:r>
              <a:rPr kumimoji="0" lang="en-US" sz="2400" b="0" i="0" u="none" strike="noStrike" kern="1200" cap="none" spc="0" normalizeH="0" baseline="0" noProof="0" dirty="0">
                <a:ln>
                  <a:noFill/>
                </a:ln>
                <a:effectLst/>
                <a:uLnTx/>
                <a:uFillTx/>
                <a:latin typeface="Arial" pitchFamily="34" charset="0"/>
                <a:ea typeface="Cambria" panose="02040503050406030204" pitchFamily="18" charset="0"/>
                <a:cs typeface="Arial" panose="020B0604020202020204" pitchFamily="34" charset="0"/>
              </a:rPr>
              <a:t>t</a:t>
            </a:r>
            <a:r>
              <a:rPr kumimoji="0" lang="en-US" sz="2400" b="0" i="0" u="none" strike="noStrike" kern="1200" cap="none" spc="0" normalizeH="0" baseline="0" noProof="0" dirty="0">
                <a:ln>
                  <a:noFill/>
                </a:ln>
                <a:effectLst/>
                <a:uLnTx/>
                <a:uFillTx/>
                <a:latin typeface="Arial" pitchFamily="34" charset="0"/>
                <a:ea typeface="+mn-ea"/>
                <a:cs typeface="+mn-cs"/>
              </a:rPr>
              <a:t>here is not a dedicated Continuous Quality Improvement (CQI) process focused solely on the element designated as the credential. Specifically, the CQI process for the overall degree program cannot be used for the unique credential program, unless there are components that directly address the Credential Educational Goals and Learner Outcomes for the credential.</a:t>
            </a:r>
          </a:p>
          <a:p>
            <a:endParaRPr lang="en-US" dirty="0"/>
          </a:p>
        </p:txBody>
      </p:sp>
    </p:spTree>
    <p:extLst>
      <p:ext uri="{BB962C8B-B14F-4D97-AF65-F5344CB8AC3E}">
        <p14:creationId xmlns:p14="http://schemas.microsoft.com/office/powerpoint/2010/main" val="38261098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ools and Strategies for Continuous Quality Improvement and ...">
            <a:extLst>
              <a:ext uri="{FF2B5EF4-FFF2-40B4-BE49-F238E27FC236}">
                <a16:creationId xmlns:a16="http://schemas.microsoft.com/office/drawing/2014/main" id="{579F805B-2602-A9FD-5CAB-1F6A0917CF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182210"/>
            <a:ext cx="4953000" cy="514905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90B44E3-779A-5DCE-BAEF-9A9B3BBE02E9}"/>
              </a:ext>
            </a:extLst>
          </p:cNvPr>
          <p:cNvSpPr>
            <a:spLocks noGrp="1"/>
          </p:cNvSpPr>
          <p:nvPr>
            <p:ph type="title"/>
          </p:nvPr>
        </p:nvSpPr>
        <p:spPr/>
        <p:txBody>
          <a:bodyPr/>
          <a:lstStyle/>
          <a:p>
            <a:r>
              <a:rPr lang="en-US" dirty="0"/>
              <a:t>The Basic CQI Cycle</a:t>
            </a:r>
          </a:p>
        </p:txBody>
      </p:sp>
      <p:sp>
        <p:nvSpPr>
          <p:cNvPr id="3" name="Text Placeholder 2">
            <a:extLst>
              <a:ext uri="{FF2B5EF4-FFF2-40B4-BE49-F238E27FC236}">
                <a16:creationId xmlns:a16="http://schemas.microsoft.com/office/drawing/2014/main" id="{7D9C5CE2-A01B-16F9-8348-2CD7710E7781}"/>
              </a:ext>
            </a:extLst>
          </p:cNvPr>
          <p:cNvSpPr>
            <a:spLocks noGrp="1"/>
          </p:cNvSpPr>
          <p:nvPr>
            <p:ph type="body" sz="quarter" idx="11"/>
          </p:nvPr>
        </p:nvSpPr>
        <p:spPr>
          <a:xfrm>
            <a:off x="4876800" y="2286000"/>
            <a:ext cx="3581400" cy="3733800"/>
          </a:xfrm>
        </p:spPr>
        <p:txBody>
          <a:bodyPr/>
          <a:lstStyle/>
          <a:p>
            <a:pPr marL="0" indent="0">
              <a:buNone/>
            </a:pPr>
            <a:r>
              <a:rPr lang="en-US" sz="2000" dirty="0"/>
              <a:t>There is a wealth of information on CQI. Here is a link to the American Society for Quality </a:t>
            </a:r>
          </a:p>
          <a:p>
            <a:pPr>
              <a:buFont typeface="Wingdings" pitchFamily="2" charset="2"/>
              <a:buChar char="§"/>
            </a:pPr>
            <a:r>
              <a:rPr lang="en-US" sz="1800" dirty="0"/>
              <a:t>https://</a:t>
            </a:r>
            <a:r>
              <a:rPr lang="en-US" sz="1800" dirty="0" err="1"/>
              <a:t>asq.org</a:t>
            </a:r>
            <a:r>
              <a:rPr lang="en-US" sz="1800" dirty="0"/>
              <a:t>/quality-resources/</a:t>
            </a:r>
            <a:r>
              <a:rPr lang="en-US" sz="1800" dirty="0" err="1"/>
              <a:t>continuous-improvement?srsltid</a:t>
            </a:r>
            <a:r>
              <a:rPr lang="en-US" sz="1800" dirty="0"/>
              <a:t>=AfmBOop90ANymqXAdhmpntdGodrdWv4S_dPhPJGh8YkTtNAzZAdwB-5K</a:t>
            </a:r>
          </a:p>
        </p:txBody>
      </p:sp>
    </p:spTree>
    <p:extLst>
      <p:ext uri="{BB962C8B-B14F-4D97-AF65-F5344CB8AC3E}">
        <p14:creationId xmlns:p14="http://schemas.microsoft.com/office/powerpoint/2010/main" val="1396357538"/>
      </p:ext>
    </p:extLst>
  </p:cSld>
  <p:clrMapOvr>
    <a:masterClrMapping/>
  </p:clrMapOvr>
</p:sld>
</file>

<file path=ppt/theme/theme1.xml><?xml version="1.0" encoding="utf-8"?>
<a:theme xmlns:a="http://schemas.openxmlformats.org/drawingml/2006/main" name="ABET_PPT">
  <a:themeElements>
    <a:clrScheme name="ABET">
      <a:dk1>
        <a:sysClr val="windowText" lastClr="000000"/>
      </a:dk1>
      <a:lt1>
        <a:sysClr val="window" lastClr="FFFFFF"/>
      </a:lt1>
      <a:dk2>
        <a:srgbClr val="000000"/>
      </a:dk2>
      <a:lt2>
        <a:srgbClr val="F2F2F2"/>
      </a:lt2>
      <a:accent1>
        <a:srgbClr val="4297B4"/>
      </a:accent1>
      <a:accent2>
        <a:srgbClr val="6659B0"/>
      </a:accent2>
      <a:accent3>
        <a:srgbClr val="4BBB87"/>
      </a:accent3>
      <a:accent4>
        <a:srgbClr val="FFCF41"/>
      </a:accent4>
      <a:accent5>
        <a:srgbClr val="3F3F3F"/>
      </a:accent5>
      <a:accent6>
        <a:srgbClr val="FF6C2C"/>
      </a:accent6>
      <a:hlink>
        <a:srgbClr val="FF6C2C"/>
      </a:hlink>
      <a:folHlink>
        <a:srgbClr val="69686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BET_PPT_Template_defaultfont_keryl's version" id="{B3062FAA-CBEC-4579-B082-D3BE3F1866FE}" vid="{01F446C0-F9E3-4401-926D-DAC29B48DFB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ED89DBBBD0A6C49967A339B263C5FB5" ma:contentTypeVersion="13" ma:contentTypeDescription="Create a new document." ma:contentTypeScope="" ma:versionID="119c8adff882ef0967757c580f4c04f7">
  <xsd:schema xmlns:xsd="http://www.w3.org/2001/XMLSchema" xmlns:xs="http://www.w3.org/2001/XMLSchema" xmlns:p="http://schemas.microsoft.com/office/2006/metadata/properties" xmlns:ns3="28f05b90-174f-473d-bb10-89144f310ca6" xmlns:ns4="31df7ad8-a232-437a-9925-e8545daa989b" targetNamespace="http://schemas.microsoft.com/office/2006/metadata/properties" ma:root="true" ma:fieldsID="2b8c6018209411d2b01ec4bf82b0f7e5" ns3:_="" ns4:_="">
    <xsd:import namespace="28f05b90-174f-473d-bb10-89144f310ca6"/>
    <xsd:import namespace="31df7ad8-a232-437a-9925-e8545daa989b"/>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f05b90-174f-473d-bb10-89144f310ca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1df7ad8-a232-437a-9925-e8545daa989b"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485D67D-43C5-428E-A7A9-F08F9A826F57}">
  <ds:schemaRefs>
    <ds:schemaRef ds:uri="http://purl.org/dc/terms/"/>
    <ds:schemaRef ds:uri="http://schemas.microsoft.com/office/2006/documentManagement/types"/>
    <ds:schemaRef ds:uri="http://purl.org/dc/elements/1.1/"/>
    <ds:schemaRef ds:uri="28f05b90-174f-473d-bb10-89144f310ca6"/>
    <ds:schemaRef ds:uri="31df7ad8-a232-437a-9925-e8545daa989b"/>
    <ds:schemaRef ds:uri="http://schemas.microsoft.com/office/2006/metadata/properties"/>
    <ds:schemaRef ds:uri="http://schemas.microsoft.com/office/infopath/2007/PartnerControls"/>
    <ds:schemaRef ds:uri="http://schemas.openxmlformats.org/package/2006/metadata/core-properties"/>
    <ds:schemaRef ds:uri="http://purl.org/dc/dcmitype/"/>
    <ds:schemaRef ds:uri="http://www.w3.org/XML/1998/namespace"/>
  </ds:schemaRefs>
</ds:datastoreItem>
</file>

<file path=customXml/itemProps2.xml><?xml version="1.0" encoding="utf-8"?>
<ds:datastoreItem xmlns:ds="http://schemas.openxmlformats.org/officeDocument/2006/customXml" ds:itemID="{122F87BE-9D4C-4023-BB9B-AE01D581BFE5}">
  <ds:schemaRefs>
    <ds:schemaRef ds:uri="http://schemas.microsoft.com/sharepoint/v3/contenttype/forms"/>
  </ds:schemaRefs>
</ds:datastoreItem>
</file>

<file path=customXml/itemProps3.xml><?xml version="1.0" encoding="utf-8"?>
<ds:datastoreItem xmlns:ds="http://schemas.openxmlformats.org/officeDocument/2006/customXml" ds:itemID="{DBA02852-FDC3-446D-B9AC-3028BCB797D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f05b90-174f-473d-bb10-89144f310ca6"/>
    <ds:schemaRef ds:uri="31df7ad8-a232-437a-9925-e8545daa989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ABET_PPT_Template_v2</Template>
  <TotalTime>10992</TotalTime>
  <Words>821</Words>
  <Application>Microsoft Office PowerPoint</Application>
  <PresentationFormat>On-screen Show (4:3)</PresentationFormat>
  <Paragraphs>62</Paragraphs>
  <Slides>11</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Cambria</vt:lpstr>
      <vt:lpstr>Wingdings</vt:lpstr>
      <vt:lpstr>Calibri</vt:lpstr>
      <vt:lpstr>ABET_PPT</vt:lpstr>
      <vt:lpstr>PowerPoint Presentation</vt:lpstr>
      <vt:lpstr>Introduction</vt:lpstr>
      <vt:lpstr>Terminology - 1</vt:lpstr>
      <vt:lpstr>Terminology - 2</vt:lpstr>
      <vt:lpstr>Foundational Principle – Offeror controls all aspects of the Credential Program - 1</vt:lpstr>
      <vt:lpstr>Foundational Principle – Offeror controls all aspects of the Credential Program - 2</vt:lpstr>
      <vt:lpstr>Foundational Principle – Truth in Advertising</vt:lpstr>
      <vt:lpstr>Foundational Principle – Stakeholder Engagement</vt:lpstr>
      <vt:lpstr>Examples of Types of Services That Do Not Qualify for ABET-Recognition - 1</vt:lpstr>
      <vt:lpstr>Examples of Types of Services That Do Not Qualify for ABET-Recognition - 2</vt:lpstr>
      <vt:lpstr>The Basic CQI Cycle</vt:lpstr>
    </vt:vector>
  </TitlesOfParts>
  <Company>ABET,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 Fortney</dc:creator>
  <cp:lastModifiedBy>Beth Mundy</cp:lastModifiedBy>
  <cp:revision>340</cp:revision>
  <cp:lastPrinted>2015-11-04T14:47:05Z</cp:lastPrinted>
  <dcterms:created xsi:type="dcterms:W3CDTF">2015-02-20T18:53:55Z</dcterms:created>
  <dcterms:modified xsi:type="dcterms:W3CDTF">2026-08-10T18:26:53Z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0x0101000ED89DBBBD0A6C49967A339B263C5FB5</vt:lpwstr>
  </property>
</Properties>
</file>